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79" r:id="rId5"/>
  </p:sldMasterIdLst>
  <p:notesMasterIdLst>
    <p:notesMasterId r:id="rId13"/>
  </p:notesMasterIdLst>
  <p:sldIdLst>
    <p:sldId id="268" r:id="rId6"/>
    <p:sldId id="430" r:id="rId7"/>
    <p:sldId id="431" r:id="rId8"/>
    <p:sldId id="428" r:id="rId9"/>
    <p:sldId id="437" r:id="rId10"/>
    <p:sldId id="438" r:id="rId11"/>
    <p:sldId id="4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38" autoAdjust="0"/>
  </p:normalViewPr>
  <p:slideViewPr>
    <p:cSldViewPr snapToGrid="0">
      <p:cViewPr varScale="1">
        <p:scale>
          <a:sx n="70" d="100"/>
          <a:sy n="70"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BB0B3-4964-46DE-9E25-47E8A8DF1F9A}" type="datetimeFigureOut">
              <a:rPr lang="en-US" smtClean="0"/>
              <a:t>1/13/2023</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5F392-827F-4885-A070-35D68C2B441B}" type="slidenum">
              <a:rPr lang="en-US" smtClean="0"/>
              <a:t>‹#›</a:t>
            </a:fld>
            <a:endParaRPr lang="en-US"/>
          </a:p>
        </p:txBody>
      </p:sp>
    </p:spTree>
    <p:extLst>
      <p:ext uri="{BB962C8B-B14F-4D97-AF65-F5344CB8AC3E}">
        <p14:creationId xmlns:p14="http://schemas.microsoft.com/office/powerpoint/2010/main" val="12442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v4HIjyDYs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23EwmHmgcC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78290803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vimeo.com/782926327" TargetMode="External"/><Relationship Id="rId5" Type="http://schemas.openxmlformats.org/officeDocument/2006/relationships/hyperlink" Target="https://vimeo.com/782908773" TargetMode="External"/><Relationship Id="rId4" Type="http://schemas.openxmlformats.org/officeDocument/2006/relationships/hyperlink" Target="https://vimeo.com/78292545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rrierefrifritid.com/inkluderingsveile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200" dirty="0">
                <a:effectLst/>
                <a:latin typeface="Calibri" panose="020F0502020204030204" pitchFamily="34" charset="0"/>
                <a:ea typeface="Calibri" panose="020F0502020204030204" pitchFamily="34" charset="0"/>
                <a:cs typeface="Arial" panose="020B0604020202020204" pitchFamily="34" charset="0"/>
              </a:rPr>
              <a:t>Redd Barna har laget filmer med historier fra virkeligheten om hva barn og ungdommer med funksjonsnedsettelser utsettes for når de ønsker å delta i felleskap på skolen og fritiden. Filmene «</a:t>
            </a:r>
            <a:r>
              <a:rPr lang="nb-NO"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Skidagen</a:t>
            </a:r>
            <a:r>
              <a:rPr lang="nb-NO" sz="1200" dirty="0">
                <a:effectLst/>
                <a:latin typeface="Calibri" panose="020F0502020204030204" pitchFamily="34" charset="0"/>
                <a:ea typeface="Calibri" panose="020F0502020204030204" pitchFamily="34" charset="0"/>
                <a:cs typeface="Arial" panose="020B0604020202020204" pitchFamily="34" charset="0"/>
              </a:rPr>
              <a:t>» og «</a:t>
            </a:r>
            <a:r>
              <a:rPr lang="nb-NO"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Skoleballet</a:t>
            </a:r>
            <a:r>
              <a:rPr lang="nb-NO" sz="1200" dirty="0">
                <a:effectLst/>
                <a:latin typeface="Calibri" panose="020F0502020204030204" pitchFamily="34" charset="0"/>
                <a:ea typeface="Calibri" panose="020F0502020204030204" pitchFamily="34" charset="0"/>
                <a:cs typeface="Arial" panose="020B0604020202020204" pitchFamily="34" charset="0"/>
              </a:rPr>
              <a:t>» er sanne historier.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Arial" panose="020B0604020202020204" pitchFamily="34" charset="0"/>
              </a:rPr>
              <a:t>Se en eller begge filmene med personalet, og reflekter sammen om det dere har sett. Filmene er et godt utgangspunkt for å snakke sammen om hvordan dere kan jobbe mot egne fordommer og om hvordan dere kan inkludere og legge enda til rette for alle elevers deltakelse.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E4558-9C13-B248-BFAC-FE709CA1BD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04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Arial" panose="020B0604020202020204" pitchFamily="34" charset="0"/>
              </a:rPr>
              <a:t>Barn og ungdommer med funksjonsnedsettelser forteller til Redd Barna at voksne undervurderer dem, snakker babyspråk til dem, lager egne opplegg for dem når det er aktivitetsdager og tar dem ut av gymtimene på skolen, og at voksne tar avgjørelser uten å snakke med barna eller ungdommene selv. </a:t>
            </a:r>
            <a:endParaRPr lang="en-US" dirty="0"/>
          </a:p>
        </p:txBody>
      </p:sp>
      <p:sp>
        <p:nvSpPr>
          <p:cNvPr id="4" name="Plassholder for lysbildenummer 3"/>
          <p:cNvSpPr>
            <a:spLocks noGrp="1"/>
          </p:cNvSpPr>
          <p:nvPr>
            <p:ph type="sldNum" sz="quarter" idx="5"/>
          </p:nvPr>
        </p:nvSpPr>
        <p:spPr/>
        <p:txBody>
          <a:bodyPr/>
          <a:lstStyle/>
          <a:p>
            <a:fld id="{06F5F392-827F-4885-A070-35D68C2B441B}" type="slidenum">
              <a:rPr lang="en-US" smtClean="0"/>
              <a:t>2</a:t>
            </a:fld>
            <a:endParaRPr lang="en-US"/>
          </a:p>
        </p:txBody>
      </p:sp>
    </p:spTree>
    <p:extLst>
      <p:ext uri="{BB962C8B-B14F-4D97-AF65-F5344CB8AC3E}">
        <p14:creationId xmlns:p14="http://schemas.microsoft.com/office/powerpoint/2010/main" val="281381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Dette sier lovverket?: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Gjennom FNs konvensjon om rettighetene til mennesker med nedsatt funksjonsevne (CRPD) har Norge forpliktet seg til å sikre at barn med nedsatt funksjonsevne skal kunne nyte godt av de samme rettighetene og frihetene som alle andre barn. Barnets beste skal være et grunnleggende hensyn ved alle handlinger som berører barnet, og det har rett til å bli hørt på lik linje med andre barn. De som trenger støtte eller hjelp for å kunne gi utrykk for sin mening, har rett til dette.</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a:r>
              <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rPr>
              <a:t> </a:t>
            </a:r>
            <a:r>
              <a:rPr lang="nb-NO" sz="1800" b="0" i="0" dirty="0">
                <a:solidFill>
                  <a:srgbClr val="FF0000"/>
                </a:solidFill>
                <a:effectLst/>
                <a:latin typeface="Arial" panose="020B0604020202020204" pitchFamily="34" charset="0"/>
                <a:cs typeface="Arial" panose="020B0604020202020204" pitchFamily="34" charset="0"/>
              </a:rPr>
              <a:t>Artikkel 2: </a:t>
            </a:r>
            <a:r>
              <a:rPr lang="nb-NO" sz="1800" b="0" i="0" dirty="0">
                <a:solidFill>
                  <a:srgbClr val="242424"/>
                </a:solidFill>
                <a:effectLst/>
                <a:latin typeface="Arial" panose="020B0604020202020204" pitchFamily="34" charset="0"/>
                <a:cs typeface="Arial" panose="020B0604020202020204" pitchFamily="34" charset="0"/>
              </a:rPr>
              <a:t>Ingen diskriminering</a:t>
            </a:r>
          </a:p>
          <a:p>
            <a:pPr algn="l"/>
            <a:r>
              <a:rPr lang="nb-NO" sz="1800" b="0" i="0" dirty="0">
                <a:solidFill>
                  <a:srgbClr val="242424"/>
                </a:solidFill>
                <a:effectLst/>
                <a:latin typeface="Arial" panose="020B0604020202020204" pitchFamily="34" charset="0"/>
                <a:cs typeface="Arial" panose="020B0604020202020204" pitchFamily="34" charset="0"/>
              </a:rPr>
              <a:t>Alle barn har rett til å ikke bli forskjellsbehandlet på grunn av sin egen eller foreldrenes kultur, hudfarge, kjønn, språk, religion, bakgrunn, funksjonsnedsettelse eller mening. Staten skal sørge for at ingen diskrimineres.</a:t>
            </a:r>
            <a:br>
              <a:rPr lang="nb-NO" sz="1800" b="0" i="0" dirty="0">
                <a:solidFill>
                  <a:srgbClr val="242424"/>
                </a:solidFill>
                <a:effectLst/>
                <a:latin typeface="Arial" panose="020B0604020202020204" pitchFamily="34" charset="0"/>
                <a:cs typeface="Arial" panose="020B0604020202020204" pitchFamily="34" charset="0"/>
              </a:rPr>
            </a:br>
            <a:endParaRPr lang="nb-NO" sz="1800" b="0" i="0" dirty="0">
              <a:solidFill>
                <a:srgbClr val="242424"/>
              </a:solidFill>
              <a:effectLst/>
              <a:latin typeface="Arial" panose="020B0604020202020204" pitchFamily="34" charset="0"/>
              <a:cs typeface="Arial" panose="020B0604020202020204" pitchFamily="34" charset="0"/>
            </a:endParaRPr>
          </a:p>
          <a:p>
            <a:pPr algn="l"/>
            <a:r>
              <a:rPr lang="nb-NO" sz="1800" b="0" i="0" dirty="0">
                <a:solidFill>
                  <a:srgbClr val="FF0000"/>
                </a:solidFill>
                <a:effectLst/>
                <a:latin typeface="Arial" panose="020B0604020202020204" pitchFamily="34" charset="0"/>
                <a:cs typeface="Arial" panose="020B0604020202020204" pitchFamily="34" charset="0"/>
              </a:rPr>
              <a:t>Artikkel 12: </a:t>
            </a:r>
            <a:r>
              <a:rPr lang="nb-NO" sz="1800" b="0" i="0" dirty="0">
                <a:solidFill>
                  <a:srgbClr val="242424"/>
                </a:solidFill>
                <a:effectLst/>
                <a:latin typeface="Arial" panose="020B0604020202020204" pitchFamily="34" charset="0"/>
                <a:cs typeface="Arial" panose="020B0604020202020204" pitchFamily="34" charset="0"/>
              </a:rPr>
              <a:t>Å si sin mening og bli hørt </a:t>
            </a:r>
            <a:br>
              <a:rPr lang="nb-NO" sz="1800" b="0" i="0" dirty="0">
                <a:solidFill>
                  <a:srgbClr val="242424"/>
                </a:solidFill>
                <a:effectLst/>
                <a:latin typeface="Arial" panose="020B0604020202020204" pitchFamily="34" charset="0"/>
                <a:cs typeface="Arial" panose="020B0604020202020204" pitchFamily="34" charset="0"/>
              </a:rPr>
            </a:br>
            <a:r>
              <a:rPr lang="nb-NO" sz="1800" b="0" i="0" dirty="0">
                <a:solidFill>
                  <a:srgbClr val="242424"/>
                </a:solidFill>
                <a:effectLst/>
                <a:latin typeface="Arial" panose="020B0604020202020204" pitchFamily="34" charset="0"/>
                <a:cs typeface="Arial" panose="020B0604020202020204" pitchFamily="34" charset="0"/>
              </a:rPr>
              <a:t>Alle barn har rett til å si sine meninger og ha </a:t>
            </a:r>
            <a:r>
              <a:rPr lang="nb-NO" sz="1800" b="0" i="0" dirty="0" err="1">
                <a:solidFill>
                  <a:srgbClr val="242424"/>
                </a:solidFill>
                <a:effectLst/>
                <a:latin typeface="Arial" panose="020B0604020202020204" pitchFamily="34" charset="0"/>
                <a:cs typeface="Arial" panose="020B0604020202020204" pitchFamily="34" charset="0"/>
              </a:rPr>
              <a:t>innfytelse</a:t>
            </a:r>
            <a:r>
              <a:rPr lang="nb-NO" sz="1800" b="0" i="0" dirty="0">
                <a:solidFill>
                  <a:srgbClr val="242424"/>
                </a:solidFill>
                <a:effectLst/>
                <a:latin typeface="Arial" panose="020B0604020202020204" pitchFamily="34" charset="0"/>
                <a:cs typeface="Arial" panose="020B0604020202020204" pitchFamily="34" charset="0"/>
              </a:rPr>
              <a:t> i saker som angår dem.</a:t>
            </a:r>
            <a:br>
              <a:rPr lang="nb-NO" sz="1800" b="0" i="0" dirty="0">
                <a:solidFill>
                  <a:srgbClr val="242424"/>
                </a:solidFill>
                <a:effectLst/>
                <a:latin typeface="Arial" panose="020B0604020202020204" pitchFamily="34" charset="0"/>
                <a:cs typeface="Arial" panose="020B0604020202020204" pitchFamily="34" charset="0"/>
              </a:rPr>
            </a:br>
            <a:endParaRPr lang="nb-NO" sz="1800" b="0" i="0" dirty="0">
              <a:solidFill>
                <a:srgbClr val="242424"/>
              </a:solidFill>
              <a:effectLst/>
              <a:latin typeface="Arial" panose="020B0604020202020204" pitchFamily="34" charset="0"/>
              <a:cs typeface="Arial" panose="020B0604020202020204" pitchFamily="34" charset="0"/>
            </a:endParaRPr>
          </a:p>
          <a:p>
            <a:pPr algn="l"/>
            <a:r>
              <a:rPr lang="nb-NO" sz="1800" b="0" i="0" dirty="0">
                <a:solidFill>
                  <a:srgbClr val="FF0000"/>
                </a:solidFill>
                <a:effectLst/>
                <a:latin typeface="Arial" panose="020B0604020202020204" pitchFamily="34" charset="0"/>
                <a:cs typeface="Arial" panose="020B0604020202020204" pitchFamily="34" charset="0"/>
              </a:rPr>
              <a:t>Artikkel 23: </a:t>
            </a:r>
            <a:r>
              <a:rPr lang="nb-NO" sz="1800" b="0" i="0" dirty="0">
                <a:solidFill>
                  <a:srgbClr val="242424"/>
                </a:solidFill>
                <a:effectLst/>
                <a:latin typeface="Arial" panose="020B0604020202020204" pitchFamily="34" charset="0"/>
                <a:cs typeface="Arial" panose="020B0604020202020204" pitchFamily="34" charset="0"/>
              </a:rPr>
              <a:t>Barn med funksjonshemminger </a:t>
            </a:r>
            <a:br>
              <a:rPr lang="nb-NO" sz="1800" b="0" i="0" dirty="0">
                <a:solidFill>
                  <a:srgbClr val="242424"/>
                </a:solidFill>
                <a:effectLst/>
                <a:latin typeface="Arial" panose="020B0604020202020204" pitchFamily="34" charset="0"/>
                <a:cs typeface="Arial" panose="020B0604020202020204" pitchFamily="34" charset="0"/>
              </a:rPr>
            </a:br>
            <a:r>
              <a:rPr lang="nb-NO" sz="1800" b="0" i="0" dirty="0">
                <a:solidFill>
                  <a:srgbClr val="242424"/>
                </a:solidFill>
                <a:effectLst/>
                <a:latin typeface="Arial" panose="020B0604020202020204" pitchFamily="34" charset="0"/>
                <a:cs typeface="Arial" panose="020B0604020202020204" pitchFamily="34" charset="0"/>
              </a:rPr>
              <a:t>Alle barn med psykiske og fysiske funksjonsnedsettelser har rett til tilrettelegging, slik at de kan delta, utvikle seg og ha opplæring på lik linje som alle barn.</a:t>
            </a:r>
            <a:br>
              <a:rPr lang="nb-NO" sz="1800" b="0" i="0" dirty="0">
                <a:solidFill>
                  <a:srgbClr val="242424"/>
                </a:solidFill>
                <a:effectLst/>
                <a:latin typeface="Arial" panose="020B0604020202020204" pitchFamily="34" charset="0"/>
                <a:cs typeface="Arial" panose="020B0604020202020204" pitchFamily="34" charset="0"/>
              </a:rPr>
            </a:br>
            <a:endParaRPr lang="nb-NO" sz="1800" b="0" i="0" dirty="0">
              <a:solidFill>
                <a:srgbClr val="242424"/>
              </a:solidFill>
              <a:effectLst/>
              <a:latin typeface="Arial" panose="020B0604020202020204" pitchFamily="34" charset="0"/>
              <a:cs typeface="Arial" panose="020B0604020202020204" pitchFamily="34" charset="0"/>
            </a:endParaRPr>
          </a:p>
          <a:p>
            <a:pPr algn="l"/>
            <a:r>
              <a:rPr lang="nb-NO" sz="1800" b="0" i="0" dirty="0">
                <a:solidFill>
                  <a:srgbClr val="FF0000"/>
                </a:solidFill>
                <a:effectLst/>
                <a:latin typeface="Arial" panose="020B0604020202020204" pitchFamily="34" charset="0"/>
                <a:cs typeface="Arial" panose="020B0604020202020204" pitchFamily="34" charset="0"/>
              </a:rPr>
              <a:t>Artikkel 3: </a:t>
            </a:r>
            <a:r>
              <a:rPr lang="nb-NO" sz="1800" b="0" i="0" dirty="0">
                <a:solidFill>
                  <a:srgbClr val="242424"/>
                </a:solidFill>
                <a:effectLst/>
                <a:latin typeface="Arial" panose="020B0604020202020204" pitchFamily="34" charset="0"/>
                <a:cs typeface="Arial" panose="020B0604020202020204" pitchFamily="34" charset="0"/>
              </a:rPr>
              <a:t>Til barnets beste</a:t>
            </a:r>
            <a:br>
              <a:rPr lang="nb-NO" sz="1800" b="0" i="0" dirty="0">
                <a:solidFill>
                  <a:srgbClr val="242424"/>
                </a:solidFill>
                <a:effectLst/>
                <a:latin typeface="Arial" panose="020B0604020202020204" pitchFamily="34" charset="0"/>
                <a:cs typeface="Arial" panose="020B0604020202020204" pitchFamily="34" charset="0"/>
              </a:rPr>
            </a:br>
            <a:r>
              <a:rPr lang="nb-NO" sz="1800" b="0" i="0" dirty="0">
                <a:solidFill>
                  <a:srgbClr val="242424"/>
                </a:solidFill>
                <a:effectLst/>
                <a:latin typeface="Arial" panose="020B0604020202020204" pitchFamily="34" charset="0"/>
                <a:cs typeface="Arial" panose="020B0604020202020204" pitchFamily="34" charset="0"/>
              </a:rPr>
              <a:t>Voksne skal gjøre det som er best for barna.</a:t>
            </a:r>
          </a:p>
          <a:p>
            <a:pPr>
              <a:lnSpc>
                <a:spcPct val="106000"/>
              </a:lnSpc>
              <a:spcAft>
                <a:spcPts val="800"/>
              </a:spcAft>
            </a:pPr>
            <a:endPar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endParaRPr>
          </a:p>
          <a:p>
            <a:pPr>
              <a:lnSpc>
                <a:spcPct val="106000"/>
              </a:lnSpc>
              <a:spcAft>
                <a:spcPts val="800"/>
              </a:spcAft>
            </a:pPr>
            <a:endPar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endParaRPr>
          </a:p>
          <a:p>
            <a:pPr>
              <a:lnSpc>
                <a:spcPct val="106000"/>
              </a:lnSpc>
              <a:spcAft>
                <a:spcPts val="800"/>
              </a:spcAft>
            </a:pPr>
            <a:r>
              <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rPr>
              <a:t>Her finner dere </a:t>
            </a:r>
            <a:r>
              <a:rPr lang="nb-NO" sz="1800" b="1"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rPr>
              <a:t>Redd Barnas kortversjon av FNs barnekonvensjon</a:t>
            </a:r>
            <a:r>
              <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rPr>
              <a:t>: https://www.reddbarna.no/vart-arbeid/barns-rettigheter/barnekonvensjonen-i-kortversjon/ </a:t>
            </a:r>
            <a:br>
              <a:rPr lang="nb-NO" sz="18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6F5F392-827F-4885-A070-35D68C2B441B}" type="slidenum">
              <a:rPr lang="en-US" smtClean="0"/>
              <a:t>3</a:t>
            </a:fld>
            <a:endParaRPr lang="en-US"/>
          </a:p>
        </p:txBody>
      </p:sp>
    </p:spTree>
    <p:extLst>
      <p:ext uri="{BB962C8B-B14F-4D97-AF65-F5344CB8AC3E}">
        <p14:creationId xmlns:p14="http://schemas.microsoft.com/office/powerpoint/2010/main" val="24557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Velg om dere vil se begge filmene, eller en av dem. Klikk på bildet for å starte film i nytt vindu, eller bruk lenkene under. </a:t>
            </a:r>
            <a:br>
              <a:rPr lang="nb-NO" sz="1800" dirty="0">
                <a:effectLst/>
                <a:latin typeface="Calibri" panose="020F0502020204030204" pitchFamily="34" charset="0"/>
                <a:ea typeface="Calibri" panose="020F0502020204030204" pitchFamily="34" charset="0"/>
                <a:cs typeface="Arial" panose="020B0604020202020204" pitchFamily="34" charset="0"/>
              </a:rPr>
            </a:br>
            <a:br>
              <a:rPr lang="nb-NO" sz="1800" dirty="0">
                <a:effectLst/>
                <a:latin typeface="Calibri" panose="020F0502020204030204" pitchFamily="34" charset="0"/>
                <a:ea typeface="Calibri" panose="020F0502020204030204" pitchFamily="34" charset="0"/>
                <a:cs typeface="Arial" panose="020B0604020202020204" pitchFamily="34" charset="0"/>
              </a:rPr>
            </a:br>
            <a:r>
              <a:rPr lang="nb-NO" sz="1800" dirty="0">
                <a:effectLst/>
                <a:latin typeface="Calibri" panose="020F0502020204030204" pitchFamily="34" charset="0"/>
                <a:ea typeface="Calibri" panose="020F0502020204030204" pitchFamily="34" charset="0"/>
                <a:cs typeface="Arial" panose="020B0604020202020204" pitchFamily="34" charset="0"/>
              </a:rPr>
              <a:t>Filmen </a:t>
            </a:r>
            <a:r>
              <a:rPr lang="nb-NO" sz="1800" b="1" dirty="0">
                <a:effectLst/>
                <a:latin typeface="Calibri" panose="020F0502020204030204" pitchFamily="34" charset="0"/>
                <a:ea typeface="Calibri" panose="020F0502020204030204" pitchFamily="34" charset="0"/>
                <a:cs typeface="Arial" panose="020B0604020202020204" pitchFamily="34" charset="0"/>
              </a:rPr>
              <a:t>«Skidagen» </a:t>
            </a:r>
            <a:r>
              <a:rPr lang="nb-NO" sz="1800" dirty="0">
                <a:effectLst/>
                <a:latin typeface="Calibri" panose="020F0502020204030204" pitchFamily="34" charset="0"/>
                <a:ea typeface="Calibri" panose="020F0502020204030204" pitchFamily="34" charset="0"/>
                <a:cs typeface="Arial" panose="020B0604020202020204" pitchFamily="34" charset="0"/>
              </a:rPr>
              <a:t>(</a:t>
            </a:r>
            <a:r>
              <a:rPr lang="nb-NO" sz="1800" dirty="0" err="1">
                <a:effectLst/>
                <a:latin typeface="Calibri" panose="020F0502020204030204" pitchFamily="34" charset="0"/>
                <a:ea typeface="Calibri" panose="020F0502020204030204" pitchFamily="34" charset="0"/>
                <a:cs typeface="Arial" panose="020B0604020202020204" pitchFamily="34" charset="0"/>
              </a:rPr>
              <a:t>ca</a:t>
            </a:r>
            <a:r>
              <a:rPr lang="nb-NO" sz="1800" dirty="0">
                <a:effectLst/>
                <a:latin typeface="Calibri" panose="020F0502020204030204" pitchFamily="34" charset="0"/>
                <a:ea typeface="Calibri" panose="020F0502020204030204" pitchFamily="34" charset="0"/>
                <a:cs typeface="Arial" panose="020B0604020202020204" pitchFamily="34" charset="0"/>
              </a:rPr>
              <a:t> 3 minutter)</a:t>
            </a:r>
            <a: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b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https://vimeo.com/782908032</a:t>
            </a:r>
            <a:r>
              <a:rPr lang="nb-NO" sz="1800" dirty="0">
                <a:effectLst/>
                <a:latin typeface="Calibri" panose="020F0502020204030204" pitchFamily="34" charset="0"/>
                <a:ea typeface="Calibri" panose="020F0502020204030204" pitchFamily="34" charset="0"/>
                <a:cs typeface="Arial" panose="020B0604020202020204" pitchFamily="34" charset="0"/>
              </a:rPr>
              <a:t>  </a:t>
            </a:r>
            <a:br>
              <a:rPr lang="nb-NO"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Synstolket versjon: </a:t>
            </a: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https://vimeo.com/782925451</a:t>
            </a:r>
            <a:r>
              <a:rPr lang="nb-N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p>
          <a:p>
            <a:endParaRPr lang="en-US" sz="1800" dirty="0"/>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Filmen </a:t>
            </a:r>
            <a:r>
              <a:rPr lang="nb-NO" sz="1800" b="1" dirty="0">
                <a:effectLst/>
                <a:latin typeface="Calibri" panose="020F0502020204030204" pitchFamily="34" charset="0"/>
                <a:ea typeface="Calibri" panose="020F0502020204030204" pitchFamily="34" charset="0"/>
                <a:cs typeface="Arial" panose="020B0604020202020204" pitchFamily="34" charset="0"/>
              </a:rPr>
              <a:t>«Skoleballet» </a:t>
            </a:r>
            <a:r>
              <a:rPr lang="nb-NO" sz="1800" dirty="0">
                <a:effectLst/>
                <a:latin typeface="Calibri" panose="020F0502020204030204" pitchFamily="34" charset="0"/>
                <a:ea typeface="Calibri" panose="020F0502020204030204" pitchFamily="34" charset="0"/>
                <a:cs typeface="Arial" panose="020B0604020202020204" pitchFamily="34" charset="0"/>
              </a:rPr>
              <a:t>(</a:t>
            </a:r>
            <a:r>
              <a:rPr lang="nb-NO" sz="1800" dirty="0" err="1">
                <a:effectLst/>
                <a:latin typeface="Calibri" panose="020F0502020204030204" pitchFamily="34" charset="0"/>
                <a:ea typeface="Calibri" panose="020F0502020204030204" pitchFamily="34" charset="0"/>
                <a:cs typeface="Arial" panose="020B0604020202020204" pitchFamily="34" charset="0"/>
              </a:rPr>
              <a:t>ca</a:t>
            </a:r>
            <a:r>
              <a:rPr lang="nb-NO" sz="1800" dirty="0">
                <a:effectLst/>
                <a:latin typeface="Calibri" panose="020F0502020204030204" pitchFamily="34" charset="0"/>
                <a:ea typeface="Calibri" panose="020F0502020204030204" pitchFamily="34" charset="0"/>
                <a:cs typeface="Arial" panose="020B0604020202020204" pitchFamily="34" charset="0"/>
              </a:rPr>
              <a:t> 3 minutter)</a:t>
            </a:r>
            <a: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br>
              <a:rPr lang="en-US" sz="1800" u="none"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https://vimeo.com/782908773</a:t>
            </a:r>
            <a:r>
              <a:rPr lang="nb-NO" sz="1800" dirty="0">
                <a:effectLst/>
                <a:latin typeface="Calibri" panose="020F0502020204030204" pitchFamily="34" charset="0"/>
                <a:ea typeface="Calibri" panose="020F0502020204030204" pitchFamily="34" charset="0"/>
                <a:cs typeface="Arial" panose="020B0604020202020204" pitchFamily="34" charset="0"/>
              </a:rPr>
              <a:t> </a:t>
            </a:r>
            <a:br>
              <a:rPr lang="nb-NO"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Synstolket versjon: </a:t>
            </a: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https://vimeo.com/782926327</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06F5F392-827F-4885-A070-35D68C2B441B}" type="slidenum">
              <a:rPr lang="en-US" smtClean="0"/>
              <a:t>4</a:t>
            </a:fld>
            <a:endParaRPr lang="en-US"/>
          </a:p>
        </p:txBody>
      </p:sp>
    </p:spTree>
    <p:extLst>
      <p:ext uri="{BB962C8B-B14F-4D97-AF65-F5344CB8AC3E}">
        <p14:creationId xmlns:p14="http://schemas.microsoft.com/office/powerpoint/2010/main" val="294044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Snakk sammen i grupper:</a:t>
            </a:r>
            <a:br>
              <a:rPr lang="nb-NO" sz="1800" dirty="0">
                <a:effectLst/>
                <a:latin typeface="Calibri" panose="020F0502020204030204" pitchFamily="34" charset="0"/>
                <a:ea typeface="Calibri" panose="020F0502020204030204" pitchFamily="34" charset="0"/>
                <a:cs typeface="Arial" panose="020B0604020202020204" pitchFamily="34" charset="0"/>
              </a:rPr>
            </a:br>
            <a:r>
              <a:rPr lang="nb-NO" sz="1800" dirty="0">
                <a:effectLst/>
                <a:latin typeface="Calibri" panose="020F0502020204030204" pitchFamily="34" charset="0"/>
                <a:ea typeface="Calibri" panose="020F0502020204030204" pitchFamily="34" charset="0"/>
                <a:cs typeface="Arial" panose="020B0604020202020204" pitchFamily="34" charset="0"/>
              </a:rPr>
              <a:t>-Hva tenker dere etter å ha sett filmene?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-Hva kan vår skole gjøre for å inkludere og tilrettelegge for alle elever?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-Har vi nok kunnskap om barns rettigheter og barn </a:t>
            </a:r>
            <a:r>
              <a:rPr lang="nb-NO" sz="1800">
                <a:effectLst/>
                <a:latin typeface="Calibri" panose="020F0502020204030204" pitchFamily="34" charset="0"/>
                <a:ea typeface="Calibri" panose="020F0502020204030204" pitchFamily="34" charset="0"/>
                <a:cs typeface="Arial" panose="020B0604020202020204" pitchFamily="34" charset="0"/>
              </a:rPr>
              <a:t>med funksjonsnedsettelser?</a:t>
            </a:r>
            <a:br>
              <a:rPr lang="nb-NO"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6F5F392-827F-4885-A070-35D68C2B441B}" type="slidenum">
              <a:rPr lang="en-US" smtClean="0"/>
              <a:t>5</a:t>
            </a:fld>
            <a:endParaRPr lang="en-US"/>
          </a:p>
        </p:txBody>
      </p:sp>
    </p:spTree>
    <p:extLst>
      <p:ext uri="{BB962C8B-B14F-4D97-AF65-F5344CB8AC3E}">
        <p14:creationId xmlns:p14="http://schemas.microsoft.com/office/powerpoint/2010/main" val="230599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br>
              <a:rPr lang="nb-NO" sz="1800" dirty="0">
                <a:effectLst/>
                <a:latin typeface="Calibri" panose="020F0502020204030204" pitchFamily="34" charset="0"/>
                <a:ea typeface="Calibri" panose="020F0502020204030204" pitchFamily="34" charset="0"/>
                <a:cs typeface="Arial" panose="020B0604020202020204" pitchFamily="34" charset="0"/>
              </a:rPr>
            </a:br>
            <a:r>
              <a:rPr lang="nb-NO" sz="1800" dirty="0">
                <a:effectLst/>
                <a:latin typeface="Calibri" panose="020F0502020204030204" pitchFamily="34" charset="0"/>
                <a:ea typeface="Calibri" panose="020F0502020204030204" pitchFamily="34" charset="0"/>
                <a:cs typeface="Arial" panose="020B0604020202020204" pitchFamily="34" charset="0"/>
              </a:rPr>
              <a:t>Hvordan kan skolen vår best mulig kan inkludere alle på ulike arenaer: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-I klasserommet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-I friminuttene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-På </a:t>
            </a:r>
            <a:r>
              <a:rPr lang="nb-NO" sz="1800" dirty="0" err="1">
                <a:effectLst/>
                <a:latin typeface="Calibri" panose="020F0502020204030204" pitchFamily="34" charset="0"/>
                <a:ea typeface="Calibri" panose="020F0502020204030204" pitchFamily="34" charset="0"/>
                <a:cs typeface="Arial" panose="020B0604020202020204" pitchFamily="34" charset="0"/>
              </a:rPr>
              <a:t>turdag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-På leirskole</a:t>
            </a:r>
            <a:br>
              <a:rPr lang="nb-NO"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Hvis du skal ta med deg en ting fra filmene du nå har sett inn i ditt videre arbeid – hva vil det være? Skriv det opp på en lapp og heng det ved arbeidsplassen din.</a:t>
            </a:r>
            <a:endParaRPr lang="nb-NO" sz="1800" u="none" dirty="0"/>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6F5F392-827F-4885-A070-35D68C2B441B}" type="slidenum">
              <a:rPr lang="en-US" smtClean="0"/>
              <a:t>6</a:t>
            </a:fld>
            <a:endParaRPr lang="en-US"/>
          </a:p>
        </p:txBody>
      </p:sp>
    </p:spTree>
    <p:extLst>
      <p:ext uri="{BB962C8B-B14F-4D97-AF65-F5344CB8AC3E}">
        <p14:creationId xmlns:p14="http://schemas.microsoft.com/office/powerpoint/2010/main" val="162090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-Lag en felles plan for hvordan deres skole skal jobbe mot egne fordommer og for hvordan dere skal inkludere og legge til rette for alle elevers deltakelse.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b-NO" sz="1800" dirty="0">
                <a:effectLst/>
                <a:latin typeface="Calibri" panose="020F0502020204030204" pitchFamily="34" charset="0"/>
                <a:ea typeface="Calibri" panose="020F0502020204030204" pitchFamily="34" charset="0"/>
                <a:cs typeface="Arial" panose="020B0604020202020204" pitchFamily="34" charset="0"/>
              </a:rPr>
              <a:t>-Bruk inkluderingsveilederen til </a:t>
            </a:r>
            <a:r>
              <a:rPr lang="nb-NO" sz="1800" dirty="0" err="1">
                <a:effectLst/>
                <a:latin typeface="Calibri" panose="020F0502020204030204" pitchFamily="34" charset="0"/>
                <a:ea typeface="Calibri" panose="020F0502020204030204" pitchFamily="34" charset="0"/>
                <a:cs typeface="Arial" panose="020B0604020202020204" pitchFamily="34" charset="0"/>
              </a:rPr>
              <a:t>Barreierefri</a:t>
            </a:r>
            <a:r>
              <a:rPr lang="nb-NO" sz="1800" dirty="0">
                <a:effectLst/>
                <a:latin typeface="Calibri" panose="020F0502020204030204" pitchFamily="34" charset="0"/>
                <a:ea typeface="Calibri" panose="020F0502020204030204" pitchFamily="34" charset="0"/>
                <a:cs typeface="Arial" panose="020B0604020202020204" pitchFamily="34" charset="0"/>
              </a:rPr>
              <a:t> fritid når dere skal planlegge </a:t>
            </a:r>
            <a:r>
              <a:rPr lang="nb-NO" sz="1800" dirty="0" err="1">
                <a:effectLst/>
                <a:latin typeface="Calibri" panose="020F0502020204030204" pitchFamily="34" charset="0"/>
                <a:ea typeface="Calibri" panose="020F0502020204030204" pitchFamily="34" charset="0"/>
                <a:cs typeface="Arial" panose="020B0604020202020204" pitchFamily="34" charset="0"/>
              </a:rPr>
              <a:t>turdager</a:t>
            </a:r>
            <a:r>
              <a:rPr lang="nb-NO" sz="1800" dirty="0">
                <a:effectLst/>
                <a:latin typeface="Calibri" panose="020F0502020204030204" pitchFamily="34" charset="0"/>
                <a:ea typeface="Calibri" panose="020F0502020204030204" pitchFamily="34" charset="0"/>
                <a:cs typeface="Arial" panose="020B0604020202020204" pitchFamily="34" charset="0"/>
              </a:rPr>
              <a:t>, leirskoler </a:t>
            </a:r>
            <a:r>
              <a:rPr lang="nb-NO" sz="1800">
                <a:effectLst/>
                <a:latin typeface="Calibri" panose="020F0502020204030204" pitchFamily="34" charset="0"/>
                <a:ea typeface="Calibri" panose="020F0502020204030204" pitchFamily="34" charset="0"/>
                <a:cs typeface="Arial" panose="020B0604020202020204" pitchFamily="34" charset="0"/>
              </a:rPr>
              <a:t>og lignende: </a:t>
            </a: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https://www.barrierefrifritid.com/inkluderingsveileder</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6F5F392-827F-4885-A070-35D68C2B441B}" type="slidenum">
              <a:rPr lang="en-US" smtClean="0"/>
              <a:t>7</a:t>
            </a:fld>
            <a:endParaRPr lang="en-US"/>
          </a:p>
        </p:txBody>
      </p:sp>
    </p:spTree>
    <p:extLst>
      <p:ext uri="{BB962C8B-B14F-4D97-AF65-F5344CB8AC3E}">
        <p14:creationId xmlns:p14="http://schemas.microsoft.com/office/powerpoint/2010/main" val="363839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33531" y="866776"/>
            <a:ext cx="10767484"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en-US"/>
              <a:t>Click icon to add picture</a:t>
            </a:r>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F06910EB-D152-405E-935B-27E27EF4DDB9}" type="datetime1">
              <a:rPr lang="nb-NO" smtClean="0"/>
              <a:t>13.01.2023</a:t>
            </a:fld>
            <a:endParaRPr lang="en-US"/>
          </a:p>
        </p:txBody>
      </p:sp>
      <p:pic>
        <p:nvPicPr>
          <p:cNvPr id="10" name="Picture 3" descr="Z:\Redd Barna\2016\logofiler\ReddB_Logo_Horiz_Col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75" y="303653"/>
            <a:ext cx="2028027" cy="4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4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249EB5F-6CC7-4A43-89E8-79115BD57AC2}" type="datetime1">
              <a:rPr lang="nb-NO" smtClean="0"/>
              <a:t>13.01.2023</a:t>
            </a:fld>
            <a:endParaRPr lang="en-US"/>
          </a:p>
        </p:txBody>
      </p:sp>
      <p:sp>
        <p:nvSpPr>
          <p:cNvPr id="3" name="Footer Placeholder 2"/>
          <p:cNvSpPr>
            <a:spLocks noGrp="1"/>
          </p:cNvSpPr>
          <p:nvPr>
            <p:ph type="ftr" sz="quarter" idx="11"/>
          </p:nvPr>
        </p:nvSpPr>
        <p:spPr/>
        <p:txBody>
          <a:bodyPr/>
          <a:lstStyle/>
          <a:p>
            <a:r>
              <a:rPr lang="nb-NO"/>
              <a:t>Opplegg om inkludering av barn med funksjonsnedsettelser – for personalet</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3" descr="Z:\Redd Barna\2016\logofiler\ReddB_Logo_Horiz_Col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3549" y="6425702"/>
            <a:ext cx="1870919" cy="3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9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2AE7C4DE-3BD6-4B69-8414-3BA7A43EEDA9}" type="datetime1">
              <a:rPr lang="nb-NO" smtClean="0"/>
              <a:t>13.01.2023</a:t>
            </a:fld>
            <a:endParaRPr lang="en-US"/>
          </a:p>
        </p:txBody>
      </p:sp>
      <p:sp>
        <p:nvSpPr>
          <p:cNvPr id="3" name="Footer Placeholder 2"/>
          <p:cNvSpPr>
            <a:spLocks noGrp="1"/>
          </p:cNvSpPr>
          <p:nvPr>
            <p:ph type="ftr" sz="quarter" idx="11"/>
          </p:nvPr>
        </p:nvSpPr>
        <p:spPr/>
        <p:txBody>
          <a:bodyPr/>
          <a:lstStyle/>
          <a:p>
            <a:r>
              <a:rPr lang="nb-NO"/>
              <a:t>Opplegg om inkludering av barn med funksjonsnedsettelser – for personalet</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90467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p:spPr>
        <p:txBody>
          <a:bodyPr/>
          <a:lstStyle>
            <a:lvl1pPr>
              <a:defRPr>
                <a:solidFill>
                  <a:srgbClr val="222221"/>
                </a:solidFill>
                <a:latin typeface="Gill Sans Infant Std" pitchFamily="34" charset="0"/>
              </a:defRPr>
            </a:lvl1pPr>
          </a:lstStyle>
          <a:p>
            <a:r>
              <a:rPr lang="en-US"/>
              <a:t>Click icon to add picture</a:t>
            </a:r>
          </a:p>
        </p:txBody>
      </p:sp>
    </p:spTree>
    <p:extLst>
      <p:ext uri="{BB962C8B-B14F-4D97-AF65-F5344CB8AC3E}">
        <p14:creationId xmlns:p14="http://schemas.microsoft.com/office/powerpoint/2010/main" val="382565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
        <p:nvSpPr>
          <p:cNvPr id="4" name="Rektangel 3"/>
          <p:cNvSpPr/>
          <p:nvPr userDrawn="1"/>
        </p:nvSpPr>
        <p:spPr>
          <a:xfrm>
            <a:off x="3352800" y="2209801"/>
            <a:ext cx="5486400" cy="91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latin typeface="Gill Sans Infant Std"/>
              <a:cs typeface="Gill Sans Infant Std"/>
            </a:endParaRPr>
          </a:p>
        </p:txBody>
      </p:sp>
      <p:sp>
        <p:nvSpPr>
          <p:cNvPr id="6" name="Rektangel 5"/>
          <p:cNvSpPr/>
          <p:nvPr userDrawn="1"/>
        </p:nvSpPr>
        <p:spPr>
          <a:xfrm>
            <a:off x="4340664" y="3125348"/>
            <a:ext cx="4498536" cy="91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latin typeface="Gill Sans Infant Std"/>
              <a:cs typeface="Gill Sans Infant Std"/>
            </a:endParaRPr>
          </a:p>
        </p:txBody>
      </p:sp>
      <p:sp>
        <p:nvSpPr>
          <p:cNvPr id="7" name="TekstSylinder 6"/>
          <p:cNvSpPr txBox="1"/>
          <p:nvPr userDrawn="1"/>
        </p:nvSpPr>
        <p:spPr>
          <a:xfrm>
            <a:off x="4368800" y="2064434"/>
            <a:ext cx="4549605" cy="1231106"/>
          </a:xfrm>
          <a:prstGeom prst="rect">
            <a:avLst/>
          </a:prstGeom>
          <a:noFill/>
        </p:spPr>
        <p:txBody>
          <a:bodyPr wrap="square" lIns="0" tIns="0" rIns="0" bIns="0" rtlCol="0">
            <a:spAutoFit/>
          </a:bodyPr>
          <a:lstStyle/>
          <a:p>
            <a:pPr algn="ctr"/>
            <a:r>
              <a:rPr lang="nb-NO" sz="8000">
                <a:latin typeface="Trade Gothic LT Com Cn" panose="020B0806040303020004" pitchFamily="34" charset="0"/>
                <a:cs typeface="Gill Sans Infant Std"/>
              </a:rPr>
              <a:t>TAKK</a:t>
            </a:r>
          </a:p>
        </p:txBody>
      </p:sp>
      <p:pic>
        <p:nvPicPr>
          <p:cNvPr id="8" name="Picture 3" descr="Z:\Redd Barna\2016\logofiler\ReddB_Logo_Horiz_ColPos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3600" y="3261524"/>
            <a:ext cx="3275629" cy="66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4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1923568" y="2370673"/>
            <a:ext cx="8340629"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5" name="Picture 3" descr="Z:\Redd Barna\2016\logofiler\ReddB_Logo_Horiz_Col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44657" y="2562159"/>
            <a:ext cx="5902687" cy="120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1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ogo Lef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0B42FA-D492-7673-DE9D-CD9154A8ECF1}"/>
              </a:ext>
            </a:extLst>
          </p:cNvPr>
          <p:cNvSpPr>
            <a:spLocks noGrp="1"/>
          </p:cNvSpPr>
          <p:nvPr>
            <p:ph type="ctrTitle" hasCustomPrompt="1"/>
          </p:nvPr>
        </p:nvSpPr>
        <p:spPr>
          <a:xfrm>
            <a:off x="550863" y="549275"/>
            <a:ext cx="6213908" cy="1042673"/>
          </a:xfrm>
          <a:prstGeom prst="roundRect">
            <a:avLst>
              <a:gd name="adj" fmla="val 8115"/>
            </a:avLst>
          </a:prstGeom>
          <a:solidFill>
            <a:schemeClr val="bg1"/>
          </a:solidFill>
        </p:spPr>
        <p:txBody>
          <a:bodyPr wrap="none" lIns="144000" tIns="162000" rIns="144000" bIns="0" anchor="b" anchorCtr="0">
            <a:spAutoFit/>
          </a:bodyPr>
          <a:lstStyle>
            <a:lvl1pPr algn="l">
              <a:defRPr sz="6000" cap="all" baseline="0"/>
            </a:lvl1pPr>
          </a:lstStyle>
          <a:p>
            <a:r>
              <a:rPr lang="en-GB"/>
              <a:t>Click to edit Title</a:t>
            </a:r>
            <a:endParaRPr lang="en-US"/>
          </a:p>
        </p:txBody>
      </p:sp>
      <p:sp>
        <p:nvSpPr>
          <p:cNvPr id="7" name="Subtitle 2">
            <a:extLst>
              <a:ext uri="{FF2B5EF4-FFF2-40B4-BE49-F238E27FC236}">
                <a16:creationId xmlns:a16="http://schemas.microsoft.com/office/drawing/2014/main" id="{BB08E564-686F-6756-559A-4CF30DE087E3}"/>
              </a:ext>
            </a:extLst>
          </p:cNvPr>
          <p:cNvSpPr>
            <a:spLocks noGrp="1"/>
          </p:cNvSpPr>
          <p:nvPr>
            <p:ph type="subTitle" idx="1" hasCustomPrompt="1"/>
          </p:nvPr>
        </p:nvSpPr>
        <p:spPr>
          <a:xfrm>
            <a:off x="550863" y="1884288"/>
            <a:ext cx="6213908" cy="1000274"/>
          </a:xfrm>
        </p:spPr>
        <p:txBody>
          <a:bodyPr wrap="square" lIns="0" tIns="0" rIns="0" bIns="0">
            <a:spAutoFit/>
          </a:bodyPr>
          <a:lstStyle>
            <a:lvl1pPr marL="0" indent="0" algn="l">
              <a:lnSpc>
                <a:spcPts val="2600"/>
              </a:lnSpc>
              <a:spcBef>
                <a:spcPts val="0"/>
              </a:spcBef>
              <a:spcAft>
                <a:spcPts val="100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Use a secondary title if needed. If you want a picture instead of red background, use the slide background feature to add a picture.</a:t>
            </a:r>
            <a:endParaRPr lang="en-US"/>
          </a:p>
        </p:txBody>
      </p:sp>
    </p:spTree>
    <p:extLst>
      <p:ext uri="{BB962C8B-B14F-4D97-AF65-F5344CB8AC3E}">
        <p14:creationId xmlns:p14="http://schemas.microsoft.com/office/powerpoint/2010/main" val="319256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Right Logo Lef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0B42FA-D492-7673-DE9D-CD9154A8ECF1}"/>
              </a:ext>
            </a:extLst>
          </p:cNvPr>
          <p:cNvSpPr>
            <a:spLocks noGrp="1"/>
          </p:cNvSpPr>
          <p:nvPr>
            <p:ph type="ctrTitle" hasCustomPrompt="1"/>
          </p:nvPr>
        </p:nvSpPr>
        <p:spPr>
          <a:xfrm>
            <a:off x="5427230" y="549275"/>
            <a:ext cx="6213908" cy="1042673"/>
          </a:xfrm>
          <a:prstGeom prst="roundRect">
            <a:avLst>
              <a:gd name="adj" fmla="val 8115"/>
            </a:avLst>
          </a:prstGeom>
          <a:solidFill>
            <a:schemeClr val="bg1"/>
          </a:solidFill>
        </p:spPr>
        <p:txBody>
          <a:bodyPr wrap="none" lIns="144000" tIns="162000" rIns="144000" bIns="0" anchor="b" anchorCtr="0">
            <a:spAutoFit/>
          </a:bodyPr>
          <a:lstStyle>
            <a:lvl1pPr algn="r">
              <a:defRPr sz="6000" cap="all" baseline="0"/>
            </a:lvl1pPr>
          </a:lstStyle>
          <a:p>
            <a:r>
              <a:rPr lang="en-GB"/>
              <a:t>Click to edit Title</a:t>
            </a:r>
            <a:endParaRPr lang="en-US"/>
          </a:p>
        </p:txBody>
      </p:sp>
      <p:sp>
        <p:nvSpPr>
          <p:cNvPr id="7" name="Subtitle 2">
            <a:extLst>
              <a:ext uri="{FF2B5EF4-FFF2-40B4-BE49-F238E27FC236}">
                <a16:creationId xmlns:a16="http://schemas.microsoft.com/office/drawing/2014/main" id="{BB08E564-686F-6756-559A-4CF30DE087E3}"/>
              </a:ext>
            </a:extLst>
          </p:cNvPr>
          <p:cNvSpPr>
            <a:spLocks noGrp="1"/>
          </p:cNvSpPr>
          <p:nvPr>
            <p:ph type="subTitle" idx="1" hasCustomPrompt="1"/>
          </p:nvPr>
        </p:nvSpPr>
        <p:spPr>
          <a:xfrm>
            <a:off x="5427230" y="1884288"/>
            <a:ext cx="6213908" cy="1000274"/>
          </a:xfrm>
        </p:spPr>
        <p:txBody>
          <a:bodyPr wrap="square" lIns="0" tIns="0" rIns="0" bIns="0">
            <a:spAutoFit/>
          </a:bodyPr>
          <a:lstStyle>
            <a:lvl1pPr marL="0" indent="0" algn="r">
              <a:lnSpc>
                <a:spcPts val="2600"/>
              </a:lnSpc>
              <a:spcBef>
                <a:spcPts val="0"/>
              </a:spcBef>
              <a:spcAft>
                <a:spcPts val="100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Use a secondary title if needed. If you want a picture instead of red background, use the slide background feature to add a picture.</a:t>
            </a:r>
            <a:endParaRPr lang="en-US"/>
          </a:p>
        </p:txBody>
      </p:sp>
    </p:spTree>
    <p:extLst>
      <p:ext uri="{BB962C8B-B14F-4D97-AF65-F5344CB8AC3E}">
        <p14:creationId xmlns:p14="http://schemas.microsoft.com/office/powerpoint/2010/main" val="341502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30A1-529F-9EDB-D078-1CA3B639E5DE}"/>
              </a:ext>
            </a:extLst>
          </p:cNvPr>
          <p:cNvSpPr>
            <a:spLocks noGrp="1"/>
          </p:cNvSpPr>
          <p:nvPr>
            <p:ph type="title" hasCustomPrompt="1"/>
          </p:nvPr>
        </p:nvSpPr>
        <p:spPr>
          <a:xfrm>
            <a:off x="550863" y="549275"/>
            <a:ext cx="11090275" cy="1547814"/>
          </a:xfrm>
        </p:spPr>
        <p:txBody>
          <a:bodyPr anchor="b" anchorCtr="0"/>
          <a:lstStyle>
            <a:lvl1pPr algn="l">
              <a:defRPr>
                <a:solidFill>
                  <a:schemeClr val="bg1"/>
                </a:solidFill>
              </a:defRPr>
            </a:lvl1pPr>
          </a:lstStyle>
          <a:p>
            <a:r>
              <a:rPr lang="en-GB"/>
              <a:t>Add your final greeting here</a:t>
            </a:r>
            <a:endParaRPr lang="en-NO"/>
          </a:p>
        </p:txBody>
      </p:sp>
      <p:sp>
        <p:nvSpPr>
          <p:cNvPr id="4" name="Text Placeholder 3">
            <a:extLst>
              <a:ext uri="{FF2B5EF4-FFF2-40B4-BE49-F238E27FC236}">
                <a16:creationId xmlns:a16="http://schemas.microsoft.com/office/drawing/2014/main" id="{2C969AED-9663-7AEE-F01B-4A694153FA5B}"/>
              </a:ext>
            </a:extLst>
          </p:cNvPr>
          <p:cNvSpPr>
            <a:spLocks noGrp="1"/>
          </p:cNvSpPr>
          <p:nvPr>
            <p:ph type="body" sz="quarter" idx="10" hasCustomPrompt="1"/>
          </p:nvPr>
        </p:nvSpPr>
        <p:spPr>
          <a:xfrm>
            <a:off x="550863" y="2384425"/>
            <a:ext cx="11090275" cy="2089150"/>
          </a:xfrm>
        </p:spPr>
        <p:txBody>
          <a:bodyPr/>
          <a:lstStyle>
            <a:lvl1pPr marL="0" indent="0" algn="l">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Add your preferred call to action here </a:t>
            </a:r>
            <a:br>
              <a:rPr lang="en-GB"/>
            </a:br>
            <a:r>
              <a:rPr lang="en-GB"/>
              <a:t>(Vipps, SMS, e-mail or website)</a:t>
            </a:r>
            <a:endParaRPr lang="en-NO"/>
          </a:p>
        </p:txBody>
      </p:sp>
    </p:spTree>
    <p:extLst>
      <p:ext uri="{BB962C8B-B14F-4D97-AF65-F5344CB8AC3E}">
        <p14:creationId xmlns:p14="http://schemas.microsoft.com/office/powerpoint/2010/main" val="224995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om s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6AC26-98F1-450E-8E85-549201F932B1}" type="datetime1">
              <a:rPr lang="nb-NO" smtClean="0"/>
              <a:t>13.01.2023</a:t>
            </a:fld>
            <a:endParaRPr lang="en-US"/>
          </a:p>
        </p:txBody>
      </p:sp>
      <p:sp>
        <p:nvSpPr>
          <p:cNvPr id="3" name="Footer Placeholder 2"/>
          <p:cNvSpPr>
            <a:spLocks noGrp="1"/>
          </p:cNvSpPr>
          <p:nvPr>
            <p:ph type="ftr" sz="quarter" idx="11"/>
          </p:nvPr>
        </p:nvSpPr>
        <p:spPr/>
        <p:txBody>
          <a:bodyPr/>
          <a:lstStyle>
            <a:lvl1pPr>
              <a:defRPr/>
            </a:lvl1pPr>
          </a:lstStyle>
          <a:p>
            <a:r>
              <a:rPr lang="nb-NO"/>
              <a:t>Opplegg om inkludering av barn med funksjonsnedsettelser – for personalet</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72B89916-3AAA-44AC-9E3D-406FD46E9FE8}"/>
              </a:ext>
            </a:extLst>
          </p:cNvPr>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1B166B59-46C5-4585-84EA-BFF764AA0E34}"/>
              </a:ext>
            </a:extLst>
          </p:cNvPr>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7E6258C9-B2B9-4CA0-8CC2-CEDEC719F06E}"/>
              </a:ext>
            </a:extLst>
          </p:cNvPr>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471EB55-C4A5-4621-9A35-9DB11DBDAC36}"/>
              </a:ext>
            </a:extLst>
          </p:cNvPr>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objekt 13">
            <a:extLst>
              <a:ext uri="{FF2B5EF4-FFF2-40B4-BE49-F238E27FC236}">
                <a16:creationId xmlns:a16="http://schemas.microsoft.com/office/drawing/2014/main" id="{50A47CA6-B96A-4BB4-8CD0-2242F6DAAFC6}"/>
              </a:ext>
            </a:extLst>
          </p:cNvPr>
          <p:cNvPicPr>
            <a:picLocks noChangeAspect="1"/>
          </p:cNvPicPr>
          <p:nvPr userDrawn="1"/>
        </p:nvPicPr>
        <p:blipFill>
          <a:blip r:embed="rId2"/>
          <a:stretch>
            <a:fillRect/>
          </a:stretch>
        </p:blipFill>
        <p:spPr>
          <a:xfrm>
            <a:off x="717176" y="6350598"/>
            <a:ext cx="1724568" cy="474256"/>
          </a:xfrm>
          <a:prstGeom prst="rect">
            <a:avLst/>
          </a:prstGeom>
        </p:spPr>
      </p:pic>
      <p:pic>
        <p:nvPicPr>
          <p:cNvPr id="11" name="Picture 10">
            <a:extLst>
              <a:ext uri="{FF2B5EF4-FFF2-40B4-BE49-F238E27FC236}">
                <a16:creationId xmlns:a16="http://schemas.microsoft.com/office/drawing/2014/main" id="{28B8BA5B-380C-4EAC-9D13-CEA09974C655}"/>
              </a:ext>
            </a:extLst>
          </p:cNvPr>
          <p:cNvPicPr>
            <a:picLocks noChangeAspect="1"/>
          </p:cNvPicPr>
          <p:nvPr userDrawn="1"/>
        </p:nvPicPr>
        <p:blipFill>
          <a:blip r:embed="rId3"/>
          <a:stretch>
            <a:fillRect/>
          </a:stretch>
        </p:blipFill>
        <p:spPr>
          <a:xfrm>
            <a:off x="628397" y="6305801"/>
            <a:ext cx="2526633" cy="552199"/>
          </a:xfrm>
          <a:prstGeom prst="rect">
            <a:avLst/>
          </a:prstGeom>
        </p:spPr>
      </p:pic>
    </p:spTree>
    <p:extLst>
      <p:ext uri="{BB962C8B-B14F-4D97-AF65-F5344CB8AC3E}">
        <p14:creationId xmlns:p14="http://schemas.microsoft.com/office/powerpoint/2010/main" val="2421969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7196EF-38A7-41CD-AA2E-DA564B411165}"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en-US"/>
              <a:t>Click icon to add picture</a:t>
            </a:r>
          </a:p>
        </p:txBody>
      </p:sp>
      <p:pic>
        <p:nvPicPr>
          <p:cNvPr id="13" name="Picture 3" descr="Z:\Redd Barna\2016\logofiler\ReddB_Logo_Horiz_Col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3549" y="6425702"/>
            <a:ext cx="1870919" cy="3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6E800744-E9BF-4482-B900-B582C8584E77}"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hasCustomPrompt="1"/>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en-US"/>
              <a:t>Click icon to add picture</a:t>
            </a:r>
          </a:p>
        </p:txBody>
      </p:sp>
    </p:spTree>
    <p:extLst>
      <p:ext uri="{BB962C8B-B14F-4D97-AF65-F5344CB8AC3E}">
        <p14:creationId xmlns:p14="http://schemas.microsoft.com/office/powerpoint/2010/main" val="407051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66179" y="202995"/>
            <a:ext cx="1104352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E790D-84DC-4CFB-8229-538B26DA1869}"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3" descr="Z:\Redd Barna\2016\logofiler\ReddB_Logo_Horiz_Col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3549" y="6425702"/>
            <a:ext cx="1870919" cy="3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B72E6-339C-4F2B-A482-DAA1ABDF3FE9}"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Edit Master text styles</a:t>
            </a:r>
          </a:p>
        </p:txBody>
      </p:sp>
    </p:spTree>
    <p:extLst>
      <p:ext uri="{BB962C8B-B14F-4D97-AF65-F5344CB8AC3E}">
        <p14:creationId xmlns:p14="http://schemas.microsoft.com/office/powerpoint/2010/main" val="298484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4863" y="1600200"/>
            <a:ext cx="5330095"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BC760-EA15-4412-8799-F5E92F4B0B4F}"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52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1C65C29-E56E-4BF1-8A9A-0C76B1B7A1BC}" type="datetime1">
              <a:rPr lang="nb-NO" smtClean="0"/>
              <a:t>13.01.2023</a:t>
            </a:fld>
            <a:endParaRPr lang="en-US"/>
          </a:p>
        </p:txBody>
      </p:sp>
      <p:sp>
        <p:nvSpPr>
          <p:cNvPr id="5" name="Footer Placeholder 4"/>
          <p:cNvSpPr>
            <a:spLocks noGrp="1"/>
          </p:cNvSpPr>
          <p:nvPr>
            <p:ph type="ftr" sz="quarter" idx="11"/>
          </p:nvPr>
        </p:nvSpPr>
        <p:spPr/>
        <p:txBody>
          <a:bodyPr/>
          <a:lstStyle/>
          <a:p>
            <a:r>
              <a:rPr lang="nb-NO"/>
              <a:t>Opplegg om inkludering av barn med funksjonsnedsettelser – for personalet</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Tree>
    <p:extLst>
      <p:ext uri="{BB962C8B-B14F-4D97-AF65-F5344CB8AC3E}">
        <p14:creationId xmlns:p14="http://schemas.microsoft.com/office/powerpoint/2010/main" val="333654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C4E5-53AC-4175-9900-639129D5E54D}" type="datetime1">
              <a:rPr lang="nb-NO" smtClean="0"/>
              <a:t>13.01.2023</a:t>
            </a:fld>
            <a:endParaRPr lang="en-US"/>
          </a:p>
        </p:txBody>
      </p:sp>
      <p:sp>
        <p:nvSpPr>
          <p:cNvPr id="3" name="Footer Placeholder 2"/>
          <p:cNvSpPr>
            <a:spLocks noGrp="1"/>
          </p:cNvSpPr>
          <p:nvPr>
            <p:ph type="ftr" sz="quarter" idx="11"/>
          </p:nvPr>
        </p:nvSpPr>
        <p:spPr/>
        <p:txBody>
          <a:bodyPr/>
          <a:lstStyle/>
          <a:p>
            <a:r>
              <a:rPr lang="nb-NO"/>
              <a:t>Opplegg om inkludering av barn med funksjonsnedsettelser – for personalet</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5251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595FC-1B3C-4BD0-9191-1E45FB9B77AD}" type="datetime1">
              <a:rPr lang="nb-NO" smtClean="0"/>
              <a:t>13.01.2023</a:t>
            </a:fld>
            <a:endParaRPr lang="en-US"/>
          </a:p>
        </p:txBody>
      </p:sp>
      <p:sp>
        <p:nvSpPr>
          <p:cNvPr id="3" name="Footer Placeholder 2"/>
          <p:cNvSpPr>
            <a:spLocks noGrp="1"/>
          </p:cNvSpPr>
          <p:nvPr>
            <p:ph type="ftr" sz="quarter" idx="11"/>
          </p:nvPr>
        </p:nvSpPr>
        <p:spPr/>
        <p:txBody>
          <a:bodyPr/>
          <a:lstStyle/>
          <a:p>
            <a:r>
              <a:rPr lang="nb-NO"/>
              <a:t>Opplegg om inkludering av barn med funksjonsnedsettelser – for personalet</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en-US"/>
              <a:t>Click icon to add picture</a:t>
            </a:r>
          </a:p>
        </p:txBody>
      </p:sp>
    </p:spTree>
    <p:extLst>
      <p:ext uri="{BB962C8B-B14F-4D97-AF65-F5344CB8AC3E}">
        <p14:creationId xmlns:p14="http://schemas.microsoft.com/office/powerpoint/2010/main" val="114980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7.xml"/><Relationship Id="rId7"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1.xml"/><Relationship Id="rId5" Type="http://schemas.openxmlformats.org/officeDocument/2006/relationships/theme" Target="../theme/theme2.xml"/><Relationship Id="rId10" Type="http://schemas.openxmlformats.org/officeDocument/2006/relationships/image" Target="../media/image9.svg"/><Relationship Id="rId4" Type="http://schemas.openxmlformats.org/officeDocument/2006/relationships/slideLayout" Target="../slideLayouts/slideLayout18.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CA6">
            <a:alpha val="0"/>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6179" y="202995"/>
            <a:ext cx="11043520" cy="5069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fld id="{92BA829A-091F-464E-BD06-43917F1C1C3F}" type="datetime1">
              <a:rPr lang="nb-NO" smtClean="0"/>
              <a:t>13.01.2023</a:t>
            </a:fld>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nb-NO"/>
              <a:t>Opplegg om inkludering av barn med funksjonsnedsettelser – for personalet</a:t>
            </a:r>
            <a:endParaRPr lang="en-US"/>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pic>
        <p:nvPicPr>
          <p:cNvPr id="1027" name="Picture 3" descr="Z:\Redd Barna\2016\logofiler\ReddB_Logo_Horiz_ColPos_RGB.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3549" y="6425702"/>
            <a:ext cx="1870919" cy="3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12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8" r:id="rId9"/>
    <p:sldLayoutId id="2147483670" r:id="rId10"/>
    <p:sldLayoutId id="2147483671" r:id="rId11"/>
    <p:sldLayoutId id="2147483672" r:id="rId12"/>
    <p:sldLayoutId id="2147483673" r:id="rId13"/>
    <p:sldLayoutId id="2147483674" r:id="rId14"/>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079E4DB-324B-4314-8587-009416538DF3}"/>
              </a:ext>
            </a:extLst>
          </p:cNvPr>
          <p:cNvGraphicFramePr>
            <a:graphicFrameLocks noChangeAspect="1"/>
          </p:cNvGraphicFramePr>
          <p:nvPr userDrawn="1">
            <p:custDataLst>
              <p:tags r:id="rId6"/>
            </p:custDataLst>
            <p:extLst>
              <p:ext uri="{D42A27DB-BD31-4B8C-83A1-F6EECF244321}">
                <p14:modId xmlns:p14="http://schemas.microsoft.com/office/powerpoint/2010/main" val="1758247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4" name="Objekt 3" hidden="1">
                        <a:extLst>
                          <a:ext uri="{FF2B5EF4-FFF2-40B4-BE49-F238E27FC236}">
                            <a16:creationId xmlns:a16="http://schemas.microsoft.com/office/drawing/2014/main" id="{0079E4DB-324B-4314-8587-009416538DF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50863" y="1335025"/>
            <a:ext cx="11090275" cy="468636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Placeholder 12">
            <a:extLst>
              <a:ext uri="{FF2B5EF4-FFF2-40B4-BE49-F238E27FC236}">
                <a16:creationId xmlns:a16="http://schemas.microsoft.com/office/drawing/2014/main" id="{B681ED65-ABCC-324D-A6C5-E320B9FD2CFB}"/>
              </a:ext>
            </a:extLst>
          </p:cNvPr>
          <p:cNvSpPr>
            <a:spLocks noGrp="1"/>
          </p:cNvSpPr>
          <p:nvPr>
            <p:ph type="title"/>
          </p:nvPr>
        </p:nvSpPr>
        <p:spPr>
          <a:xfrm>
            <a:off x="550863" y="549275"/>
            <a:ext cx="11090275" cy="785750"/>
          </a:xfrm>
          <a:prstGeom prst="rect">
            <a:avLst/>
          </a:prstGeom>
        </p:spPr>
        <p:txBody>
          <a:bodyPr vert="horz" lIns="0" tIns="0" rIns="0" bIns="0" rtlCol="0" anchor="t" anchorCtr="0">
            <a:normAutofit/>
          </a:bodyPr>
          <a:lstStyle/>
          <a:p>
            <a:r>
              <a:rPr lang="en-GB"/>
              <a:t>Click to edit Master title style</a:t>
            </a:r>
            <a:endParaRPr lang="en-NO"/>
          </a:p>
        </p:txBody>
      </p:sp>
      <p:sp>
        <p:nvSpPr>
          <p:cNvPr id="9" name="Picture Placeholder 15">
            <a:extLst>
              <a:ext uri="{FF2B5EF4-FFF2-40B4-BE49-F238E27FC236}">
                <a16:creationId xmlns:a16="http://schemas.microsoft.com/office/drawing/2014/main" id="{DDE4406A-6CEC-1F45-8A9D-59A10C21E7C4}"/>
              </a:ext>
            </a:extLst>
          </p:cNvPr>
          <p:cNvSpPr txBox="1">
            <a:spLocks/>
          </p:cNvSpPr>
          <p:nvPr userDrawn="1"/>
        </p:nvSpPr>
        <p:spPr>
          <a:xfrm>
            <a:off x="552282" y="5382582"/>
            <a:ext cx="2735431" cy="926143"/>
          </a:xfrm>
          <a:prstGeom prst="roundRect">
            <a:avLst>
              <a:gd name="adj" fmla="val 8161"/>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O"/>
              <a:t> </a:t>
            </a:r>
          </a:p>
        </p:txBody>
      </p:sp>
      <p:sp>
        <p:nvSpPr>
          <p:cNvPr id="10" name="Picture Placeholder 15">
            <a:extLst>
              <a:ext uri="{FF2B5EF4-FFF2-40B4-BE49-F238E27FC236}">
                <a16:creationId xmlns:a16="http://schemas.microsoft.com/office/drawing/2014/main" id="{BC19B5A5-F908-1824-F446-5E8D8184B0EB}"/>
              </a:ext>
            </a:extLst>
          </p:cNvPr>
          <p:cNvSpPr txBox="1">
            <a:spLocks/>
          </p:cNvSpPr>
          <p:nvPr userDrawn="1"/>
        </p:nvSpPr>
        <p:spPr>
          <a:xfrm>
            <a:off x="552282" y="5382582"/>
            <a:ext cx="2735431" cy="926143"/>
          </a:xfrm>
          <a:prstGeom prst="rect">
            <a:avLst/>
          </a:prstGeom>
          <a:blipFill>
            <a:blip r:embed="rId9">
              <a:extLst>
                <a:ext uri="{96DAC541-7B7A-43D3-8B79-37D633B846F1}">
                  <asvg:svgBlip xmlns:asvg="http://schemas.microsoft.com/office/drawing/2016/SVG/main" r:embed="rId10"/>
                </a:ext>
              </a:extLst>
            </a:blip>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O"/>
              <a:t> </a:t>
            </a:r>
          </a:p>
        </p:txBody>
      </p:sp>
    </p:spTree>
    <p:extLst>
      <p:ext uri="{BB962C8B-B14F-4D97-AF65-F5344CB8AC3E}">
        <p14:creationId xmlns:p14="http://schemas.microsoft.com/office/powerpoint/2010/main" val="27706926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p:txStyles>
    <p:titleStyle>
      <a:lvl1pPr algn="l" defTabSz="914400" rtl="0" eaLnBrk="1" latinLnBrk="0" hangingPunct="1">
        <a:lnSpc>
          <a:spcPct val="90000"/>
        </a:lnSpc>
        <a:spcBef>
          <a:spcPct val="0"/>
        </a:spcBef>
        <a:buNone/>
        <a:defRPr sz="4000" b="0" i="0" kern="1200">
          <a:solidFill>
            <a:schemeClr val="tx1"/>
          </a:solidFill>
          <a:latin typeface="Oswald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SzPct val="100000"/>
        <a:buFont typeface="System Font Regular"/>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 typeface="System Font Regular"/>
        <a:buChar char="–"/>
        <a:defRPr sz="20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 typeface="System Font Regular"/>
        <a:buChar char="–"/>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346">
          <p15:clr>
            <a:srgbClr val="F26B43"/>
          </p15:clr>
        </p15:guide>
        <p15:guide id="8" orient="horz" pos="3974">
          <p15:clr>
            <a:srgbClr val="F26B43"/>
          </p15:clr>
        </p15:guide>
        <p15:guide id="9" pos="347">
          <p15:clr>
            <a:srgbClr val="F26B43"/>
          </p15:clr>
        </p15:guide>
        <p15:guide id="10" pos="73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78290803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barrierefrifritid.com/inkluderingsveilede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96CE-4070-DC44-DC2A-D35E0F69C2D0}"/>
              </a:ext>
            </a:extLst>
          </p:cNvPr>
          <p:cNvSpPr>
            <a:spLocks noGrp="1"/>
          </p:cNvSpPr>
          <p:nvPr>
            <p:ph type="ctrTitle"/>
          </p:nvPr>
        </p:nvSpPr>
        <p:spPr>
          <a:xfrm>
            <a:off x="618007" y="962746"/>
            <a:ext cx="9318414" cy="2262325"/>
          </a:xfrm>
        </p:spPr>
        <p:txBody>
          <a:bodyPr/>
          <a:lstStyle/>
          <a:p>
            <a:r>
              <a:rPr lang="nb-NO" sz="4800" dirty="0">
                <a:latin typeface="Oswald Medium"/>
              </a:rPr>
              <a:t>For personalet på skolen:</a:t>
            </a:r>
            <a:br>
              <a:rPr lang="nb-NO" sz="4800" dirty="0">
                <a:latin typeface="Oswald Medium"/>
              </a:rPr>
            </a:br>
            <a:r>
              <a:rPr lang="nb-NO" sz="4800" dirty="0">
                <a:latin typeface="Oswald Medium"/>
              </a:rPr>
              <a:t>Opplegg om Inkludering av Barn </a:t>
            </a:r>
            <a:br>
              <a:rPr lang="nb-NO" sz="4800" dirty="0">
                <a:latin typeface="Oswald Medium"/>
              </a:rPr>
            </a:br>
            <a:r>
              <a:rPr lang="nb-NO" sz="4800" dirty="0">
                <a:latin typeface="Oswald Medium"/>
              </a:rPr>
              <a:t>med funksjonsnedsettelser</a:t>
            </a:r>
            <a:endParaRPr lang="en-NO" sz="4800" dirty="0">
              <a:latin typeface="Oswald Medium"/>
            </a:endParaRPr>
          </a:p>
        </p:txBody>
      </p:sp>
      <p:sp>
        <p:nvSpPr>
          <p:cNvPr id="3" name="Subtitle 2">
            <a:extLst>
              <a:ext uri="{FF2B5EF4-FFF2-40B4-BE49-F238E27FC236}">
                <a16:creationId xmlns:a16="http://schemas.microsoft.com/office/drawing/2014/main" id="{B249B568-C73F-B070-ED3A-8CE396E2305B}"/>
              </a:ext>
            </a:extLst>
          </p:cNvPr>
          <p:cNvSpPr>
            <a:spLocks noGrp="1"/>
          </p:cNvSpPr>
          <p:nvPr>
            <p:ph type="subTitle" idx="1"/>
          </p:nvPr>
        </p:nvSpPr>
        <p:spPr>
          <a:xfrm>
            <a:off x="550863" y="1884288"/>
            <a:ext cx="7589838" cy="541412"/>
          </a:xfrm>
        </p:spPr>
        <p:txBody>
          <a:bodyPr/>
          <a:lstStyle/>
          <a:p>
            <a:endParaRPr lang="nb-NO" dirty="0"/>
          </a:p>
          <a:p>
            <a:endParaRPr lang="en-US" dirty="0"/>
          </a:p>
          <a:p>
            <a:endParaRPr lang="en-US" dirty="0"/>
          </a:p>
        </p:txBody>
      </p:sp>
      <p:pic>
        <p:nvPicPr>
          <p:cNvPr id="9" name="Bilde 8" descr="Et barn sitter og ser på noen som spiller fotball">
            <a:extLst>
              <a:ext uri="{FF2B5EF4-FFF2-40B4-BE49-F238E27FC236}">
                <a16:creationId xmlns:a16="http://schemas.microsoft.com/office/drawing/2014/main" id="{6D126550-DFFA-4535-8CB2-38631CAD0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738" y="3399453"/>
            <a:ext cx="4406478" cy="2937652"/>
          </a:xfrm>
          <a:prstGeom prst="rect">
            <a:avLst/>
          </a:prstGeom>
        </p:spPr>
      </p:pic>
    </p:spTree>
    <p:extLst>
      <p:ext uri="{BB962C8B-B14F-4D97-AF65-F5344CB8AC3E}">
        <p14:creationId xmlns:p14="http://schemas.microsoft.com/office/powerpoint/2010/main" val="360583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574240" y="558102"/>
            <a:ext cx="11043520" cy="506900"/>
          </a:xfrm>
        </p:spPr>
        <p:txBody>
          <a:bodyPr/>
          <a:lstStyle/>
          <a:p>
            <a:r>
              <a:rPr lang="nb-NO" dirty="0">
                <a:latin typeface="Arial" panose="020B0604020202020204" pitchFamily="34" charset="0"/>
                <a:cs typeface="Arial" panose="020B0604020202020204" pitchFamily="34" charset="0"/>
              </a:rPr>
              <a:t>Dette forteller barn og unge med funksjonsnedsettelser at de opplever</a:t>
            </a:r>
            <a:endParaRPr lang="en-US"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6CA3E015-5F85-44CD-940F-356947F6FE0F}" type="datetime1">
              <a:rPr lang="nb-NO" smtClean="0"/>
              <a:t>13.01.2023</a:t>
            </a:fld>
            <a:endParaRPr lang="en-US" dirty="0"/>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dirty="0"/>
              <a:t>Opplegg om inkludering av barn med funksjonsnedsettelser – for personalet</a:t>
            </a:r>
            <a:endParaRPr lang="en-US" dirty="0"/>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2</a:t>
            </a:fld>
            <a:endParaRPr lang="en-US"/>
          </a:p>
        </p:txBody>
      </p:sp>
      <p:pic>
        <p:nvPicPr>
          <p:cNvPr id="8" name="Bilde 7">
            <a:extLst>
              <a:ext uri="{FF2B5EF4-FFF2-40B4-BE49-F238E27FC236}">
                <a16:creationId xmlns:a16="http://schemas.microsoft.com/office/drawing/2014/main" id="{6FF706E3-7D01-4E1C-846E-A650A3B97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66" y="1849481"/>
            <a:ext cx="1776958" cy="3159037"/>
          </a:xfrm>
          <a:prstGeom prst="rect">
            <a:avLst/>
          </a:prstGeom>
        </p:spPr>
      </p:pic>
      <p:pic>
        <p:nvPicPr>
          <p:cNvPr id="9" name="Bilde 8" descr="Et bilde som inneholder tekst, utendørs&#10;&#10;Automatisk generert beskrivelse">
            <a:extLst>
              <a:ext uri="{FF2B5EF4-FFF2-40B4-BE49-F238E27FC236}">
                <a16:creationId xmlns:a16="http://schemas.microsoft.com/office/drawing/2014/main" id="{DC7C1340-B6D0-4803-B170-F9B3032B5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739" y="1849481"/>
            <a:ext cx="1776958" cy="3159037"/>
          </a:xfrm>
          <a:prstGeom prst="rect">
            <a:avLst/>
          </a:prstGeom>
        </p:spPr>
      </p:pic>
      <p:pic>
        <p:nvPicPr>
          <p:cNvPr id="10" name="Bilde 9">
            <a:extLst>
              <a:ext uri="{FF2B5EF4-FFF2-40B4-BE49-F238E27FC236}">
                <a16:creationId xmlns:a16="http://schemas.microsoft.com/office/drawing/2014/main" id="{9B05CD19-33A8-4E47-A97B-B08976453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579" y="1849481"/>
            <a:ext cx="1776959" cy="3159037"/>
          </a:xfrm>
          <a:prstGeom prst="rect">
            <a:avLst/>
          </a:prstGeom>
        </p:spPr>
      </p:pic>
      <p:pic>
        <p:nvPicPr>
          <p:cNvPr id="11" name="Bilde 10">
            <a:extLst>
              <a:ext uri="{FF2B5EF4-FFF2-40B4-BE49-F238E27FC236}">
                <a16:creationId xmlns:a16="http://schemas.microsoft.com/office/drawing/2014/main" id="{C7BEE9DF-1552-4851-954B-68AB2428E4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0195" y="1849481"/>
            <a:ext cx="1776958" cy="3159037"/>
          </a:xfrm>
          <a:prstGeom prst="rect">
            <a:avLst/>
          </a:prstGeom>
        </p:spPr>
      </p:pic>
      <p:pic>
        <p:nvPicPr>
          <p:cNvPr id="12" name="Bilde 11">
            <a:extLst>
              <a:ext uri="{FF2B5EF4-FFF2-40B4-BE49-F238E27FC236}">
                <a16:creationId xmlns:a16="http://schemas.microsoft.com/office/drawing/2014/main" id="{D0B92125-AF47-405C-B49F-8AD83F5DA6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9976" y="1849481"/>
            <a:ext cx="1776958" cy="3159037"/>
          </a:xfrm>
          <a:prstGeom prst="rect">
            <a:avLst/>
          </a:prstGeom>
        </p:spPr>
      </p:pic>
    </p:spTree>
    <p:extLst>
      <p:ext uri="{BB962C8B-B14F-4D97-AF65-F5344CB8AC3E}">
        <p14:creationId xmlns:p14="http://schemas.microsoft.com/office/powerpoint/2010/main" val="30217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574240" y="558102"/>
            <a:ext cx="11043520" cy="506900"/>
          </a:xfrm>
        </p:spPr>
        <p:txBody>
          <a:bodyPr>
            <a:normAutofit/>
          </a:bodyPr>
          <a:lstStyle/>
          <a:p>
            <a:r>
              <a:rPr lang="nb-NO" dirty="0">
                <a:latin typeface="Arial" panose="020B0604020202020204" pitchFamily="34" charset="0"/>
                <a:cs typeface="Arial" panose="020B0604020202020204" pitchFamily="34" charset="0"/>
              </a:rPr>
              <a:t>Hva sier FNs barnekonvensjon?</a:t>
            </a:r>
            <a:endParaRPr lang="en-US"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2EE98704-CAE8-48CD-8B2F-CB955907EFF3}" type="datetime1">
              <a:rPr lang="nb-NO" smtClean="0"/>
              <a:t>13.01.2023</a:t>
            </a:fld>
            <a:endParaRPr lang="en-US"/>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a:t>Opplegg om inkludering av barn med funksjonsnedsettelser – for personalet</a:t>
            </a:r>
            <a:endParaRPr lang="en-US"/>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3</a:t>
            </a:fld>
            <a:endParaRPr lang="en-US"/>
          </a:p>
        </p:txBody>
      </p:sp>
      <p:sp>
        <p:nvSpPr>
          <p:cNvPr id="7" name="TekstSylinder 6">
            <a:extLst>
              <a:ext uri="{FF2B5EF4-FFF2-40B4-BE49-F238E27FC236}">
                <a16:creationId xmlns:a16="http://schemas.microsoft.com/office/drawing/2014/main" id="{5914530F-F62A-45DE-BFA4-0BFBB2CFBA58}"/>
              </a:ext>
            </a:extLst>
          </p:cNvPr>
          <p:cNvSpPr txBox="1"/>
          <p:nvPr/>
        </p:nvSpPr>
        <p:spPr>
          <a:xfrm>
            <a:off x="574239" y="1544921"/>
            <a:ext cx="6330413" cy="4278094"/>
          </a:xfrm>
          <a:prstGeom prst="rect">
            <a:avLst/>
          </a:prstGeom>
          <a:noFill/>
        </p:spPr>
        <p:txBody>
          <a:bodyPr wrap="square">
            <a:spAutoFit/>
          </a:bodyPr>
          <a:lstStyle/>
          <a:p>
            <a:pPr algn="l"/>
            <a:r>
              <a:rPr lang="nb-NO" sz="1600" b="0" i="0" dirty="0">
                <a:solidFill>
                  <a:srgbClr val="FF0000"/>
                </a:solidFill>
                <a:effectLst/>
                <a:latin typeface="Arial" panose="020B0604020202020204" pitchFamily="34" charset="0"/>
                <a:cs typeface="Arial" panose="020B0604020202020204" pitchFamily="34" charset="0"/>
              </a:rPr>
              <a:t>Artikkel 2: </a:t>
            </a:r>
            <a:r>
              <a:rPr lang="nb-NO" sz="1600" b="0" i="0" dirty="0">
                <a:solidFill>
                  <a:srgbClr val="242424"/>
                </a:solidFill>
                <a:effectLst/>
                <a:latin typeface="Arial" panose="020B0604020202020204" pitchFamily="34" charset="0"/>
                <a:cs typeface="Arial" panose="020B0604020202020204" pitchFamily="34" charset="0"/>
              </a:rPr>
              <a:t>Ingen diskriminering</a:t>
            </a:r>
          </a:p>
          <a:p>
            <a:pPr algn="l"/>
            <a:r>
              <a:rPr lang="nb-NO" sz="1600" b="0" i="0" dirty="0">
                <a:solidFill>
                  <a:srgbClr val="242424"/>
                </a:solidFill>
                <a:effectLst/>
                <a:latin typeface="Arial" panose="020B0604020202020204" pitchFamily="34" charset="0"/>
                <a:cs typeface="Arial" panose="020B0604020202020204" pitchFamily="34" charset="0"/>
              </a:rPr>
              <a:t>Alle barn har rett til å ikke bli forskjellsbehandlet på grunn av sin egen eller foreldrenes kultur, hudfarge, kjønn, språk, religion, bakgrunn, funksjonsnedsettelse eller mening. Staten skal sørge for at ingen diskrimineres.</a:t>
            </a:r>
            <a:br>
              <a:rPr lang="nb-NO" sz="1600" b="0" i="0" dirty="0">
                <a:solidFill>
                  <a:srgbClr val="242424"/>
                </a:solidFill>
                <a:effectLst/>
                <a:latin typeface="Arial" panose="020B0604020202020204" pitchFamily="34" charset="0"/>
                <a:cs typeface="Arial" panose="020B0604020202020204" pitchFamily="34" charset="0"/>
              </a:rPr>
            </a:br>
            <a:endParaRPr lang="nb-NO" sz="1600" b="0" i="0" dirty="0">
              <a:solidFill>
                <a:srgbClr val="242424"/>
              </a:solidFill>
              <a:effectLst/>
              <a:latin typeface="Arial" panose="020B0604020202020204" pitchFamily="34" charset="0"/>
              <a:cs typeface="Arial" panose="020B0604020202020204" pitchFamily="34" charset="0"/>
            </a:endParaRPr>
          </a:p>
          <a:p>
            <a:pPr algn="l"/>
            <a:r>
              <a:rPr lang="nb-NO" sz="1600" b="0" i="0" dirty="0">
                <a:solidFill>
                  <a:srgbClr val="FF0000"/>
                </a:solidFill>
                <a:effectLst/>
                <a:latin typeface="Arial" panose="020B0604020202020204" pitchFamily="34" charset="0"/>
                <a:cs typeface="Arial" panose="020B0604020202020204" pitchFamily="34" charset="0"/>
              </a:rPr>
              <a:t>Artikkel 12: </a:t>
            </a:r>
            <a:r>
              <a:rPr lang="nb-NO" sz="1600" b="0" i="0" dirty="0">
                <a:solidFill>
                  <a:srgbClr val="242424"/>
                </a:solidFill>
                <a:effectLst/>
                <a:latin typeface="Arial" panose="020B0604020202020204" pitchFamily="34" charset="0"/>
                <a:cs typeface="Arial" panose="020B0604020202020204" pitchFamily="34" charset="0"/>
              </a:rPr>
              <a:t>Å si sin mening og bli hørt </a:t>
            </a:r>
            <a:br>
              <a:rPr lang="nb-NO" sz="1600" b="0" i="0" dirty="0">
                <a:solidFill>
                  <a:srgbClr val="242424"/>
                </a:solidFill>
                <a:effectLst/>
                <a:latin typeface="Arial" panose="020B0604020202020204" pitchFamily="34" charset="0"/>
                <a:cs typeface="Arial" panose="020B0604020202020204" pitchFamily="34" charset="0"/>
              </a:rPr>
            </a:br>
            <a:r>
              <a:rPr lang="nb-NO" sz="1600" b="0" i="0" dirty="0">
                <a:solidFill>
                  <a:srgbClr val="242424"/>
                </a:solidFill>
                <a:effectLst/>
                <a:latin typeface="Arial" panose="020B0604020202020204" pitchFamily="34" charset="0"/>
                <a:cs typeface="Arial" panose="020B0604020202020204" pitchFamily="34" charset="0"/>
              </a:rPr>
              <a:t>Alle barn har rett til å si sine meninger og ha </a:t>
            </a:r>
            <a:r>
              <a:rPr lang="nb-NO" sz="1600" b="0" i="0" dirty="0" err="1">
                <a:solidFill>
                  <a:srgbClr val="242424"/>
                </a:solidFill>
                <a:effectLst/>
                <a:latin typeface="Arial" panose="020B0604020202020204" pitchFamily="34" charset="0"/>
                <a:cs typeface="Arial" panose="020B0604020202020204" pitchFamily="34" charset="0"/>
              </a:rPr>
              <a:t>innfytelse</a:t>
            </a:r>
            <a:r>
              <a:rPr lang="nb-NO" sz="1600" b="0" i="0" dirty="0">
                <a:solidFill>
                  <a:srgbClr val="242424"/>
                </a:solidFill>
                <a:effectLst/>
                <a:latin typeface="Arial" panose="020B0604020202020204" pitchFamily="34" charset="0"/>
                <a:cs typeface="Arial" panose="020B0604020202020204" pitchFamily="34" charset="0"/>
              </a:rPr>
              <a:t> i saker som angår dem.</a:t>
            </a:r>
            <a:br>
              <a:rPr lang="nb-NO" sz="1600" b="0" i="0" dirty="0">
                <a:solidFill>
                  <a:srgbClr val="242424"/>
                </a:solidFill>
                <a:effectLst/>
                <a:latin typeface="Arial" panose="020B0604020202020204" pitchFamily="34" charset="0"/>
                <a:cs typeface="Arial" panose="020B0604020202020204" pitchFamily="34" charset="0"/>
              </a:rPr>
            </a:br>
            <a:endParaRPr lang="nb-NO" sz="1600" b="0" i="0" dirty="0">
              <a:solidFill>
                <a:srgbClr val="242424"/>
              </a:solidFill>
              <a:effectLst/>
              <a:latin typeface="Arial" panose="020B0604020202020204" pitchFamily="34" charset="0"/>
              <a:cs typeface="Arial" panose="020B0604020202020204" pitchFamily="34" charset="0"/>
            </a:endParaRPr>
          </a:p>
          <a:p>
            <a:pPr algn="l"/>
            <a:r>
              <a:rPr lang="nb-NO" sz="1600" b="0" i="0" dirty="0">
                <a:solidFill>
                  <a:srgbClr val="FF0000"/>
                </a:solidFill>
                <a:effectLst/>
                <a:latin typeface="Arial" panose="020B0604020202020204" pitchFamily="34" charset="0"/>
                <a:cs typeface="Arial" panose="020B0604020202020204" pitchFamily="34" charset="0"/>
              </a:rPr>
              <a:t>Artikkel 23: </a:t>
            </a:r>
            <a:r>
              <a:rPr lang="nb-NO" sz="1600" b="0" i="0" dirty="0">
                <a:solidFill>
                  <a:srgbClr val="242424"/>
                </a:solidFill>
                <a:effectLst/>
                <a:latin typeface="Arial" panose="020B0604020202020204" pitchFamily="34" charset="0"/>
                <a:cs typeface="Arial" panose="020B0604020202020204" pitchFamily="34" charset="0"/>
              </a:rPr>
              <a:t>Barn med funksjonshemminger </a:t>
            </a:r>
            <a:br>
              <a:rPr lang="nb-NO" sz="1600" b="0" i="0" dirty="0">
                <a:solidFill>
                  <a:srgbClr val="242424"/>
                </a:solidFill>
                <a:effectLst/>
                <a:latin typeface="Arial" panose="020B0604020202020204" pitchFamily="34" charset="0"/>
                <a:cs typeface="Arial" panose="020B0604020202020204" pitchFamily="34" charset="0"/>
              </a:rPr>
            </a:br>
            <a:r>
              <a:rPr lang="nb-NO" sz="1600" b="0" i="0" dirty="0">
                <a:solidFill>
                  <a:srgbClr val="242424"/>
                </a:solidFill>
                <a:effectLst/>
                <a:latin typeface="Arial" panose="020B0604020202020204" pitchFamily="34" charset="0"/>
                <a:cs typeface="Arial" panose="020B0604020202020204" pitchFamily="34" charset="0"/>
              </a:rPr>
              <a:t>Alle barn med psykiske og fysiske funksjonsnedsettelser har rett til tilrettelegging, slik at de kan delta, utvikle seg og ha opplæring på lik linje som alle barn.</a:t>
            </a:r>
            <a:br>
              <a:rPr lang="nb-NO" sz="1600" b="0" i="0" dirty="0">
                <a:solidFill>
                  <a:srgbClr val="242424"/>
                </a:solidFill>
                <a:effectLst/>
                <a:latin typeface="Arial" panose="020B0604020202020204" pitchFamily="34" charset="0"/>
                <a:cs typeface="Arial" panose="020B0604020202020204" pitchFamily="34" charset="0"/>
              </a:rPr>
            </a:br>
            <a:endParaRPr lang="nb-NO" sz="1600" b="0" i="0" dirty="0">
              <a:solidFill>
                <a:srgbClr val="242424"/>
              </a:solidFill>
              <a:effectLst/>
              <a:latin typeface="Arial" panose="020B0604020202020204" pitchFamily="34" charset="0"/>
              <a:cs typeface="Arial" panose="020B0604020202020204" pitchFamily="34" charset="0"/>
            </a:endParaRPr>
          </a:p>
          <a:p>
            <a:pPr algn="l"/>
            <a:r>
              <a:rPr lang="nb-NO" sz="1600" b="0" i="0" dirty="0">
                <a:solidFill>
                  <a:srgbClr val="FF0000"/>
                </a:solidFill>
                <a:effectLst/>
                <a:latin typeface="Arial" panose="020B0604020202020204" pitchFamily="34" charset="0"/>
                <a:cs typeface="Arial" panose="020B0604020202020204" pitchFamily="34" charset="0"/>
              </a:rPr>
              <a:t>Artikkel 3: </a:t>
            </a:r>
            <a:r>
              <a:rPr lang="nb-NO" sz="1600" b="0" i="0" dirty="0">
                <a:solidFill>
                  <a:srgbClr val="242424"/>
                </a:solidFill>
                <a:effectLst/>
                <a:latin typeface="Arial" panose="020B0604020202020204" pitchFamily="34" charset="0"/>
                <a:cs typeface="Arial" panose="020B0604020202020204" pitchFamily="34" charset="0"/>
              </a:rPr>
              <a:t>Til barnets beste</a:t>
            </a:r>
            <a:br>
              <a:rPr lang="nb-NO" sz="1600" b="0" i="0" dirty="0">
                <a:solidFill>
                  <a:srgbClr val="242424"/>
                </a:solidFill>
                <a:effectLst/>
                <a:latin typeface="Arial" panose="020B0604020202020204" pitchFamily="34" charset="0"/>
                <a:cs typeface="Arial" panose="020B0604020202020204" pitchFamily="34" charset="0"/>
              </a:rPr>
            </a:br>
            <a:r>
              <a:rPr lang="nb-NO" sz="1600" b="0" i="0" dirty="0">
                <a:solidFill>
                  <a:srgbClr val="242424"/>
                </a:solidFill>
                <a:effectLst/>
                <a:latin typeface="Arial" panose="020B0604020202020204" pitchFamily="34" charset="0"/>
                <a:cs typeface="Arial" panose="020B0604020202020204" pitchFamily="34" charset="0"/>
              </a:rPr>
              <a:t>Voksne skal gjøre det som er best for barna.</a:t>
            </a:r>
          </a:p>
        </p:txBody>
      </p:sp>
    </p:spTree>
    <p:extLst>
      <p:ext uri="{BB962C8B-B14F-4D97-AF65-F5344CB8AC3E}">
        <p14:creationId xmlns:p14="http://schemas.microsoft.com/office/powerpoint/2010/main" val="252534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621779" y="1608566"/>
            <a:ext cx="3551745" cy="506900"/>
          </a:xfrm>
        </p:spPr>
        <p:txBody>
          <a:bodyPr>
            <a:normAutofit/>
          </a:bodyPr>
          <a:lstStyle/>
          <a:p>
            <a:r>
              <a:rPr lang="nb-NO" sz="1600" dirty="0">
                <a:latin typeface="Arial" panose="020B0604020202020204" pitchFamily="34" charset="0"/>
                <a:cs typeface="Arial" panose="020B0604020202020204" pitchFamily="34" charset="0"/>
              </a:rPr>
              <a:t>«Skidagen» (3 minutter)</a:t>
            </a:r>
            <a:endParaRPr lang="en-US" sz="1600"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436CF616-81D9-4120-8048-9BB29B1CC989}" type="datetime1">
              <a:rPr lang="nb-NO" smtClean="0"/>
              <a:t>13.01.2023</a:t>
            </a:fld>
            <a:endParaRPr lang="en-US"/>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a:t>Opplegg om inkludering av barn med funksjonsnedsettelser – for personalet</a:t>
            </a:r>
            <a:endParaRPr lang="en-US"/>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4</a:t>
            </a:fld>
            <a:endParaRPr lang="en-US"/>
          </a:p>
        </p:txBody>
      </p:sp>
      <p:pic>
        <p:nvPicPr>
          <p:cNvPr id="3" name="Bilde 2">
            <a:hlinkClick r:id="rId3"/>
            <a:extLst>
              <a:ext uri="{FF2B5EF4-FFF2-40B4-BE49-F238E27FC236}">
                <a16:creationId xmlns:a16="http://schemas.microsoft.com/office/drawing/2014/main" id="{C0637299-86E0-471A-A041-5E040D1EDDC0}"/>
              </a:ext>
            </a:extLst>
          </p:cNvPr>
          <p:cNvPicPr>
            <a:picLocks noChangeAspect="1"/>
          </p:cNvPicPr>
          <p:nvPr/>
        </p:nvPicPr>
        <p:blipFill>
          <a:blip r:embed="rId4"/>
          <a:stretch>
            <a:fillRect/>
          </a:stretch>
        </p:blipFill>
        <p:spPr>
          <a:xfrm>
            <a:off x="621779" y="2169707"/>
            <a:ext cx="5233738" cy="3199247"/>
          </a:xfrm>
          <a:prstGeom prst="rect">
            <a:avLst/>
          </a:prstGeom>
        </p:spPr>
      </p:pic>
      <p:pic>
        <p:nvPicPr>
          <p:cNvPr id="7" name="Bilde 6">
            <a:extLst>
              <a:ext uri="{FF2B5EF4-FFF2-40B4-BE49-F238E27FC236}">
                <a16:creationId xmlns:a16="http://schemas.microsoft.com/office/drawing/2014/main" id="{CAC7E952-0567-4C51-A661-4C9AB628BAD9}"/>
              </a:ext>
            </a:extLst>
          </p:cNvPr>
          <p:cNvPicPr>
            <a:picLocks noChangeAspect="1"/>
          </p:cNvPicPr>
          <p:nvPr/>
        </p:nvPicPr>
        <p:blipFill>
          <a:blip r:embed="rId5"/>
          <a:stretch>
            <a:fillRect/>
          </a:stretch>
        </p:blipFill>
        <p:spPr>
          <a:xfrm>
            <a:off x="6062824" y="2168801"/>
            <a:ext cx="5675302" cy="3200153"/>
          </a:xfrm>
          <a:prstGeom prst="rect">
            <a:avLst/>
          </a:prstGeom>
        </p:spPr>
      </p:pic>
      <p:sp>
        <p:nvSpPr>
          <p:cNvPr id="8" name="Tittel 1">
            <a:extLst>
              <a:ext uri="{FF2B5EF4-FFF2-40B4-BE49-F238E27FC236}">
                <a16:creationId xmlns:a16="http://schemas.microsoft.com/office/drawing/2014/main" id="{F45E515B-3C4E-4A03-83B5-609D74CE6700}"/>
              </a:ext>
            </a:extLst>
          </p:cNvPr>
          <p:cNvSpPr txBox="1">
            <a:spLocks/>
          </p:cNvSpPr>
          <p:nvPr/>
        </p:nvSpPr>
        <p:spPr>
          <a:xfrm>
            <a:off x="643920" y="536500"/>
            <a:ext cx="11043520" cy="506900"/>
          </a:xfrm>
          <a:prstGeom prst="rect">
            <a:avLst/>
          </a:prstGeom>
        </p:spPr>
        <p:txBody>
          <a:bodyPr vert="horz" lIns="0" tIns="0" rIns="0" bIns="0" rtlCol="0" anchor="ctr">
            <a:normAutofit/>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r>
              <a:rPr lang="nb-NO" dirty="0">
                <a:latin typeface="Arial" panose="020B0604020202020204" pitchFamily="34" charset="0"/>
                <a:cs typeface="Arial" panose="020B0604020202020204" pitchFamily="34" charset="0"/>
              </a:rPr>
              <a:t>Se en eller begge filmene i fellesskap</a:t>
            </a:r>
            <a:endParaRPr lang="en-US" dirty="0">
              <a:latin typeface="Arial" panose="020B0604020202020204" pitchFamily="34" charset="0"/>
              <a:cs typeface="Arial" panose="020B0604020202020204" pitchFamily="34" charset="0"/>
            </a:endParaRPr>
          </a:p>
        </p:txBody>
      </p:sp>
      <p:sp>
        <p:nvSpPr>
          <p:cNvPr id="11" name="Tittel 1">
            <a:extLst>
              <a:ext uri="{FF2B5EF4-FFF2-40B4-BE49-F238E27FC236}">
                <a16:creationId xmlns:a16="http://schemas.microsoft.com/office/drawing/2014/main" id="{25931F80-3850-4EF8-948C-CDAA4905453D}"/>
              </a:ext>
            </a:extLst>
          </p:cNvPr>
          <p:cNvSpPr txBox="1">
            <a:spLocks/>
          </p:cNvSpPr>
          <p:nvPr/>
        </p:nvSpPr>
        <p:spPr>
          <a:xfrm>
            <a:off x="6062824" y="1608566"/>
            <a:ext cx="3551745" cy="506900"/>
          </a:xfrm>
          <a:prstGeom prst="rect">
            <a:avLst/>
          </a:prstGeom>
        </p:spPr>
        <p:txBody>
          <a:bodyPr vert="horz" lIns="0" tIns="0" rIns="0" bIns="0" rtlCol="0" anchor="ctr">
            <a:normAutofit/>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r>
              <a:rPr lang="nb-NO" sz="1600" dirty="0">
                <a:latin typeface="Arial" panose="020B0604020202020204" pitchFamily="34" charset="0"/>
                <a:cs typeface="Arial" panose="020B0604020202020204" pitchFamily="34" charset="0"/>
              </a:rPr>
              <a:t>«Skoleballet» (3 minutter)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50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574240" y="558102"/>
            <a:ext cx="11043520" cy="506900"/>
          </a:xfrm>
        </p:spPr>
        <p:txBody>
          <a:bodyPr>
            <a:normAutofit/>
          </a:bodyPr>
          <a:lstStyle/>
          <a:p>
            <a:r>
              <a:rPr lang="nb-NO" dirty="0">
                <a:latin typeface="Arial" panose="020B0604020202020204" pitchFamily="34" charset="0"/>
                <a:cs typeface="Arial" panose="020B0604020202020204" pitchFamily="34" charset="0"/>
              </a:rPr>
              <a:t>Snakk sammen i grupper</a:t>
            </a:r>
            <a:endParaRPr lang="en-US"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2EE98704-CAE8-48CD-8B2F-CB955907EFF3}" type="datetime1">
              <a:rPr lang="nb-NO" smtClean="0"/>
              <a:t>13.01.2023</a:t>
            </a:fld>
            <a:endParaRPr lang="en-US"/>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a:t>Opplegg om inkludering av barn med funksjonsnedsettelser – for personalet</a:t>
            </a:r>
            <a:endParaRPr lang="en-US"/>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5</a:t>
            </a:fld>
            <a:endParaRPr lang="en-US"/>
          </a:p>
        </p:txBody>
      </p:sp>
      <p:pic>
        <p:nvPicPr>
          <p:cNvPr id="8" name="Bilde 7">
            <a:extLst>
              <a:ext uri="{FF2B5EF4-FFF2-40B4-BE49-F238E27FC236}">
                <a16:creationId xmlns:a16="http://schemas.microsoft.com/office/drawing/2014/main" id="{1DF342D3-968C-4A7A-8DBB-CA0D1E798486}"/>
              </a:ext>
            </a:extLst>
          </p:cNvPr>
          <p:cNvPicPr>
            <a:picLocks noChangeAspect="1"/>
          </p:cNvPicPr>
          <p:nvPr/>
        </p:nvPicPr>
        <p:blipFill>
          <a:blip r:embed="rId3"/>
          <a:stretch>
            <a:fillRect/>
          </a:stretch>
        </p:blipFill>
        <p:spPr>
          <a:xfrm>
            <a:off x="6447619" y="2469398"/>
            <a:ext cx="4846740" cy="3529890"/>
          </a:xfrm>
          <a:prstGeom prst="rect">
            <a:avLst/>
          </a:prstGeom>
        </p:spPr>
      </p:pic>
      <p:sp>
        <p:nvSpPr>
          <p:cNvPr id="7" name="TekstSylinder 6">
            <a:extLst>
              <a:ext uri="{FF2B5EF4-FFF2-40B4-BE49-F238E27FC236}">
                <a16:creationId xmlns:a16="http://schemas.microsoft.com/office/drawing/2014/main" id="{19FC844E-D45A-0452-B6E9-71AE948E3725}"/>
              </a:ext>
            </a:extLst>
          </p:cNvPr>
          <p:cNvSpPr txBox="1"/>
          <p:nvPr/>
        </p:nvSpPr>
        <p:spPr>
          <a:xfrm>
            <a:off x="846161" y="1897039"/>
            <a:ext cx="5472752" cy="3468514"/>
          </a:xfrm>
          <a:prstGeom prst="rect">
            <a:avLst/>
          </a:prstGeom>
          <a:noFill/>
        </p:spPr>
        <p:txBody>
          <a:bodyPr wrap="square" lIns="0" tIns="0" rIns="0" bIns="0" rtlCol="0">
            <a:spAutoFit/>
          </a:bodyPr>
          <a:lstStyle/>
          <a:p>
            <a:pPr marL="285750" indent="-28575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Hva tenker dere etter å ha sett filmene?</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Hva kan vår skole gjøre for å inkludere og tilrettelegge for alle elever? </a:t>
            </a:r>
          </a:p>
          <a:p>
            <a:pPr marL="285750" indent="-285750">
              <a:lnSpc>
                <a:spcPct val="107000"/>
              </a:lnSpc>
              <a:spcAft>
                <a:spcPts val="800"/>
              </a:spcAft>
              <a:buFont typeface="Arial" panose="020B0604020202020204" pitchFamily="34" charset="0"/>
              <a:buChar char="•"/>
            </a:pPr>
            <a:r>
              <a:rPr lang="nb-NO" sz="2500" dirty="0">
                <a:latin typeface="Arial" panose="020B0604020202020204" pitchFamily="34" charset="0"/>
                <a:ea typeface="Calibri" panose="020F0502020204030204" pitchFamily="34" charset="0"/>
                <a:cs typeface="Arial" panose="020B0604020202020204" pitchFamily="34" charset="0"/>
              </a:rPr>
              <a:t>Har vi nok kunnskap om barns rettigheter og barn med funksjonsnedsettelser?</a:t>
            </a:r>
            <a:endParaRPr lang="en-US" sz="2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697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574240" y="558102"/>
            <a:ext cx="11043520" cy="506900"/>
          </a:xfrm>
        </p:spPr>
        <p:txBody>
          <a:bodyPr>
            <a:normAutofit/>
          </a:bodyPr>
          <a:lstStyle/>
          <a:p>
            <a:r>
              <a:rPr lang="nb-NO" dirty="0">
                <a:latin typeface="Arial" panose="020B0604020202020204" pitchFamily="34" charset="0"/>
                <a:cs typeface="Arial" panose="020B0604020202020204" pitchFamily="34" charset="0"/>
              </a:rPr>
              <a:t>Snakk sammen i grupper</a:t>
            </a:r>
            <a:endParaRPr lang="en-US"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2EE98704-CAE8-48CD-8B2F-CB955907EFF3}" type="datetime1">
              <a:rPr lang="nb-NO" smtClean="0"/>
              <a:t>13.01.2023</a:t>
            </a:fld>
            <a:endParaRPr lang="en-US"/>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a:t>Opplegg om inkludering av barn med funksjonsnedsettelser – for personalet</a:t>
            </a:r>
            <a:endParaRPr lang="en-US"/>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6</a:t>
            </a:fld>
            <a:endParaRPr lang="en-US"/>
          </a:p>
        </p:txBody>
      </p:sp>
      <p:sp>
        <p:nvSpPr>
          <p:cNvPr id="9" name="TekstSylinder 8">
            <a:extLst>
              <a:ext uri="{FF2B5EF4-FFF2-40B4-BE49-F238E27FC236}">
                <a16:creationId xmlns:a16="http://schemas.microsoft.com/office/drawing/2014/main" id="{F33B6E76-7427-4BF9-A472-3822B3FB08DD}"/>
              </a:ext>
            </a:extLst>
          </p:cNvPr>
          <p:cNvSpPr txBox="1"/>
          <p:nvPr/>
        </p:nvSpPr>
        <p:spPr>
          <a:xfrm>
            <a:off x="574240" y="1382058"/>
            <a:ext cx="6411705" cy="5011244"/>
          </a:xfrm>
          <a:prstGeom prst="rect">
            <a:avLst/>
          </a:prstGeom>
          <a:noFill/>
        </p:spPr>
        <p:txBody>
          <a:bodyPr wrap="square" lIns="0" tIns="0" rIns="0" bIns="0" rtlCol="0">
            <a:spAutoFit/>
          </a:bodyPr>
          <a:lstStyle/>
          <a:p>
            <a:pPr marL="342900" indent="-34290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Hvordan kan skolen vår best mulig kan inkludere alle på ulike arenaer:</a:t>
            </a:r>
            <a:endParaRPr lang="en-US" sz="25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klasserommet</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friminuttene</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nb-NO" sz="2500" dirty="0" err="1">
                <a:effectLst/>
                <a:latin typeface="Arial" panose="020B0604020202020204" pitchFamily="34" charset="0"/>
                <a:ea typeface="Calibri" panose="020F0502020204030204" pitchFamily="34" charset="0"/>
                <a:cs typeface="Arial" panose="020B0604020202020204" pitchFamily="34" charset="0"/>
              </a:rPr>
              <a:t>turdag</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Leirskole</a:t>
            </a:r>
            <a:br>
              <a:rPr lang="nb-NO" sz="1600" dirty="0">
                <a:effectLst/>
                <a:latin typeface="Arial" panose="020B0604020202020204" pitchFamily="34" charset="0"/>
                <a:ea typeface="Calibri" panose="020F0502020204030204" pitchFamily="34" charset="0"/>
                <a:cs typeface="Arial" panose="020B0604020202020204" pitchFamily="34" charset="0"/>
              </a:rPr>
            </a:b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nb-NO" sz="2500" dirty="0">
                <a:effectLst/>
                <a:latin typeface="Arial" panose="020B0604020202020204" pitchFamily="34" charset="0"/>
                <a:ea typeface="Calibri" panose="020F0502020204030204" pitchFamily="34" charset="0"/>
                <a:cs typeface="Arial" panose="020B0604020202020204" pitchFamily="34" charset="0"/>
              </a:rPr>
              <a:t>Hvis du skal ta med deg en ting fra filmene du nå har sett inn i ditt videre arbeid – hva vil det være? Skriv det opp på en lapp, og heng det ved arbeidsplassen din.</a:t>
            </a:r>
            <a:endParaRPr lang="nb-NO" sz="2500" u="none" dirty="0">
              <a:latin typeface="Arial" panose="020B0604020202020204" pitchFamily="34" charset="0"/>
              <a:cs typeface="Arial" panose="020B0604020202020204" pitchFamily="34" charset="0"/>
            </a:endParaRPr>
          </a:p>
        </p:txBody>
      </p:sp>
      <p:pic>
        <p:nvPicPr>
          <p:cNvPr id="7" name="Bilde 6">
            <a:extLst>
              <a:ext uri="{FF2B5EF4-FFF2-40B4-BE49-F238E27FC236}">
                <a16:creationId xmlns:a16="http://schemas.microsoft.com/office/drawing/2014/main" id="{F760AC8B-2E8E-4C2C-8450-9A252C4B764A}"/>
              </a:ext>
            </a:extLst>
          </p:cNvPr>
          <p:cNvPicPr>
            <a:picLocks noChangeAspect="1"/>
          </p:cNvPicPr>
          <p:nvPr/>
        </p:nvPicPr>
        <p:blipFill>
          <a:blip r:embed="rId3"/>
          <a:stretch>
            <a:fillRect/>
          </a:stretch>
        </p:blipFill>
        <p:spPr>
          <a:xfrm>
            <a:off x="7246760" y="2619820"/>
            <a:ext cx="4812216" cy="3504144"/>
          </a:xfrm>
          <a:prstGeom prst="rect">
            <a:avLst/>
          </a:prstGeom>
        </p:spPr>
      </p:pic>
    </p:spTree>
    <p:extLst>
      <p:ext uri="{BB962C8B-B14F-4D97-AF65-F5344CB8AC3E}">
        <p14:creationId xmlns:p14="http://schemas.microsoft.com/office/powerpoint/2010/main" val="17522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0AE51-459D-49AC-81FB-16E3E8D11BA4}"/>
              </a:ext>
            </a:extLst>
          </p:cNvPr>
          <p:cNvSpPr>
            <a:spLocks noGrp="1"/>
          </p:cNvSpPr>
          <p:nvPr>
            <p:ph type="title"/>
          </p:nvPr>
        </p:nvSpPr>
        <p:spPr>
          <a:xfrm>
            <a:off x="574240" y="558102"/>
            <a:ext cx="11043520" cy="506900"/>
          </a:xfrm>
        </p:spPr>
        <p:txBody>
          <a:bodyPr>
            <a:normAutofit/>
          </a:bodyPr>
          <a:lstStyle/>
          <a:p>
            <a:r>
              <a:rPr lang="nb-NO" dirty="0">
                <a:latin typeface="Arial" panose="020B0604020202020204" pitchFamily="34" charset="0"/>
                <a:cs typeface="Arial" panose="020B0604020202020204" pitchFamily="34" charset="0"/>
              </a:rPr>
              <a:t>Forslag til videre arbeid</a:t>
            </a:r>
            <a:endParaRPr lang="en-US" dirty="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8237BF7-704A-4EB1-9425-311D6A793173}"/>
              </a:ext>
            </a:extLst>
          </p:cNvPr>
          <p:cNvSpPr>
            <a:spLocks noGrp="1"/>
          </p:cNvSpPr>
          <p:nvPr>
            <p:ph type="dt" sz="half" idx="10"/>
          </p:nvPr>
        </p:nvSpPr>
        <p:spPr/>
        <p:txBody>
          <a:bodyPr/>
          <a:lstStyle/>
          <a:p>
            <a:fld id="{2EE98704-CAE8-48CD-8B2F-CB955907EFF3}" type="datetime1">
              <a:rPr lang="nb-NO" smtClean="0"/>
              <a:t>13.01.2023</a:t>
            </a:fld>
            <a:endParaRPr lang="en-US"/>
          </a:p>
        </p:txBody>
      </p:sp>
      <p:sp>
        <p:nvSpPr>
          <p:cNvPr id="5" name="Plassholder for bunntekst 4">
            <a:extLst>
              <a:ext uri="{FF2B5EF4-FFF2-40B4-BE49-F238E27FC236}">
                <a16:creationId xmlns:a16="http://schemas.microsoft.com/office/drawing/2014/main" id="{75695096-63A9-48E0-A411-70FC5F63D065}"/>
              </a:ext>
            </a:extLst>
          </p:cNvPr>
          <p:cNvSpPr>
            <a:spLocks noGrp="1"/>
          </p:cNvSpPr>
          <p:nvPr>
            <p:ph type="ftr" sz="quarter" idx="11"/>
          </p:nvPr>
        </p:nvSpPr>
        <p:spPr/>
        <p:txBody>
          <a:bodyPr/>
          <a:lstStyle/>
          <a:p>
            <a:r>
              <a:rPr lang="nb-NO"/>
              <a:t>Opplegg om inkludering av barn med funksjonsnedsettelser – for personalet</a:t>
            </a:r>
            <a:endParaRPr lang="en-US"/>
          </a:p>
        </p:txBody>
      </p:sp>
      <p:sp>
        <p:nvSpPr>
          <p:cNvPr id="6" name="Plassholder for lysbildenummer 5">
            <a:extLst>
              <a:ext uri="{FF2B5EF4-FFF2-40B4-BE49-F238E27FC236}">
                <a16:creationId xmlns:a16="http://schemas.microsoft.com/office/drawing/2014/main" id="{7185A9EA-36A9-459E-80DC-9BE60CD5893E}"/>
              </a:ext>
            </a:extLst>
          </p:cNvPr>
          <p:cNvSpPr>
            <a:spLocks noGrp="1"/>
          </p:cNvSpPr>
          <p:nvPr>
            <p:ph type="sldNum" sz="quarter" idx="12"/>
          </p:nvPr>
        </p:nvSpPr>
        <p:spPr/>
        <p:txBody>
          <a:bodyPr/>
          <a:lstStyle/>
          <a:p>
            <a:fld id="{C3FDE51E-0052-334C-A4B2-C567FE9F326F}" type="slidenum">
              <a:rPr lang="en-US" smtClean="0"/>
              <a:t>7</a:t>
            </a:fld>
            <a:endParaRPr lang="en-US"/>
          </a:p>
        </p:txBody>
      </p:sp>
      <p:sp>
        <p:nvSpPr>
          <p:cNvPr id="8" name="Content Placeholder 8">
            <a:extLst>
              <a:ext uri="{FF2B5EF4-FFF2-40B4-BE49-F238E27FC236}">
                <a16:creationId xmlns:a16="http://schemas.microsoft.com/office/drawing/2014/main" id="{15611BF2-1678-47DF-A5F0-7F7DC2D6CEBF}"/>
              </a:ext>
            </a:extLst>
          </p:cNvPr>
          <p:cNvSpPr txBox="1">
            <a:spLocks/>
          </p:cNvSpPr>
          <p:nvPr/>
        </p:nvSpPr>
        <p:spPr>
          <a:xfrm>
            <a:off x="473068" y="1692650"/>
            <a:ext cx="9703686" cy="3187816"/>
          </a:xfrm>
          <a:prstGeom prst="rect">
            <a:avLst/>
          </a:prstGeom>
        </p:spPr>
        <p:txBody>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7000"/>
              </a:lnSpc>
              <a:spcAft>
                <a:spcPts val="800"/>
              </a:spcAft>
              <a:buFont typeface="Arial" panose="020B0604020202020204" pitchFamily="34" charset="0"/>
              <a:buChar char="•"/>
            </a:pPr>
            <a: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Lag en felles plan for hvordan deres skole skal jobbe mot egne fordommer og for hvordan dere skal inkludere og legge til rette for alle elevers deltakelse. </a:t>
            </a:r>
            <a:b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nb-NO" sz="2400" b="0" dirty="0">
                <a:solidFill>
                  <a:schemeClr val="tx1"/>
                </a:solidFill>
                <a:latin typeface="Arial" panose="020B0604020202020204" pitchFamily="34" charset="0"/>
                <a:ea typeface="Calibri" panose="020F0502020204030204" pitchFamily="34" charset="0"/>
                <a:cs typeface="Arial" panose="020B0604020202020204" pitchFamily="34" charset="0"/>
              </a:rPr>
              <a:t>Bruk </a:t>
            </a:r>
            <a: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inkluderingsveilederen til </a:t>
            </a:r>
            <a:r>
              <a:rPr lang="nb-NO"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Barreierefri</a:t>
            </a:r>
            <a: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fritid når dere skal planlegge </a:t>
            </a:r>
            <a:r>
              <a:rPr lang="nb-NO"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turdager</a:t>
            </a:r>
            <a: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leirskole og lignende: </a:t>
            </a:r>
            <a:r>
              <a:rPr lang="nb-NO" sz="2400" b="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https://www.barrierefrifritid.com/inkluderingsveileder</a:t>
            </a:r>
            <a:r>
              <a:rPr lang="nb-NO"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b-NO" sz="24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b-NO" sz="1800" dirty="0"/>
          </a:p>
          <a:p>
            <a:endParaRPr lang="nb-NO" sz="1800" dirty="0"/>
          </a:p>
        </p:txBody>
      </p:sp>
      <p:pic>
        <p:nvPicPr>
          <p:cNvPr id="3" name="Bilde 2">
            <a:extLst>
              <a:ext uri="{FF2B5EF4-FFF2-40B4-BE49-F238E27FC236}">
                <a16:creationId xmlns:a16="http://schemas.microsoft.com/office/drawing/2014/main" id="{4555F24E-2322-4C5A-AB50-4E9A26E6B305}"/>
              </a:ext>
            </a:extLst>
          </p:cNvPr>
          <p:cNvPicPr>
            <a:picLocks noChangeAspect="1"/>
          </p:cNvPicPr>
          <p:nvPr/>
        </p:nvPicPr>
        <p:blipFill>
          <a:blip r:embed="rId4"/>
          <a:stretch>
            <a:fillRect/>
          </a:stretch>
        </p:blipFill>
        <p:spPr>
          <a:xfrm>
            <a:off x="9058041" y="2600207"/>
            <a:ext cx="2237426" cy="3840813"/>
          </a:xfrm>
          <a:prstGeom prst="rect">
            <a:avLst/>
          </a:prstGeom>
        </p:spPr>
      </p:pic>
    </p:spTree>
    <p:extLst>
      <p:ext uri="{BB962C8B-B14F-4D97-AF65-F5344CB8AC3E}">
        <p14:creationId xmlns:p14="http://schemas.microsoft.com/office/powerpoint/2010/main" val="3004001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owerPoint - mal 2016.potx" id="{1964A521-7991-4974-8652-F5884B1E51B2}" vid="{3F271BF4-A2AF-4F3B-90A3-A8A0CA13D431}"/>
    </a:ext>
  </a:extLst>
</a:theme>
</file>

<file path=ppt/theme/theme2.xml><?xml version="1.0" encoding="utf-8"?>
<a:theme xmlns:a="http://schemas.openxmlformats.org/drawingml/2006/main" name="Title End Logo Left">
  <a:themeElements>
    <a:clrScheme name="Redd Barna 2022">
      <a:dk1>
        <a:srgbClr val="000000"/>
      </a:dk1>
      <a:lt1>
        <a:srgbClr val="FFFFFF"/>
      </a:lt1>
      <a:dk2>
        <a:srgbClr val="FFFFFF"/>
      </a:dk2>
      <a:lt2>
        <a:srgbClr val="D9281C"/>
      </a:lt2>
      <a:accent1>
        <a:srgbClr val="D9281C"/>
      </a:accent1>
      <a:accent2>
        <a:srgbClr val="D0CCBF"/>
      </a:accent2>
      <a:accent3>
        <a:srgbClr val="F2A900"/>
      </a:accent3>
      <a:accent4>
        <a:srgbClr val="FC4C02"/>
      </a:accent4>
      <a:accent5>
        <a:srgbClr val="009CA6"/>
      </a:accent5>
      <a:accent6>
        <a:srgbClr val="AD0F13"/>
      </a:accent6>
      <a:hlink>
        <a:srgbClr val="D9281C"/>
      </a:hlink>
      <a:folHlink>
        <a:srgbClr val="AD0F13"/>
      </a:folHlink>
    </a:clrScheme>
    <a:fontScheme name="Redd Barna">
      <a:majorFont>
        <a:latin typeface="Oswald Medium"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Lato Regular"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dbarna-mal-2022-public" id="{2780ECFB-3B35-3A46-ACB9-99909448C3F0}" vid="{D39D4906-1731-C241-B239-11510A68E77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ba6b78-4201-490d-98c6-a65b65d0adb9">
      <UserInfo>
        <DisplayName>Ane Aamodt</DisplayName>
        <AccountId>18</AccountId>
        <AccountType/>
      </UserInfo>
      <UserInfo>
        <DisplayName>Emilie Forbes Holmen</DisplayName>
        <AccountId>144</AccountId>
        <AccountType/>
      </UserInfo>
    </SharedWithUsers>
    <lcf76f155ced4ddcb4097134ff3c332f xmlns="9227cbca-dd6c-407e-a072-07b8bd1ecb2c">
      <Terms xmlns="http://schemas.microsoft.com/office/infopath/2007/PartnerControls"/>
    </lcf76f155ced4ddcb4097134ff3c332f>
    <TaxCatchAll xmlns="2bba6b78-4201-490d-98c6-a65b65d0ad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D5B812F545D479CE12B96D80F0E7F" ma:contentTypeVersion="16" ma:contentTypeDescription="Create a new document." ma:contentTypeScope="" ma:versionID="f9cd0f93171aeea971067f013556d9be">
  <xsd:schema xmlns:xsd="http://www.w3.org/2001/XMLSchema" xmlns:xs="http://www.w3.org/2001/XMLSchema" xmlns:p="http://schemas.microsoft.com/office/2006/metadata/properties" xmlns:ns2="9227cbca-dd6c-407e-a072-07b8bd1ecb2c" xmlns:ns3="2bba6b78-4201-490d-98c6-a65b65d0adb9" targetNamespace="http://schemas.microsoft.com/office/2006/metadata/properties" ma:root="true" ma:fieldsID="24adafaefc796ed6e8cf1dfc0fe9bebe" ns2:_="" ns3:_="">
    <xsd:import namespace="9227cbca-dd6c-407e-a072-07b8bd1ecb2c"/>
    <xsd:import namespace="2bba6b78-4201-490d-98c6-a65b65d0ad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7cbca-dd6c-407e-a072-07b8bd1ec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ba6b78-4201-490d-98c6-a65b65d0ad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eddbee-0ea2-482f-b0a8-e6072df8a0ad}" ma:internalName="TaxCatchAll" ma:showField="CatchAllData" ma:web="2bba6b78-4201-490d-98c6-a65b65d0ad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4687D2-C66F-43DA-A8F3-88228B2757F4}">
  <ds:schemaRefs>
    <ds:schemaRef ds:uri="2bba6b78-4201-490d-98c6-a65b65d0adb9"/>
    <ds:schemaRef ds:uri="http://www.w3.org/XML/1998/namespace"/>
    <ds:schemaRef ds:uri="9227cbca-dd6c-407e-a072-07b8bd1ecb2c"/>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ED85997D-CF82-49C0-8912-CF3A4C36CEA2}">
  <ds:schemaRefs>
    <ds:schemaRef ds:uri="2bba6b78-4201-490d-98c6-a65b65d0adb9"/>
    <ds:schemaRef ds:uri="9227cbca-dd6c-407e-a072-07b8bd1ecb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8A2D2B-B319-43F6-BFB7-E31178A88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1951</TotalTime>
  <Words>1061</Words>
  <Application>Microsoft Office PowerPoint</Application>
  <PresentationFormat>Widescreen</PresentationFormat>
  <Paragraphs>84</Paragraphs>
  <Slides>7</Slides>
  <Notes>7</Notes>
  <HiddenSlides>0</HiddenSlides>
  <MMClips>0</MMClips>
  <ScaleCrop>false</ScaleCrop>
  <HeadingPairs>
    <vt:vector size="8" baseType="variant">
      <vt:variant>
        <vt:lpstr>Brukte skrifter</vt:lpstr>
      </vt:variant>
      <vt:variant>
        <vt:i4>11</vt:i4>
      </vt:variant>
      <vt:variant>
        <vt:lpstr>Tema</vt:lpstr>
      </vt:variant>
      <vt:variant>
        <vt:i4>2</vt:i4>
      </vt:variant>
      <vt:variant>
        <vt:lpstr>Innebygde OLE-servere</vt:lpstr>
      </vt:variant>
      <vt:variant>
        <vt:i4>1</vt:i4>
      </vt:variant>
      <vt:variant>
        <vt:lpstr>Lysbildetitler</vt:lpstr>
      </vt:variant>
      <vt:variant>
        <vt:i4>7</vt:i4>
      </vt:variant>
    </vt:vector>
  </HeadingPairs>
  <TitlesOfParts>
    <vt:vector size="21" baseType="lpstr">
      <vt:lpstr>Arial</vt:lpstr>
      <vt:lpstr>Calibri</vt:lpstr>
      <vt:lpstr>Gill Sans Infant MT</vt:lpstr>
      <vt:lpstr>Gill Sans Infant Std</vt:lpstr>
      <vt:lpstr>Gill Sans MT</vt:lpstr>
      <vt:lpstr>Lato</vt:lpstr>
      <vt:lpstr>Lato Regular</vt:lpstr>
      <vt:lpstr>Oswald Medium</vt:lpstr>
      <vt:lpstr>System Font Regular</vt:lpstr>
      <vt:lpstr>Trade Gothic LT Com Cn</vt:lpstr>
      <vt:lpstr>TradeGothic LT CondEighteen</vt:lpstr>
      <vt:lpstr>STC_Template_APR16</vt:lpstr>
      <vt:lpstr>Title End Logo Left</vt:lpstr>
      <vt:lpstr>think-cell Slide</vt:lpstr>
      <vt:lpstr>For personalet på skolen: Opplegg om Inkludering av Barn  med funksjonsnedsettelser</vt:lpstr>
      <vt:lpstr>Dette forteller barn og unge med funksjonsnedsettelser at de opplever</vt:lpstr>
      <vt:lpstr>Hva sier FNs barnekonvensjon?</vt:lpstr>
      <vt:lpstr>«Skidagen» (3 minutter)</vt:lpstr>
      <vt:lpstr>Snakk sammen i grupper</vt:lpstr>
      <vt:lpstr>Snakk sammen i grupper</vt:lpstr>
      <vt:lpstr>Forslag til videre arbeid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Emilie Forbes Holmen</dc:creator>
  <cp:lastModifiedBy>Emilie Forbes Holmen</cp:lastModifiedBy>
  <cp:revision>7</cp:revision>
  <dcterms:created xsi:type="dcterms:W3CDTF">2022-03-16T11:13:16Z</dcterms:created>
  <dcterms:modified xsi:type="dcterms:W3CDTF">2023-01-13T14:06:02Z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0x0101001C9D5B812F545D479CE12B96D80F0E7F</vt:lpwstr>
  </property>
  <property fmtid="{D5CDD505-2E9C-101B-9397-08002B2CF9AE}" pid="3" name="MediaServiceImageTags">
    <vt:lpwstr/>
  </property>
</Properties>
</file>