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theme/themeOverride2.xml" ContentType="application/vnd.openxmlformats-officedocument.themeOverride+xml"/>
  <Override PartName="/ppt/charts/chart6.xml" ContentType="application/vnd.openxmlformats-officedocument.drawingml.chart+xml"/>
  <Override PartName="/ppt/theme/themeOverride3.xml" ContentType="application/vnd.openxmlformats-officedocument.themeOverride+xml"/>
  <Override PartName="/ppt/charts/chart7.xml" ContentType="application/vnd.openxmlformats-officedocument.drawingml.chart+xml"/>
  <Override PartName="/ppt/theme/themeOverride4.xml" ContentType="application/vnd.openxmlformats-officedocument.themeOverride+xml"/>
  <Override PartName="/ppt/notesSlides/notesSlide1.xml" ContentType="application/vnd.openxmlformats-officedocument.presentationml.notesSlide+xml"/>
  <Override PartName="/ppt/charts/chart8.xml" ContentType="application/vnd.openxmlformats-officedocument.drawingml.chart+xml"/>
  <Override PartName="/ppt/charts/style4.xml" ContentType="application/vnd.ms-office.chartstyle+xml"/>
  <Override PartName="/ppt/charts/colors4.xml" ContentType="application/vnd.ms-office.chartcolorstyle+xml"/>
  <Override PartName="/ppt/charts/chart9.xml" ContentType="application/vnd.openxmlformats-officedocument.drawingml.chart+xml"/>
  <Override PartName="/ppt/charts/style5.xml" ContentType="application/vnd.ms-office.chartstyle+xml"/>
  <Override PartName="/ppt/charts/colors5.xml" ContentType="application/vnd.ms-office.chartcolorstyle+xml"/>
  <Override PartName="/ppt/charts/chart10.xml" ContentType="application/vnd.openxmlformats-officedocument.drawingml.chart+xml"/>
  <Override PartName="/ppt/charts/style6.xml" ContentType="application/vnd.ms-office.chartstyle+xml"/>
  <Override PartName="/ppt/charts/colors6.xml" ContentType="application/vnd.ms-office.chartcolorstyle+xml"/>
  <Override PartName="/ppt/charts/chart11.xml" ContentType="application/vnd.openxmlformats-officedocument.drawingml.chart+xml"/>
  <Override PartName="/ppt/charts/style7.xml" ContentType="application/vnd.ms-office.chartstyle+xml"/>
  <Override PartName="/ppt/charts/colors7.xml" ContentType="application/vnd.ms-office.chartcolorstyle+xml"/>
  <Override PartName="/ppt/charts/chart12.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xml" ContentType="application/vnd.openxmlformats-officedocument.presentationml.notesSlide+xml"/>
  <Override PartName="/ppt/charts/chart13.xml" ContentType="application/vnd.openxmlformats-officedocument.drawingml.chart+xml"/>
  <Override PartName="/ppt/notesSlides/notesSlide3.xml" ContentType="application/vnd.openxmlformats-officedocument.presentationml.notesSlide+xml"/>
  <Override PartName="/ppt/charts/chart14.xml" ContentType="application/vnd.openxmlformats-officedocument.drawingml.chart+xml"/>
  <Override PartName="/ppt/charts/chart15.xml" ContentType="application/vnd.openxmlformats-officedocument.drawingml.chart+xml"/>
  <Override PartName="/ppt/theme/themeOverride5.xml" ContentType="application/vnd.openxmlformats-officedocument.themeOverride+xml"/>
  <Override PartName="/ppt/charts/chart16.xml" ContentType="application/vnd.openxmlformats-officedocument.drawingml.chart+xml"/>
  <Override PartName="/ppt/charts/style9.xml" ContentType="application/vnd.ms-office.chartstyle+xml"/>
  <Override PartName="/ppt/charts/colors9.xml" ContentType="application/vnd.ms-office.chartcolorstyle+xml"/>
  <Override PartName="/ppt/charts/chart17.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8.xml" ContentType="application/vnd.openxmlformats-officedocument.drawingml.chart+xml"/>
  <Override PartName="/ppt/charts/chart19.xml" ContentType="application/vnd.openxmlformats-officedocument.drawingml.char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812" r:id="rId5"/>
  </p:sldMasterIdLst>
  <p:notesMasterIdLst>
    <p:notesMasterId r:id="rId37"/>
  </p:notesMasterIdLst>
  <p:handoutMasterIdLst>
    <p:handoutMasterId r:id="rId38"/>
  </p:handoutMasterIdLst>
  <p:sldIdLst>
    <p:sldId id="5947" r:id="rId6"/>
    <p:sldId id="5607" r:id="rId7"/>
    <p:sldId id="5986" r:id="rId8"/>
    <p:sldId id="5930" r:id="rId9"/>
    <p:sldId id="1095" r:id="rId10"/>
    <p:sldId id="5581" r:id="rId11"/>
    <p:sldId id="5920" r:id="rId12"/>
    <p:sldId id="5551" r:id="rId13"/>
    <p:sldId id="5981" r:id="rId14"/>
    <p:sldId id="5982" r:id="rId15"/>
    <p:sldId id="5983" r:id="rId16"/>
    <p:sldId id="5984" r:id="rId17"/>
    <p:sldId id="5979" r:id="rId18"/>
    <p:sldId id="5946" r:id="rId19"/>
    <p:sldId id="5932" r:id="rId20"/>
    <p:sldId id="5934" r:id="rId21"/>
    <p:sldId id="5935" r:id="rId22"/>
    <p:sldId id="5936" r:id="rId23"/>
    <p:sldId id="5931" r:id="rId24"/>
    <p:sldId id="5659" r:id="rId25"/>
    <p:sldId id="5980" r:id="rId26"/>
    <p:sldId id="5928" r:id="rId27"/>
    <p:sldId id="5937" r:id="rId28"/>
    <p:sldId id="5938" r:id="rId29"/>
    <p:sldId id="1229" r:id="rId30"/>
    <p:sldId id="5939" r:id="rId31"/>
    <p:sldId id="5944" r:id="rId32"/>
    <p:sldId id="5948" r:id="rId33"/>
    <p:sldId id="5985" r:id="rId34"/>
    <p:sldId id="5681" r:id="rId35"/>
    <p:sldId id="5978" r:id="rId36"/>
  </p:sldIdLst>
  <p:sldSz cx="12192000" cy="6858000"/>
  <p:notesSz cx="6858000" cy="9144000"/>
  <p:custDataLst>
    <p:tags r:id="rId39"/>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6" pos="2434" userDrawn="1">
          <p15:clr>
            <a:srgbClr val="A4A3A4"/>
          </p15:clr>
        </p15:guide>
        <p15:guide id="7" orient="horz" pos="2319"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Mattias Meul" initials="MM" lastIdx="18" clrIdx="6">
    <p:extLst>
      <p:ext uri="{19B8F6BF-5375-455C-9EA6-DF929625EA0E}">
        <p15:presenceInfo xmlns:p15="http://schemas.microsoft.com/office/powerpoint/2012/main" userId="S::Mattias.Meul@Ipsos.com::c44b63c8-504e-4cb7-b102-b829b2681110" providerId="AD"/>
      </p:ext>
    </p:extLst>
  </p:cmAuthor>
  <p:cmAuthor id="1" name="Romain Carette" initials="RC" lastIdx="1" clrIdx="0">
    <p:extLst>
      <p:ext uri="{19B8F6BF-5375-455C-9EA6-DF929625EA0E}">
        <p15:presenceInfo xmlns:p15="http://schemas.microsoft.com/office/powerpoint/2012/main" userId="f5b5fcd6593eb51e" providerId="Windows Live"/>
      </p:ext>
    </p:extLst>
  </p:cmAuthor>
  <p:cmAuthor id="2" name="Anne Dehaen" initials="AD" lastIdx="26" clrIdx="1">
    <p:extLst>
      <p:ext uri="{19B8F6BF-5375-455C-9EA6-DF929625EA0E}">
        <p15:presenceInfo xmlns:p15="http://schemas.microsoft.com/office/powerpoint/2012/main" userId="S::Anne.Dehaen@ipsos.com::7b23fd3e-10d0-48a3-8369-f235ce578d25" providerId="AD"/>
      </p:ext>
    </p:extLst>
  </p:cmAuthor>
  <p:cmAuthor id="3" name="Caroline Van Borm" initials="CVB" lastIdx="85" clrIdx="2">
    <p:extLst>
      <p:ext uri="{19B8F6BF-5375-455C-9EA6-DF929625EA0E}">
        <p15:presenceInfo xmlns:p15="http://schemas.microsoft.com/office/powerpoint/2012/main" userId="S::Caroline.VanBorm@ipsos.com::a8e29aa5-9b7d-4045-98dd-08980a78c8ee" providerId="AD"/>
      </p:ext>
    </p:extLst>
  </p:cmAuthor>
  <p:cmAuthor id="4" name="Glenn Hendrickx" initials="GH" lastIdx="10" clrIdx="3">
    <p:extLst>
      <p:ext uri="{19B8F6BF-5375-455C-9EA6-DF929625EA0E}">
        <p15:presenceInfo xmlns:p15="http://schemas.microsoft.com/office/powerpoint/2012/main" userId="S::Glenn.Hendrickx@ipsos.com::599bd1a4-37d0-46aa-a52d-ec77f637209f" providerId="AD"/>
      </p:ext>
    </p:extLst>
  </p:cmAuthor>
  <p:cmAuthor id="5" name="Lisa Maerten" initials="LM" lastIdx="1" clrIdx="4">
    <p:extLst>
      <p:ext uri="{19B8F6BF-5375-455C-9EA6-DF929625EA0E}">
        <p15:presenceInfo xmlns:p15="http://schemas.microsoft.com/office/powerpoint/2012/main" userId="S::Lisa.Maerten@ipsos.com::d534fc49-f51a-4d4a-bd81-349b1c06ebd3" providerId="AD"/>
      </p:ext>
    </p:extLst>
  </p:cmAuthor>
  <p:cmAuthor id="6" name="Joke Vranken" initials="JV" lastIdx="16" clrIdx="5">
    <p:extLst>
      <p:ext uri="{19B8F6BF-5375-455C-9EA6-DF929625EA0E}">
        <p15:presenceInfo xmlns:p15="http://schemas.microsoft.com/office/powerpoint/2012/main" userId="S::Joke.Vranken@ipsos.com::80e24b44-14aa-4fec-b6a4-32a8cf0df85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554"/>
    <a:srgbClr val="C94747"/>
    <a:srgbClr val="C9C9C9"/>
    <a:srgbClr val="BEDBFF"/>
    <a:srgbClr val="66C4C4"/>
    <a:srgbClr val="CC4A4A"/>
    <a:srgbClr val="D26464"/>
    <a:srgbClr val="009D9C"/>
    <a:srgbClr val="7FCECD"/>
    <a:srgbClr val="E4C7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0E7597-7CCD-4629-92B0-891ABFB93DD0}" v="2" dt="2023-05-01T08:27:47.006"/>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35" autoAdjust="0"/>
    <p:restoredTop sz="94404" autoAdjust="0"/>
  </p:normalViewPr>
  <p:slideViewPr>
    <p:cSldViewPr snapToGrid="0" showGuides="1">
      <p:cViewPr varScale="1">
        <p:scale>
          <a:sx n="150" d="100"/>
          <a:sy n="150" d="100"/>
        </p:scale>
        <p:origin x="2832" y="120"/>
      </p:cViewPr>
      <p:guideLst>
        <p:guide pos="2434"/>
        <p:guide orient="horz" pos="2319"/>
      </p:guideLst>
    </p:cSldViewPr>
  </p:slideViewPr>
  <p:notesTextViewPr>
    <p:cViewPr>
      <p:scale>
        <a:sx n="3" d="2"/>
        <a:sy n="3" d="2"/>
      </p:scale>
      <p:origin x="0" y="0"/>
    </p:cViewPr>
  </p:notesTextViewPr>
  <p:sorterViewPr>
    <p:cViewPr varScale="1">
      <p:scale>
        <a:sx n="1" d="1"/>
        <a:sy n="1" d="1"/>
      </p:scale>
      <p:origin x="0" y="-4062"/>
    </p:cViewPr>
  </p:sorterViewPr>
  <p:notesViewPr>
    <p:cSldViewPr snapToGrid="0" showGuides="1">
      <p:cViewPr>
        <p:scale>
          <a:sx n="75" d="100"/>
          <a:sy n="75" d="100"/>
        </p:scale>
        <p:origin x="5928" y="13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gs" Target="tags/tag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commentAuthors" Target="commentAuthors.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6.xml"/><Relationship Id="rId1" Type="http://schemas.microsoft.com/office/2011/relationships/chartStyle" Target="style6.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7.xml"/><Relationship Id="rId1" Type="http://schemas.microsoft.com/office/2011/relationships/chartStyle" Target="style7.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8.xml"/><Relationship Id="rId1" Type="http://schemas.microsoft.com/office/2011/relationships/chartStyle" Target="style8.xml"/></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themeOverride" Target="../theme/themeOverride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9.xml"/><Relationship Id="rId1" Type="http://schemas.microsoft.com/office/2011/relationships/chartStyle" Target="style9.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0.xml"/><Relationship Id="rId1" Type="http://schemas.microsoft.com/office/2011/relationships/chartStyle" Target="style10.xml"/></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2.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3.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4.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4.xml"/><Relationship Id="rId1" Type="http://schemas.microsoft.com/office/2011/relationships/chartStyle" Target="style4.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5901450889539608E-2"/>
          <c:y val="2.1577858996099413E-2"/>
          <c:w val="0.719895725466002"/>
          <c:h val="0.97842214100390057"/>
        </c:manualLayout>
      </c:layout>
      <c:barChart>
        <c:barDir val="bar"/>
        <c:grouping val="clustered"/>
        <c:varyColors val="0"/>
        <c:ser>
          <c:idx val="0"/>
          <c:order val="0"/>
          <c:tx>
            <c:strRef>
              <c:f>'Ark1'!$B$1</c:f>
              <c:strCache>
                <c:ptCount val="1"/>
                <c:pt idx="0">
                  <c:v>Alle</c:v>
                </c:pt>
              </c:strCache>
            </c:strRef>
          </c:tx>
          <c:spPr>
            <a:solidFill>
              <a:schemeClr val="accent1"/>
            </a:solidFill>
            <a:ln>
              <a:noFill/>
            </a:ln>
            <a:effectLst/>
          </c:spPr>
          <c:invertIfNegative val="0"/>
          <c:dPt>
            <c:idx val="0"/>
            <c:invertIfNegative val="0"/>
            <c:bubble3D val="0"/>
            <c:spPr>
              <a:solidFill>
                <a:schemeClr val="tx1">
                  <a:lumMod val="25000"/>
                  <a:lumOff val="75000"/>
                </a:schemeClr>
              </a:solidFill>
              <a:ln>
                <a:noFill/>
              </a:ln>
              <a:effectLst/>
            </c:spPr>
            <c:extLst>
              <c:ext xmlns:c16="http://schemas.microsoft.com/office/drawing/2014/chart" uri="{C3380CC4-5D6E-409C-BE32-E72D297353CC}">
                <c16:uniqueId val="{00000001-EE5E-46FD-93C5-EA98B2A19DE4}"/>
              </c:ext>
            </c:extLst>
          </c:dPt>
          <c:dLbls>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'Ark1'!$A$2:$A$9</c:f>
              <c:strCache>
                <c:ptCount val="8"/>
                <c:pt idx="0">
                  <c:v>Vet ikke</c:v>
                </c:pt>
                <c:pt idx="1">
                  <c:v>Annet</c:v>
                </c:pt>
                <c:pt idx="2">
                  <c:v>Fritid</c:v>
                </c:pt>
                <c:pt idx="3">
                  <c:v>Velferd</c:v>
                </c:pt>
                <c:pt idx="4">
                  <c:v>Kultur</c:v>
                </c:pt>
                <c:pt idx="5">
                  <c:v>Skole</c:v>
                </c:pt>
                <c:pt idx="6">
                  <c:v>Oppvekst</c:v>
                </c:pt>
                <c:pt idx="7">
                  <c:v>Helse</c:v>
                </c:pt>
              </c:strCache>
            </c:strRef>
          </c:cat>
          <c:val>
            <c:numRef>
              <c:f>'Ark1'!$B$2:$B$9</c:f>
              <c:numCache>
                <c:formatCode>0%</c:formatCode>
                <c:ptCount val="8"/>
                <c:pt idx="0">
                  <c:v>3.7593984962405999E-2</c:v>
                </c:pt>
                <c:pt idx="1">
                  <c:v>0.10526315789473699</c:v>
                </c:pt>
                <c:pt idx="2">
                  <c:v>0.13533834586466201</c:v>
                </c:pt>
                <c:pt idx="3">
                  <c:v>0.13533834586466201</c:v>
                </c:pt>
                <c:pt idx="4">
                  <c:v>0.18045112781954897</c:v>
                </c:pt>
                <c:pt idx="5">
                  <c:v>0.24060150375939798</c:v>
                </c:pt>
                <c:pt idx="6">
                  <c:v>0.39097744360902298</c:v>
                </c:pt>
                <c:pt idx="7">
                  <c:v>0.70676691729323293</c:v>
                </c:pt>
              </c:numCache>
            </c:numRef>
          </c:val>
          <c:extLst>
            <c:ext xmlns:c16="http://schemas.microsoft.com/office/drawing/2014/chart" uri="{C3380CC4-5D6E-409C-BE32-E72D297353CC}">
              <c16:uniqueId val="{00000002-EE5E-46FD-93C5-EA98B2A19DE4}"/>
            </c:ext>
          </c:extLst>
        </c:ser>
        <c:dLbls>
          <c:dLblPos val="outEnd"/>
          <c:showLegendKey val="0"/>
          <c:showVal val="1"/>
          <c:showCatName val="0"/>
          <c:showSerName val="0"/>
          <c:showPercent val="0"/>
          <c:showBubbleSize val="0"/>
        </c:dLbls>
        <c:gapWidth val="150"/>
        <c:axId val="432506488"/>
        <c:axId val="432506160"/>
      </c:barChart>
      <c:catAx>
        <c:axId val="432506488"/>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nb-NO"/>
          </a:p>
        </c:txPr>
        <c:crossAx val="432506160"/>
        <c:crosses val="autoZero"/>
        <c:auto val="1"/>
        <c:lblAlgn val="ctr"/>
        <c:lblOffset val="100"/>
        <c:noMultiLvlLbl val="0"/>
      </c:catAx>
      <c:valAx>
        <c:axId val="432506160"/>
        <c:scaling>
          <c:orientation val="minMax"/>
          <c:max val="0.9"/>
        </c:scaling>
        <c:delete val="1"/>
        <c:axPos val="b"/>
        <c:numFmt formatCode="0%" sourceLinked="1"/>
        <c:majorTickMark val="out"/>
        <c:minorTickMark val="none"/>
        <c:tickLblPos val="nextTo"/>
        <c:crossAx val="432506488"/>
        <c:crosses val="autoZero"/>
        <c:crossBetween val="between"/>
      </c:valAx>
      <c:spPr>
        <a:noFill/>
        <a:ln>
          <a:noFill/>
        </a:ln>
        <a:effectLst/>
      </c:spPr>
    </c:plotArea>
    <c:plotVisOnly val="1"/>
    <c:dispBlanksAs val="gap"/>
    <c:showDLblsOverMax val="0"/>
  </c:chart>
  <c:spPr>
    <a:noFill/>
    <a:ln>
      <a:noFill/>
    </a:ln>
    <a:effectLst/>
  </c:spPr>
  <c:txPr>
    <a:bodyPr/>
    <a:lstStyle/>
    <a:p>
      <a:pPr>
        <a:defRPr sz="1200"/>
      </a:pPr>
      <a:endParaRPr lang="nb-NO"/>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680170528409409"/>
          <c:y val="0"/>
          <c:w val="0.5960910141916459"/>
          <c:h val="0.92493797175693215"/>
        </c:manualLayout>
      </c:layout>
      <c:barChart>
        <c:barDir val="bar"/>
        <c:grouping val="clustered"/>
        <c:varyColors val="0"/>
        <c:ser>
          <c:idx val="0"/>
          <c:order val="0"/>
          <c:tx>
            <c:strRef>
              <c:f>'Ark1'!$B$1</c:f>
              <c:strCache>
                <c:ptCount val="1"/>
                <c:pt idx="0">
                  <c:v>Alle</c:v>
                </c:pt>
              </c:strCache>
            </c:strRef>
          </c:tx>
          <c:spPr>
            <a:solidFill>
              <a:schemeClr val="accent1"/>
            </a:solidFill>
            <a:ln>
              <a:noFill/>
            </a:ln>
            <a:effectLst/>
          </c:spPr>
          <c:invertIfNegative val="0"/>
          <c:dPt>
            <c:idx val="0"/>
            <c:invertIfNegative val="0"/>
            <c:bubble3D val="0"/>
            <c:spPr>
              <a:solidFill>
                <a:schemeClr val="tx1">
                  <a:lumMod val="25000"/>
                  <a:lumOff val="75000"/>
                </a:schemeClr>
              </a:solidFill>
              <a:ln>
                <a:noFill/>
              </a:ln>
              <a:effectLst/>
            </c:spPr>
            <c:extLst>
              <c:ext xmlns:c16="http://schemas.microsoft.com/office/drawing/2014/chart" uri="{C3380CC4-5D6E-409C-BE32-E72D297353CC}">
                <c16:uniqueId val="{00000000-AE57-489F-B3B2-05043BC141D1}"/>
              </c:ext>
            </c:extLst>
          </c:dPt>
          <c:dLbls>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'Ark1'!$A$2:$A$7</c:f>
              <c:strCache>
                <c:ptCount val="6"/>
                <c:pt idx="0">
                  <c:v>Vet ikke</c:v>
                </c:pt>
                <c:pt idx="1">
                  <c:v>Annet hinder</c:v>
                </c:pt>
                <c:pt idx="2">
                  <c:v>Økonomiske hinder, det settes ikke av nok midler</c:v>
                </c:pt>
                <c:pt idx="3">
                  <c:v>Barna ønsker selv egne fritidstilbud</c:v>
                </c:pt>
                <c:pt idx="4">
                  <c:v>Manglende universell utforming, det at tilbudene ikke er tilpasset alle</c:v>
                </c:pt>
                <c:pt idx="5">
                  <c:v>Manglende kunnskap blant ledere/trenere om inkludering av alle barn</c:v>
                </c:pt>
              </c:strCache>
            </c:strRef>
          </c:cat>
          <c:val>
            <c:numRef>
              <c:f>'Ark1'!$B$2:$B$7</c:f>
              <c:numCache>
                <c:formatCode>0%</c:formatCode>
                <c:ptCount val="6"/>
                <c:pt idx="0">
                  <c:v>0.169491525423729</c:v>
                </c:pt>
                <c:pt idx="1">
                  <c:v>0.25423728813559299</c:v>
                </c:pt>
                <c:pt idx="2">
                  <c:v>0.27118644067796599</c:v>
                </c:pt>
                <c:pt idx="3">
                  <c:v>0.28813559322033899</c:v>
                </c:pt>
                <c:pt idx="4">
                  <c:v>0.40677966101694901</c:v>
                </c:pt>
                <c:pt idx="5">
                  <c:v>0.49152542372881397</c:v>
                </c:pt>
              </c:numCache>
            </c:numRef>
          </c:val>
          <c:extLst>
            <c:ext xmlns:c16="http://schemas.microsoft.com/office/drawing/2014/chart" uri="{C3380CC4-5D6E-409C-BE32-E72D297353CC}">
              <c16:uniqueId val="{00000000-FB81-42A6-8D63-A8DCEB2B13BE}"/>
            </c:ext>
          </c:extLst>
        </c:ser>
        <c:dLbls>
          <c:dLblPos val="outEnd"/>
          <c:showLegendKey val="0"/>
          <c:showVal val="1"/>
          <c:showCatName val="0"/>
          <c:showSerName val="0"/>
          <c:showPercent val="0"/>
          <c:showBubbleSize val="0"/>
        </c:dLbls>
        <c:gapWidth val="150"/>
        <c:axId val="432506488"/>
        <c:axId val="432506160"/>
      </c:barChart>
      <c:catAx>
        <c:axId val="4325064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nb-NO"/>
          </a:p>
        </c:txPr>
        <c:crossAx val="432506160"/>
        <c:crosses val="autoZero"/>
        <c:auto val="1"/>
        <c:lblAlgn val="ctr"/>
        <c:lblOffset val="100"/>
        <c:noMultiLvlLbl val="0"/>
      </c:catAx>
      <c:valAx>
        <c:axId val="432506160"/>
        <c:scaling>
          <c:orientation val="minMax"/>
          <c:max val="0.8"/>
        </c:scaling>
        <c:delete val="1"/>
        <c:axPos val="b"/>
        <c:numFmt formatCode="0%" sourceLinked="1"/>
        <c:majorTickMark val="out"/>
        <c:minorTickMark val="none"/>
        <c:tickLblPos val="nextTo"/>
        <c:crossAx val="432506488"/>
        <c:crosses val="autoZero"/>
        <c:crossBetween val="between"/>
      </c:valAx>
      <c:spPr>
        <a:noFill/>
        <a:ln>
          <a:noFill/>
        </a:ln>
        <a:effectLst/>
      </c:spPr>
    </c:plotArea>
    <c:plotVisOnly val="1"/>
    <c:dispBlanksAs val="gap"/>
    <c:showDLblsOverMax val="0"/>
  </c:chart>
  <c:spPr>
    <a:noFill/>
    <a:ln>
      <a:noFill/>
    </a:ln>
    <a:effectLst/>
  </c:spPr>
  <c:txPr>
    <a:bodyPr/>
    <a:lstStyle/>
    <a:p>
      <a:pPr>
        <a:defRPr sz="1200"/>
      </a:pPr>
      <a:endParaRPr lang="nb-NO"/>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7333214077989541"/>
          <c:y val="0"/>
          <c:w val="0.52996081334814094"/>
          <c:h val="0.92493797175693215"/>
        </c:manualLayout>
      </c:layout>
      <c:barChart>
        <c:barDir val="bar"/>
        <c:grouping val="clustered"/>
        <c:varyColors val="0"/>
        <c:ser>
          <c:idx val="0"/>
          <c:order val="0"/>
          <c:tx>
            <c:strRef>
              <c:f>'Ark1'!$B$1</c:f>
              <c:strCache>
                <c:ptCount val="1"/>
                <c:pt idx="0">
                  <c:v>Alle</c:v>
                </c:pt>
              </c:strCache>
            </c:strRef>
          </c:tx>
          <c:spPr>
            <a:solidFill>
              <a:schemeClr val="accent1"/>
            </a:solidFill>
            <a:ln>
              <a:noFill/>
            </a:ln>
            <a:effectLst/>
          </c:spPr>
          <c:invertIfNegative val="0"/>
          <c:dPt>
            <c:idx val="0"/>
            <c:invertIfNegative val="0"/>
            <c:bubble3D val="0"/>
            <c:spPr>
              <a:solidFill>
                <a:schemeClr val="tx1">
                  <a:lumMod val="25000"/>
                  <a:lumOff val="75000"/>
                </a:schemeClr>
              </a:solidFill>
              <a:ln>
                <a:noFill/>
              </a:ln>
              <a:effectLst/>
            </c:spPr>
            <c:extLst>
              <c:ext xmlns:c16="http://schemas.microsoft.com/office/drawing/2014/chart" uri="{C3380CC4-5D6E-409C-BE32-E72D297353CC}">
                <c16:uniqueId val="{00000001-8672-43EE-80F7-B62F8BD3FA36}"/>
              </c:ext>
            </c:extLst>
          </c:dPt>
          <c:dLbls>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'Ark1'!$A$2:$A$12</c:f>
              <c:strCache>
                <c:ptCount val="11"/>
                <c:pt idx="0">
                  <c:v>Vet ikke</c:v>
                </c:pt>
                <c:pt idx="1">
                  <c:v>Annet</c:v>
                </c:pt>
                <c:pt idx="2">
                  <c:v>Finnes ikke støttetiltak</c:v>
                </c:pt>
                <c:pt idx="3">
                  <c:v>Spesialpedagog</c:v>
                </c:pt>
                <c:pt idx="4">
                  <c:v>Transporttilbud tilpasset behov</c:v>
                </c:pt>
                <c:pt idx="5">
                  <c:v>Veiledning og opplæring</c:v>
                </c:pt>
                <c:pt idx="6">
                  <c:v>Ordninger for å dekke økonomiske merkostnader ved å være funksjonshemmet</c:v>
                </c:pt>
                <c:pt idx="7">
                  <c:v>Personlig assistanse</c:v>
                </c:pt>
                <c:pt idx="8">
                  <c:v>Brukerstyrt personlig assistanse (BPA)</c:v>
                </c:pt>
                <c:pt idx="9">
                  <c:v>Utlånsordninger for fritidsutstyr</c:v>
                </c:pt>
                <c:pt idx="10">
                  <c:v>Støttekontakt</c:v>
                </c:pt>
              </c:strCache>
            </c:strRef>
          </c:cat>
          <c:val>
            <c:numRef>
              <c:f>'Ark1'!$B$2:$B$12</c:f>
              <c:numCache>
                <c:formatCode>0%</c:formatCode>
                <c:ptCount val="11"/>
                <c:pt idx="0">
                  <c:v>6.7669172932330796E-2</c:v>
                </c:pt>
                <c:pt idx="1">
                  <c:v>4.5112781954887202E-2</c:v>
                </c:pt>
                <c:pt idx="2">
                  <c:v>7.5187969924812E-3</c:v>
                </c:pt>
                <c:pt idx="3">
                  <c:v>0.17293233082706799</c:v>
                </c:pt>
                <c:pt idx="4">
                  <c:v>0.22556390977443599</c:v>
                </c:pt>
                <c:pt idx="5">
                  <c:v>0.24812030075188002</c:v>
                </c:pt>
                <c:pt idx="6">
                  <c:v>0.26315789473684204</c:v>
                </c:pt>
                <c:pt idx="7">
                  <c:v>0.30075187969924799</c:v>
                </c:pt>
                <c:pt idx="8">
                  <c:v>0.61654135338345906</c:v>
                </c:pt>
                <c:pt idx="9">
                  <c:v>0.68421052631578905</c:v>
                </c:pt>
                <c:pt idx="10">
                  <c:v>0.82706766917293195</c:v>
                </c:pt>
              </c:numCache>
            </c:numRef>
          </c:val>
          <c:extLst>
            <c:ext xmlns:c16="http://schemas.microsoft.com/office/drawing/2014/chart" uri="{C3380CC4-5D6E-409C-BE32-E72D297353CC}">
              <c16:uniqueId val="{00000002-8672-43EE-80F7-B62F8BD3FA36}"/>
            </c:ext>
          </c:extLst>
        </c:ser>
        <c:dLbls>
          <c:dLblPos val="outEnd"/>
          <c:showLegendKey val="0"/>
          <c:showVal val="1"/>
          <c:showCatName val="0"/>
          <c:showSerName val="0"/>
          <c:showPercent val="0"/>
          <c:showBubbleSize val="0"/>
        </c:dLbls>
        <c:gapWidth val="150"/>
        <c:axId val="432506488"/>
        <c:axId val="432506160"/>
      </c:barChart>
      <c:catAx>
        <c:axId val="432506488"/>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nb-NO"/>
          </a:p>
        </c:txPr>
        <c:crossAx val="432506160"/>
        <c:crosses val="autoZero"/>
        <c:auto val="1"/>
        <c:lblAlgn val="ctr"/>
        <c:lblOffset val="100"/>
        <c:noMultiLvlLbl val="0"/>
      </c:catAx>
      <c:valAx>
        <c:axId val="432506160"/>
        <c:scaling>
          <c:orientation val="minMax"/>
          <c:max val="0.9"/>
        </c:scaling>
        <c:delete val="1"/>
        <c:axPos val="b"/>
        <c:numFmt formatCode="0%" sourceLinked="1"/>
        <c:majorTickMark val="out"/>
        <c:minorTickMark val="none"/>
        <c:tickLblPos val="nextTo"/>
        <c:crossAx val="432506488"/>
        <c:crosses val="autoZero"/>
        <c:crossBetween val="between"/>
      </c:valAx>
      <c:spPr>
        <a:noFill/>
        <a:ln>
          <a:noFill/>
        </a:ln>
        <a:effectLst/>
      </c:spPr>
    </c:plotArea>
    <c:plotVisOnly val="1"/>
    <c:dispBlanksAs val="gap"/>
    <c:showDLblsOverMax val="0"/>
  </c:chart>
  <c:spPr>
    <a:noFill/>
    <a:ln>
      <a:noFill/>
    </a:ln>
    <a:effectLst/>
  </c:spPr>
  <c:txPr>
    <a:bodyPr/>
    <a:lstStyle/>
    <a:p>
      <a:pPr>
        <a:defRPr sz="1200"/>
      </a:pPr>
      <a:endParaRPr lang="nb-NO"/>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29676108136784"/>
          <c:y val="0"/>
          <c:w val="0.50703242401880966"/>
          <c:h val="0.92493797175693215"/>
        </c:manualLayout>
      </c:layout>
      <c:barChart>
        <c:barDir val="bar"/>
        <c:grouping val="clustered"/>
        <c:varyColors val="0"/>
        <c:ser>
          <c:idx val="0"/>
          <c:order val="0"/>
          <c:tx>
            <c:strRef>
              <c:f>'Ark1'!$B$1</c:f>
              <c:strCache>
                <c:ptCount val="1"/>
                <c:pt idx="0">
                  <c:v>Alle</c:v>
                </c:pt>
              </c:strCache>
            </c:strRef>
          </c:tx>
          <c:spPr>
            <a:solidFill>
              <a:schemeClr val="accent1"/>
            </a:solidFill>
            <a:ln>
              <a:noFill/>
            </a:ln>
            <a:effectLst/>
          </c:spPr>
          <c:invertIfNegative val="0"/>
          <c:dPt>
            <c:idx val="0"/>
            <c:invertIfNegative val="0"/>
            <c:bubble3D val="0"/>
            <c:spPr>
              <a:solidFill>
                <a:schemeClr val="tx1">
                  <a:lumMod val="25000"/>
                  <a:lumOff val="75000"/>
                </a:schemeClr>
              </a:solidFill>
              <a:ln>
                <a:noFill/>
              </a:ln>
              <a:effectLst/>
            </c:spPr>
            <c:extLst>
              <c:ext xmlns:c16="http://schemas.microsoft.com/office/drawing/2014/chart" uri="{C3380CC4-5D6E-409C-BE32-E72D297353CC}">
                <c16:uniqueId val="{00000001-54F1-4F45-BC37-5FC4795925F4}"/>
              </c:ext>
            </c:extLst>
          </c:dPt>
          <c:dLbls>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'Ark1'!$A$2:$A$6</c:f>
              <c:strCache>
                <c:ptCount val="5"/>
                <c:pt idx="0">
                  <c:v>Vet ikke</c:v>
                </c:pt>
                <c:pt idx="1">
                  <c:v>Annet</c:v>
                </c:pt>
                <c:pt idx="2">
                  <c:v>Nei, kommunen har ingen dialog med barn og foresatte om dette</c:v>
                </c:pt>
                <c:pt idx="3">
                  <c:v>Ja, kommunen har dialog med foresatte</c:v>
                </c:pt>
                <c:pt idx="4">
                  <c:v>Ja, kommunene har dialog med foresatte og barna</c:v>
                </c:pt>
              </c:strCache>
            </c:strRef>
          </c:cat>
          <c:val>
            <c:numRef>
              <c:f>'Ark1'!$B$2:$B$6</c:f>
              <c:numCache>
                <c:formatCode>0%</c:formatCode>
                <c:ptCount val="5"/>
                <c:pt idx="0">
                  <c:v>0.33834586466165395</c:v>
                </c:pt>
                <c:pt idx="1">
                  <c:v>3.00751879699248E-2</c:v>
                </c:pt>
                <c:pt idx="2">
                  <c:v>3.7593984962405999E-2</c:v>
                </c:pt>
                <c:pt idx="3">
                  <c:v>0.255639097744361</c:v>
                </c:pt>
                <c:pt idx="4">
                  <c:v>0.33834586466165395</c:v>
                </c:pt>
              </c:numCache>
            </c:numRef>
          </c:val>
          <c:extLst>
            <c:ext xmlns:c16="http://schemas.microsoft.com/office/drawing/2014/chart" uri="{C3380CC4-5D6E-409C-BE32-E72D297353CC}">
              <c16:uniqueId val="{00000002-54F1-4F45-BC37-5FC4795925F4}"/>
            </c:ext>
          </c:extLst>
        </c:ser>
        <c:dLbls>
          <c:dLblPos val="outEnd"/>
          <c:showLegendKey val="0"/>
          <c:showVal val="1"/>
          <c:showCatName val="0"/>
          <c:showSerName val="0"/>
          <c:showPercent val="0"/>
          <c:showBubbleSize val="0"/>
        </c:dLbls>
        <c:gapWidth val="150"/>
        <c:axId val="432506488"/>
        <c:axId val="432506160"/>
      </c:barChart>
      <c:catAx>
        <c:axId val="4325064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nb-NO"/>
          </a:p>
        </c:txPr>
        <c:crossAx val="432506160"/>
        <c:crosses val="autoZero"/>
        <c:auto val="1"/>
        <c:lblAlgn val="ctr"/>
        <c:lblOffset val="100"/>
        <c:noMultiLvlLbl val="0"/>
      </c:catAx>
      <c:valAx>
        <c:axId val="432506160"/>
        <c:scaling>
          <c:orientation val="minMax"/>
          <c:max val="0.8"/>
        </c:scaling>
        <c:delete val="1"/>
        <c:axPos val="b"/>
        <c:numFmt formatCode="0%" sourceLinked="1"/>
        <c:majorTickMark val="out"/>
        <c:minorTickMark val="none"/>
        <c:tickLblPos val="nextTo"/>
        <c:crossAx val="432506488"/>
        <c:crosses val="autoZero"/>
        <c:crossBetween val="between"/>
      </c:valAx>
      <c:spPr>
        <a:noFill/>
        <a:ln>
          <a:noFill/>
        </a:ln>
        <a:effectLst/>
      </c:spPr>
    </c:plotArea>
    <c:plotVisOnly val="1"/>
    <c:dispBlanksAs val="gap"/>
    <c:showDLblsOverMax val="0"/>
  </c:chart>
  <c:spPr>
    <a:noFill/>
    <a:ln>
      <a:noFill/>
    </a:ln>
    <a:effectLst/>
  </c:spPr>
  <c:txPr>
    <a:bodyPr/>
    <a:lstStyle/>
    <a:p>
      <a:pPr>
        <a:defRPr sz="1200"/>
      </a:pPr>
      <a:endParaRPr lang="nb-NO"/>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886112448540125E-3"/>
          <c:y val="0.29150091540129808"/>
          <c:w val="0.9911138875514599"/>
          <c:h val="0.25723480528161707"/>
        </c:manualLayout>
      </c:layout>
      <c:barChart>
        <c:barDir val="bar"/>
        <c:grouping val="stacked"/>
        <c:varyColors val="0"/>
        <c:ser>
          <c:idx val="0"/>
          <c:order val="0"/>
          <c:tx>
            <c:strRef>
              <c:f>Sheet1!$B$1</c:f>
              <c:strCache>
                <c:ptCount val="1"/>
                <c:pt idx="0">
                  <c:v>I svært stor grad</c:v>
                </c:pt>
              </c:strCache>
            </c:strRef>
          </c:tx>
          <c:spPr>
            <a:solidFill>
              <a:srgbClr val="007681"/>
            </a:solidFill>
          </c:spPr>
          <c:invertIfNegative val="0"/>
          <c:dLbls>
            <c:spPr>
              <a:noFill/>
              <a:ln>
                <a:noFill/>
              </a:ln>
              <a:effectLst/>
            </c:spPr>
            <c:txPr>
              <a:bodyPr wrap="square" lIns="38100" tIns="19050" rIns="38100" bIns="19050" anchor="ctr">
                <a:spAutoFit/>
              </a:bodyPr>
              <a:lstStyle/>
              <a:p>
                <a:pPr>
                  <a:defRPr sz="1100" b="1">
                    <a:solidFill>
                      <a:schemeClr val="bg1"/>
                    </a:solidFill>
                  </a:defRPr>
                </a:pPr>
                <a:endParaRPr lang="nb-N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c:f>
              <c:strCache>
                <c:ptCount val="1"/>
                <c:pt idx="0">
                  <c:v>Total </c:v>
                </c:pt>
              </c:strCache>
            </c:strRef>
          </c:cat>
          <c:val>
            <c:numRef>
              <c:f>Sheet1!$B$2</c:f>
              <c:numCache>
                <c:formatCode>0</c:formatCode>
                <c:ptCount val="1"/>
                <c:pt idx="0">
                  <c:v>11.278195488721799</c:v>
                </c:pt>
              </c:numCache>
            </c:numRef>
          </c:val>
          <c:extLst>
            <c:ext xmlns:c16="http://schemas.microsoft.com/office/drawing/2014/chart" uri="{C3380CC4-5D6E-409C-BE32-E72D297353CC}">
              <c16:uniqueId val="{00000000-C0BC-4624-990F-393AC9F34214}"/>
            </c:ext>
          </c:extLst>
        </c:ser>
        <c:ser>
          <c:idx val="1"/>
          <c:order val="1"/>
          <c:tx>
            <c:strRef>
              <c:f>Sheet1!$C$1</c:f>
              <c:strCache>
                <c:ptCount val="1"/>
                <c:pt idx="0">
                  <c:v>I stor grad</c:v>
                </c:pt>
              </c:strCache>
            </c:strRef>
          </c:tx>
          <c:spPr>
            <a:solidFill>
              <a:srgbClr val="418FAB"/>
            </a:solidFill>
          </c:spPr>
          <c:invertIfNegative val="0"/>
          <c:dLbls>
            <c:spPr>
              <a:noFill/>
              <a:ln>
                <a:noFill/>
              </a:ln>
              <a:effectLst/>
            </c:spPr>
            <c:txPr>
              <a:bodyPr wrap="square" lIns="38100" tIns="19050" rIns="38100" bIns="19050" anchor="ctr">
                <a:spAutoFit/>
              </a:bodyPr>
              <a:lstStyle/>
              <a:p>
                <a:pPr>
                  <a:defRPr sz="1100" b="1">
                    <a:solidFill>
                      <a:schemeClr val="bg1"/>
                    </a:solidFill>
                  </a:defRPr>
                </a:pPr>
                <a:endParaRPr lang="nb-N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c:f>
              <c:strCache>
                <c:ptCount val="1"/>
                <c:pt idx="0">
                  <c:v>Total </c:v>
                </c:pt>
              </c:strCache>
            </c:strRef>
          </c:cat>
          <c:val>
            <c:numRef>
              <c:f>Sheet1!$C$2</c:f>
              <c:numCache>
                <c:formatCode>0</c:formatCode>
                <c:ptCount val="1"/>
                <c:pt idx="0">
                  <c:v>28.571428571428605</c:v>
                </c:pt>
              </c:numCache>
            </c:numRef>
          </c:val>
          <c:extLst>
            <c:ext xmlns:c16="http://schemas.microsoft.com/office/drawing/2014/chart" uri="{C3380CC4-5D6E-409C-BE32-E72D297353CC}">
              <c16:uniqueId val="{00000001-C0BC-4624-990F-393AC9F34214}"/>
            </c:ext>
          </c:extLst>
        </c:ser>
        <c:ser>
          <c:idx val="2"/>
          <c:order val="2"/>
          <c:tx>
            <c:strRef>
              <c:f>Sheet1!$D$1</c:f>
              <c:strCache>
                <c:ptCount val="1"/>
                <c:pt idx="0">
                  <c:v>I noen grad</c:v>
                </c:pt>
              </c:strCache>
            </c:strRef>
          </c:tx>
          <c:spPr>
            <a:solidFill>
              <a:srgbClr val="BEDBFF"/>
            </a:solidFill>
          </c:spPr>
          <c:invertIfNegative val="0"/>
          <c:dLbls>
            <c:spPr>
              <a:noFill/>
              <a:ln>
                <a:noFill/>
              </a:ln>
              <a:effectLst/>
            </c:spPr>
            <c:txPr>
              <a:bodyPr wrap="square" lIns="38100" tIns="19050" rIns="38100" bIns="19050" anchor="ctr">
                <a:spAutoFit/>
              </a:bodyPr>
              <a:lstStyle/>
              <a:p>
                <a:pPr>
                  <a:defRPr sz="1100" b="1">
                    <a:solidFill>
                      <a:schemeClr val="bg1"/>
                    </a:solidFill>
                  </a:defRPr>
                </a:pPr>
                <a:endParaRPr lang="nb-N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c:f>
              <c:strCache>
                <c:ptCount val="1"/>
                <c:pt idx="0">
                  <c:v>Total </c:v>
                </c:pt>
              </c:strCache>
            </c:strRef>
          </c:cat>
          <c:val>
            <c:numRef>
              <c:f>Sheet1!$D$2</c:f>
              <c:numCache>
                <c:formatCode>0</c:formatCode>
                <c:ptCount val="1"/>
                <c:pt idx="0">
                  <c:v>40.601503759398497</c:v>
                </c:pt>
              </c:numCache>
            </c:numRef>
          </c:val>
          <c:extLst>
            <c:ext xmlns:c16="http://schemas.microsoft.com/office/drawing/2014/chart" uri="{C3380CC4-5D6E-409C-BE32-E72D297353CC}">
              <c16:uniqueId val="{00000002-C0BC-4624-990F-393AC9F34214}"/>
            </c:ext>
          </c:extLst>
        </c:ser>
        <c:ser>
          <c:idx val="3"/>
          <c:order val="3"/>
          <c:tx>
            <c:strRef>
              <c:f>Sheet1!$E$1</c:f>
              <c:strCache>
                <c:ptCount val="1"/>
                <c:pt idx="0">
                  <c:v>I liten grad</c:v>
                </c:pt>
              </c:strCache>
            </c:strRef>
          </c:tx>
          <c:spPr>
            <a:solidFill>
              <a:schemeClr val="accent5"/>
            </a:solidFill>
          </c:spPr>
          <c:invertIfNegative val="0"/>
          <c:dLbls>
            <c:spPr>
              <a:noFill/>
              <a:ln>
                <a:noFill/>
              </a:ln>
              <a:effectLst/>
            </c:spPr>
            <c:txPr>
              <a:bodyPr wrap="square" lIns="38100" tIns="19050" rIns="38100" bIns="19050" anchor="ctr">
                <a:spAutoFit/>
              </a:bodyPr>
              <a:lstStyle/>
              <a:p>
                <a:pPr>
                  <a:defRPr sz="1100" b="1">
                    <a:solidFill>
                      <a:schemeClr val="bg1"/>
                    </a:solidFill>
                  </a:defRPr>
                </a:pPr>
                <a:endParaRPr lang="nb-N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c:f>
              <c:strCache>
                <c:ptCount val="1"/>
                <c:pt idx="0">
                  <c:v>Total </c:v>
                </c:pt>
              </c:strCache>
            </c:strRef>
          </c:cat>
          <c:val>
            <c:numRef>
              <c:f>Sheet1!$E$2</c:f>
              <c:numCache>
                <c:formatCode>0</c:formatCode>
                <c:ptCount val="1"/>
                <c:pt idx="0">
                  <c:v>6.0150375939849603</c:v>
                </c:pt>
              </c:numCache>
            </c:numRef>
          </c:val>
          <c:extLst>
            <c:ext xmlns:c16="http://schemas.microsoft.com/office/drawing/2014/chart" uri="{C3380CC4-5D6E-409C-BE32-E72D297353CC}">
              <c16:uniqueId val="{00000003-C0BC-4624-990F-393AC9F34214}"/>
            </c:ext>
          </c:extLst>
        </c:ser>
        <c:ser>
          <c:idx val="4"/>
          <c:order val="4"/>
          <c:tx>
            <c:strRef>
              <c:f>Sheet1!$F$1</c:f>
              <c:strCache>
                <c:ptCount val="1"/>
                <c:pt idx="0">
                  <c:v>I svært liten grad</c:v>
                </c:pt>
              </c:strCache>
            </c:strRef>
          </c:tx>
          <c:spPr>
            <a:solidFill>
              <a:schemeClr val="accent5">
                <a:lumMod val="75000"/>
              </a:schemeClr>
            </a:solidFill>
          </c:spPr>
          <c:invertIfNegative val="0"/>
          <c:dLbls>
            <c:spPr>
              <a:noFill/>
              <a:ln>
                <a:noFill/>
              </a:ln>
              <a:effectLst/>
            </c:spPr>
            <c:txPr>
              <a:bodyPr wrap="square" lIns="38100" tIns="19050" rIns="38100" bIns="19050" anchor="ctr">
                <a:spAutoFit/>
              </a:bodyPr>
              <a:lstStyle/>
              <a:p>
                <a:pPr>
                  <a:defRPr sz="1100" b="1">
                    <a:solidFill>
                      <a:schemeClr val="bg1"/>
                    </a:solidFill>
                  </a:defRPr>
                </a:pPr>
                <a:endParaRPr lang="nb-N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c:f>
              <c:strCache>
                <c:ptCount val="1"/>
                <c:pt idx="0">
                  <c:v>Total </c:v>
                </c:pt>
              </c:strCache>
            </c:strRef>
          </c:cat>
          <c:val>
            <c:numRef>
              <c:f>Sheet1!$F$2</c:f>
              <c:numCache>
                <c:formatCode>0</c:formatCode>
                <c:ptCount val="1"/>
                <c:pt idx="0">
                  <c:v>1.5037593984962401</c:v>
                </c:pt>
              </c:numCache>
            </c:numRef>
          </c:val>
          <c:extLst>
            <c:ext xmlns:c16="http://schemas.microsoft.com/office/drawing/2014/chart" uri="{C3380CC4-5D6E-409C-BE32-E72D297353CC}">
              <c16:uniqueId val="{00000004-C0BC-4624-990F-393AC9F34214}"/>
            </c:ext>
          </c:extLst>
        </c:ser>
        <c:ser>
          <c:idx val="5"/>
          <c:order val="5"/>
          <c:tx>
            <c:strRef>
              <c:f>Sheet1!$G$1</c:f>
              <c:strCache>
                <c:ptCount val="1"/>
                <c:pt idx="0">
                  <c:v>Vet ikke</c:v>
                </c:pt>
              </c:strCache>
            </c:strRef>
          </c:tx>
          <c:spPr>
            <a:solidFill>
              <a:schemeClr val="bg1">
                <a:lumMod val="65000"/>
              </a:schemeClr>
            </a:solidFill>
          </c:spPr>
          <c:invertIfNegative val="0"/>
          <c:dLbls>
            <c:spPr>
              <a:noFill/>
              <a:ln>
                <a:noFill/>
              </a:ln>
              <a:effectLst/>
            </c:spPr>
            <c:txPr>
              <a:bodyPr wrap="square" lIns="38100" tIns="19050" rIns="38100" bIns="19050" anchor="ctr">
                <a:spAutoFit/>
              </a:bodyPr>
              <a:lstStyle/>
              <a:p>
                <a:pPr>
                  <a:defRPr sz="1100" b="1">
                    <a:solidFill>
                      <a:schemeClr val="bg1"/>
                    </a:solidFill>
                  </a:defRPr>
                </a:pPr>
                <a:endParaRPr lang="nb-N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c:f>
              <c:strCache>
                <c:ptCount val="1"/>
                <c:pt idx="0">
                  <c:v>Total </c:v>
                </c:pt>
              </c:strCache>
            </c:strRef>
          </c:cat>
          <c:val>
            <c:numRef>
              <c:f>Sheet1!$G$2</c:f>
              <c:numCache>
                <c:formatCode>0</c:formatCode>
                <c:ptCount val="1"/>
                <c:pt idx="0">
                  <c:v>12.030075187969899</c:v>
                </c:pt>
              </c:numCache>
            </c:numRef>
          </c:val>
          <c:extLst>
            <c:ext xmlns:c16="http://schemas.microsoft.com/office/drawing/2014/chart" uri="{C3380CC4-5D6E-409C-BE32-E72D297353CC}">
              <c16:uniqueId val="{00000001-1E41-4569-86E0-762DC76F0249}"/>
            </c:ext>
          </c:extLst>
        </c:ser>
        <c:dLbls>
          <c:dLblPos val="ctr"/>
          <c:showLegendKey val="0"/>
          <c:showVal val="1"/>
          <c:showCatName val="0"/>
          <c:showSerName val="0"/>
          <c:showPercent val="0"/>
          <c:showBubbleSize val="0"/>
        </c:dLbls>
        <c:gapWidth val="48"/>
        <c:overlap val="100"/>
        <c:axId val="151969792"/>
        <c:axId val="151971328"/>
      </c:barChart>
      <c:catAx>
        <c:axId val="151969792"/>
        <c:scaling>
          <c:orientation val="maxMin"/>
        </c:scaling>
        <c:delete val="1"/>
        <c:axPos val="l"/>
        <c:numFmt formatCode="General" sourceLinked="0"/>
        <c:majorTickMark val="out"/>
        <c:minorTickMark val="none"/>
        <c:tickLblPos val="nextTo"/>
        <c:crossAx val="151971328"/>
        <c:crosses val="autoZero"/>
        <c:auto val="1"/>
        <c:lblAlgn val="ctr"/>
        <c:lblOffset val="100"/>
        <c:noMultiLvlLbl val="0"/>
      </c:catAx>
      <c:valAx>
        <c:axId val="151971328"/>
        <c:scaling>
          <c:orientation val="minMax"/>
          <c:max val="100"/>
        </c:scaling>
        <c:delete val="1"/>
        <c:axPos val="b"/>
        <c:numFmt formatCode="#&quot;%&quot;" sourceLinked="0"/>
        <c:majorTickMark val="out"/>
        <c:minorTickMark val="none"/>
        <c:tickLblPos val="nextTo"/>
        <c:crossAx val="151969792"/>
        <c:crosses val="max"/>
        <c:crossBetween val="between"/>
        <c:majorUnit val="20"/>
      </c:valAx>
    </c:plotArea>
    <c:legend>
      <c:legendPos val="t"/>
      <c:layout>
        <c:manualLayout>
          <c:xMode val="edge"/>
          <c:yMode val="edge"/>
          <c:x val="3.8452867567744201E-2"/>
          <c:y val="0.59946543801809093"/>
          <c:w val="0.94716558416396412"/>
          <c:h val="0.20136292821360827"/>
        </c:manualLayout>
      </c:layout>
      <c:overlay val="0"/>
      <c:txPr>
        <a:bodyPr/>
        <a:lstStyle/>
        <a:p>
          <a:pPr>
            <a:defRPr sz="1200"/>
          </a:pPr>
          <a:endParaRPr lang="nb-NO"/>
        </a:p>
      </c:txPr>
    </c:legend>
    <c:plotVisOnly val="1"/>
    <c:dispBlanksAs val="gap"/>
    <c:showDLblsOverMax val="0"/>
  </c:chart>
  <c:txPr>
    <a:bodyPr/>
    <a:lstStyle/>
    <a:p>
      <a:pPr>
        <a:defRPr sz="1800"/>
      </a:pPr>
      <a:endParaRPr lang="nb-NO"/>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4882147496240487E-3"/>
          <c:y val="0.40075385669900038"/>
          <c:w val="0.99620936062634002"/>
          <c:h val="0.23454036988150231"/>
        </c:manualLayout>
      </c:layout>
      <c:barChart>
        <c:barDir val="bar"/>
        <c:grouping val="stacked"/>
        <c:varyColors val="0"/>
        <c:ser>
          <c:idx val="0"/>
          <c:order val="0"/>
          <c:tx>
            <c:strRef>
              <c:f>Sheet1!$B$1</c:f>
              <c:strCache>
                <c:ptCount val="1"/>
                <c:pt idx="0">
                  <c:v>I svært stor grad</c:v>
                </c:pt>
              </c:strCache>
            </c:strRef>
          </c:tx>
          <c:spPr>
            <a:solidFill>
              <a:srgbClr val="007681"/>
            </a:solidFill>
          </c:spPr>
          <c:invertIfNegative val="0"/>
          <c:dLbls>
            <c:spPr>
              <a:noFill/>
              <a:ln>
                <a:noFill/>
              </a:ln>
              <a:effectLst/>
            </c:spPr>
            <c:txPr>
              <a:bodyPr wrap="square" lIns="38100" tIns="19050" rIns="38100" bIns="19050" anchor="ctr">
                <a:spAutoFit/>
              </a:bodyPr>
              <a:lstStyle/>
              <a:p>
                <a:pPr>
                  <a:defRPr sz="1100" b="1">
                    <a:solidFill>
                      <a:schemeClr val="bg1"/>
                    </a:solidFill>
                  </a:defRPr>
                </a:pPr>
                <a:endParaRPr lang="nb-N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c:f>
              <c:strCache>
                <c:ptCount val="1"/>
                <c:pt idx="0">
                  <c:v>Total </c:v>
                </c:pt>
              </c:strCache>
            </c:strRef>
          </c:cat>
          <c:val>
            <c:numRef>
              <c:f>Sheet1!$B$2</c:f>
              <c:numCache>
                <c:formatCode>0</c:formatCode>
                <c:ptCount val="1"/>
                <c:pt idx="0">
                  <c:v>3.7593984962405997</c:v>
                </c:pt>
              </c:numCache>
            </c:numRef>
          </c:val>
          <c:extLst>
            <c:ext xmlns:c16="http://schemas.microsoft.com/office/drawing/2014/chart" uri="{C3380CC4-5D6E-409C-BE32-E72D297353CC}">
              <c16:uniqueId val="{00000000-9227-43DD-85CF-E0DA793E7E03}"/>
            </c:ext>
          </c:extLst>
        </c:ser>
        <c:ser>
          <c:idx val="1"/>
          <c:order val="1"/>
          <c:tx>
            <c:strRef>
              <c:f>Sheet1!$C$1</c:f>
              <c:strCache>
                <c:ptCount val="1"/>
                <c:pt idx="0">
                  <c:v>I stor grad</c:v>
                </c:pt>
              </c:strCache>
            </c:strRef>
          </c:tx>
          <c:spPr>
            <a:solidFill>
              <a:srgbClr val="418FAB"/>
            </a:solidFill>
          </c:spPr>
          <c:invertIfNegative val="0"/>
          <c:dLbls>
            <c:spPr>
              <a:noFill/>
              <a:ln>
                <a:noFill/>
              </a:ln>
              <a:effectLst/>
            </c:spPr>
            <c:txPr>
              <a:bodyPr wrap="square" lIns="38100" tIns="19050" rIns="38100" bIns="19050" anchor="ctr">
                <a:spAutoFit/>
              </a:bodyPr>
              <a:lstStyle/>
              <a:p>
                <a:pPr>
                  <a:defRPr sz="1100" b="1">
                    <a:solidFill>
                      <a:schemeClr val="bg1"/>
                    </a:solidFill>
                  </a:defRPr>
                </a:pPr>
                <a:endParaRPr lang="nb-N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c:f>
              <c:strCache>
                <c:ptCount val="1"/>
                <c:pt idx="0">
                  <c:v>Total </c:v>
                </c:pt>
              </c:strCache>
            </c:strRef>
          </c:cat>
          <c:val>
            <c:numRef>
              <c:f>Sheet1!$C$2</c:f>
              <c:numCache>
                <c:formatCode>0</c:formatCode>
                <c:ptCount val="1"/>
                <c:pt idx="0">
                  <c:v>25.563909774436098</c:v>
                </c:pt>
              </c:numCache>
            </c:numRef>
          </c:val>
          <c:extLst>
            <c:ext xmlns:c16="http://schemas.microsoft.com/office/drawing/2014/chart" uri="{C3380CC4-5D6E-409C-BE32-E72D297353CC}">
              <c16:uniqueId val="{00000001-9227-43DD-85CF-E0DA793E7E03}"/>
            </c:ext>
          </c:extLst>
        </c:ser>
        <c:ser>
          <c:idx val="2"/>
          <c:order val="2"/>
          <c:tx>
            <c:strRef>
              <c:f>Sheet1!$D$1</c:f>
              <c:strCache>
                <c:ptCount val="1"/>
                <c:pt idx="0">
                  <c:v>I noen grad</c:v>
                </c:pt>
              </c:strCache>
            </c:strRef>
          </c:tx>
          <c:spPr>
            <a:solidFill>
              <a:srgbClr val="BEDBFF"/>
            </a:solidFill>
          </c:spPr>
          <c:invertIfNegative val="0"/>
          <c:dLbls>
            <c:spPr>
              <a:noFill/>
              <a:ln>
                <a:noFill/>
              </a:ln>
              <a:effectLst/>
            </c:spPr>
            <c:txPr>
              <a:bodyPr wrap="square" lIns="38100" tIns="19050" rIns="38100" bIns="19050" anchor="ctr">
                <a:spAutoFit/>
              </a:bodyPr>
              <a:lstStyle/>
              <a:p>
                <a:pPr>
                  <a:defRPr sz="1100" b="1">
                    <a:solidFill>
                      <a:schemeClr val="bg1"/>
                    </a:solidFill>
                  </a:defRPr>
                </a:pPr>
                <a:endParaRPr lang="nb-N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c:f>
              <c:strCache>
                <c:ptCount val="1"/>
                <c:pt idx="0">
                  <c:v>Total </c:v>
                </c:pt>
              </c:strCache>
            </c:strRef>
          </c:cat>
          <c:val>
            <c:numRef>
              <c:f>Sheet1!$D$2</c:f>
              <c:numCache>
                <c:formatCode>0</c:formatCode>
                <c:ptCount val="1"/>
                <c:pt idx="0">
                  <c:v>41.353383458646597</c:v>
                </c:pt>
              </c:numCache>
            </c:numRef>
          </c:val>
          <c:extLst>
            <c:ext xmlns:c16="http://schemas.microsoft.com/office/drawing/2014/chart" uri="{C3380CC4-5D6E-409C-BE32-E72D297353CC}">
              <c16:uniqueId val="{00000002-9227-43DD-85CF-E0DA793E7E03}"/>
            </c:ext>
          </c:extLst>
        </c:ser>
        <c:ser>
          <c:idx val="3"/>
          <c:order val="3"/>
          <c:tx>
            <c:strRef>
              <c:f>Sheet1!$E$1</c:f>
              <c:strCache>
                <c:ptCount val="1"/>
                <c:pt idx="0">
                  <c:v>I liten grad</c:v>
                </c:pt>
              </c:strCache>
            </c:strRef>
          </c:tx>
          <c:spPr>
            <a:solidFill>
              <a:schemeClr val="accent5"/>
            </a:solidFill>
          </c:spPr>
          <c:invertIfNegative val="0"/>
          <c:dLbls>
            <c:spPr>
              <a:noFill/>
              <a:ln>
                <a:noFill/>
              </a:ln>
              <a:effectLst/>
            </c:spPr>
            <c:txPr>
              <a:bodyPr wrap="square" lIns="38100" tIns="19050" rIns="38100" bIns="19050" anchor="ctr">
                <a:spAutoFit/>
              </a:bodyPr>
              <a:lstStyle/>
              <a:p>
                <a:pPr>
                  <a:defRPr sz="1100" b="1">
                    <a:solidFill>
                      <a:schemeClr val="bg1"/>
                    </a:solidFill>
                  </a:defRPr>
                </a:pPr>
                <a:endParaRPr lang="nb-N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c:f>
              <c:strCache>
                <c:ptCount val="1"/>
                <c:pt idx="0">
                  <c:v>Total </c:v>
                </c:pt>
              </c:strCache>
            </c:strRef>
          </c:cat>
          <c:val>
            <c:numRef>
              <c:f>Sheet1!$E$2</c:f>
              <c:numCache>
                <c:formatCode>0</c:formatCode>
                <c:ptCount val="1"/>
                <c:pt idx="0">
                  <c:v>10.526315789473699</c:v>
                </c:pt>
              </c:numCache>
            </c:numRef>
          </c:val>
          <c:extLst>
            <c:ext xmlns:c16="http://schemas.microsoft.com/office/drawing/2014/chart" uri="{C3380CC4-5D6E-409C-BE32-E72D297353CC}">
              <c16:uniqueId val="{00000003-9227-43DD-85CF-E0DA793E7E03}"/>
            </c:ext>
          </c:extLst>
        </c:ser>
        <c:ser>
          <c:idx val="4"/>
          <c:order val="4"/>
          <c:tx>
            <c:strRef>
              <c:f>Sheet1!$F$1</c:f>
              <c:strCache>
                <c:ptCount val="1"/>
                <c:pt idx="0">
                  <c:v>I svært liten grad</c:v>
                </c:pt>
              </c:strCache>
            </c:strRef>
          </c:tx>
          <c:spPr>
            <a:solidFill>
              <a:schemeClr val="accent5">
                <a:lumMod val="75000"/>
              </a:schemeClr>
            </a:solidFill>
          </c:spPr>
          <c:invertIfNegative val="0"/>
          <c:dLbls>
            <c:spPr>
              <a:noFill/>
              <a:ln>
                <a:noFill/>
              </a:ln>
              <a:effectLst/>
            </c:spPr>
            <c:txPr>
              <a:bodyPr wrap="square" lIns="38100" tIns="19050" rIns="38100" bIns="19050" anchor="ctr">
                <a:spAutoFit/>
              </a:bodyPr>
              <a:lstStyle/>
              <a:p>
                <a:pPr>
                  <a:defRPr sz="1100" b="1">
                    <a:solidFill>
                      <a:schemeClr val="bg1"/>
                    </a:solidFill>
                  </a:defRPr>
                </a:pPr>
                <a:endParaRPr lang="nb-N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c:f>
              <c:strCache>
                <c:ptCount val="1"/>
                <c:pt idx="0">
                  <c:v>Total </c:v>
                </c:pt>
              </c:strCache>
            </c:strRef>
          </c:cat>
          <c:val>
            <c:numRef>
              <c:f>Sheet1!$F$2</c:f>
              <c:numCache>
                <c:formatCode>0</c:formatCode>
                <c:ptCount val="1"/>
                <c:pt idx="0">
                  <c:v>5.2631578947368398</c:v>
                </c:pt>
              </c:numCache>
            </c:numRef>
          </c:val>
          <c:extLst>
            <c:ext xmlns:c16="http://schemas.microsoft.com/office/drawing/2014/chart" uri="{C3380CC4-5D6E-409C-BE32-E72D297353CC}">
              <c16:uniqueId val="{00000004-9227-43DD-85CF-E0DA793E7E03}"/>
            </c:ext>
          </c:extLst>
        </c:ser>
        <c:ser>
          <c:idx val="5"/>
          <c:order val="5"/>
          <c:tx>
            <c:strRef>
              <c:f>Sheet1!$G$1</c:f>
              <c:strCache>
                <c:ptCount val="1"/>
                <c:pt idx="0">
                  <c:v>Vet ikke</c:v>
                </c:pt>
              </c:strCache>
            </c:strRef>
          </c:tx>
          <c:spPr>
            <a:solidFill>
              <a:schemeClr val="bg1">
                <a:lumMod val="65000"/>
              </a:schemeClr>
            </a:solidFill>
          </c:spPr>
          <c:invertIfNegative val="0"/>
          <c:dLbls>
            <c:spPr>
              <a:noFill/>
              <a:ln>
                <a:noFill/>
              </a:ln>
              <a:effectLst/>
            </c:spPr>
            <c:txPr>
              <a:bodyPr wrap="square" lIns="38100" tIns="19050" rIns="38100" bIns="19050" anchor="ctr">
                <a:spAutoFit/>
              </a:bodyPr>
              <a:lstStyle/>
              <a:p>
                <a:pPr>
                  <a:defRPr sz="1100" b="1">
                    <a:solidFill>
                      <a:schemeClr val="bg1"/>
                    </a:solidFill>
                  </a:defRPr>
                </a:pPr>
                <a:endParaRPr lang="nb-N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c:f>
              <c:strCache>
                <c:ptCount val="1"/>
                <c:pt idx="0">
                  <c:v>Total </c:v>
                </c:pt>
              </c:strCache>
            </c:strRef>
          </c:cat>
          <c:val>
            <c:numRef>
              <c:f>Sheet1!$G$2</c:f>
              <c:numCache>
                <c:formatCode>0</c:formatCode>
                <c:ptCount val="1"/>
                <c:pt idx="0">
                  <c:v>13.533834586466201</c:v>
                </c:pt>
              </c:numCache>
            </c:numRef>
          </c:val>
          <c:extLst>
            <c:ext xmlns:c16="http://schemas.microsoft.com/office/drawing/2014/chart" uri="{C3380CC4-5D6E-409C-BE32-E72D297353CC}">
              <c16:uniqueId val="{00000005-9227-43DD-85CF-E0DA793E7E03}"/>
            </c:ext>
          </c:extLst>
        </c:ser>
        <c:dLbls>
          <c:dLblPos val="ctr"/>
          <c:showLegendKey val="0"/>
          <c:showVal val="1"/>
          <c:showCatName val="0"/>
          <c:showSerName val="0"/>
          <c:showPercent val="0"/>
          <c:showBubbleSize val="0"/>
        </c:dLbls>
        <c:gapWidth val="48"/>
        <c:overlap val="100"/>
        <c:axId val="151969792"/>
        <c:axId val="151971328"/>
      </c:barChart>
      <c:catAx>
        <c:axId val="151969792"/>
        <c:scaling>
          <c:orientation val="maxMin"/>
        </c:scaling>
        <c:delete val="1"/>
        <c:axPos val="l"/>
        <c:numFmt formatCode="General" sourceLinked="0"/>
        <c:majorTickMark val="out"/>
        <c:minorTickMark val="none"/>
        <c:tickLblPos val="nextTo"/>
        <c:crossAx val="151971328"/>
        <c:crosses val="autoZero"/>
        <c:auto val="1"/>
        <c:lblAlgn val="ctr"/>
        <c:lblOffset val="100"/>
        <c:noMultiLvlLbl val="0"/>
      </c:catAx>
      <c:valAx>
        <c:axId val="151971328"/>
        <c:scaling>
          <c:orientation val="minMax"/>
          <c:max val="100"/>
        </c:scaling>
        <c:delete val="1"/>
        <c:axPos val="b"/>
        <c:numFmt formatCode="#&quot;%&quot;" sourceLinked="0"/>
        <c:majorTickMark val="out"/>
        <c:minorTickMark val="none"/>
        <c:tickLblPos val="nextTo"/>
        <c:crossAx val="151969792"/>
        <c:crosses val="max"/>
        <c:crossBetween val="between"/>
        <c:majorUnit val="20"/>
      </c:valAx>
    </c:plotArea>
    <c:legend>
      <c:legendPos val="t"/>
      <c:layout>
        <c:manualLayout>
          <c:xMode val="edge"/>
          <c:yMode val="edge"/>
          <c:x val="9.5944256758287924E-2"/>
          <c:y val="0.65588651749540627"/>
          <c:w val="0.86142991698525095"/>
          <c:h val="0.20869169629453288"/>
        </c:manualLayout>
      </c:layout>
      <c:overlay val="0"/>
      <c:txPr>
        <a:bodyPr/>
        <a:lstStyle/>
        <a:p>
          <a:pPr>
            <a:defRPr sz="1200"/>
          </a:pPr>
          <a:endParaRPr lang="nb-NO"/>
        </a:p>
      </c:txPr>
    </c:legend>
    <c:plotVisOnly val="1"/>
    <c:dispBlanksAs val="gap"/>
    <c:showDLblsOverMax val="0"/>
  </c:chart>
  <c:txPr>
    <a:bodyPr/>
    <a:lstStyle/>
    <a:p>
      <a:pPr>
        <a:defRPr sz="1800"/>
      </a:pPr>
      <a:endParaRPr lang="nb-NO"/>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3084384066702335E-2"/>
          <c:y val="5.3401116224814311E-2"/>
          <c:w val="0.86516166076622014"/>
          <c:h val="0.80050598368344761"/>
        </c:manualLayout>
      </c:layout>
      <c:doughnutChart>
        <c:varyColors val="1"/>
        <c:ser>
          <c:idx val="0"/>
          <c:order val="0"/>
          <c:tx>
            <c:strRef>
              <c:f>Sheet1!$A$2</c:f>
              <c:strCache>
                <c:ptCount val="1"/>
                <c:pt idx="0">
                  <c:v>Total</c:v>
                </c:pt>
              </c:strCache>
            </c:strRef>
          </c:tx>
          <c:dPt>
            <c:idx val="0"/>
            <c:bubble3D val="0"/>
            <c:spPr>
              <a:solidFill>
                <a:srgbClr val="009D9C"/>
              </a:solidFill>
            </c:spPr>
            <c:extLst>
              <c:ext xmlns:c16="http://schemas.microsoft.com/office/drawing/2014/chart" uri="{C3380CC4-5D6E-409C-BE32-E72D297353CC}">
                <c16:uniqueId val="{00000001-8E30-4CD1-A4D2-C59A25079665}"/>
              </c:ext>
            </c:extLst>
          </c:dPt>
          <c:dPt>
            <c:idx val="1"/>
            <c:bubble3D val="0"/>
            <c:spPr>
              <a:solidFill>
                <a:srgbClr val="282828">
                  <a:lumMod val="75000"/>
                  <a:lumOff val="25000"/>
                </a:srgbClr>
              </a:solidFill>
            </c:spPr>
            <c:extLst>
              <c:ext xmlns:c16="http://schemas.microsoft.com/office/drawing/2014/chart" uri="{C3380CC4-5D6E-409C-BE32-E72D297353CC}">
                <c16:uniqueId val="{00000003-8E30-4CD1-A4D2-C59A25079665}"/>
              </c:ext>
            </c:extLst>
          </c:dPt>
          <c:dPt>
            <c:idx val="2"/>
            <c:bubble3D val="0"/>
            <c:spPr>
              <a:solidFill>
                <a:srgbClr val="C9C9C9"/>
              </a:solidFill>
            </c:spPr>
            <c:extLst>
              <c:ext xmlns:c16="http://schemas.microsoft.com/office/drawing/2014/chart" uri="{C3380CC4-5D6E-409C-BE32-E72D297353CC}">
                <c16:uniqueId val="{00000005-8E30-4CD1-A4D2-C59A25079665}"/>
              </c:ext>
            </c:extLst>
          </c:dPt>
          <c:dLbls>
            <c:spPr>
              <a:noFill/>
              <a:ln>
                <a:noFill/>
              </a:ln>
              <a:effectLst/>
            </c:spPr>
            <c:txPr>
              <a:bodyPr wrap="square" lIns="38100" tIns="19050" rIns="38100" bIns="19050" anchor="ctr">
                <a:spAutoFit/>
              </a:bodyPr>
              <a:lstStyle/>
              <a:p>
                <a:pPr>
                  <a:defRPr sz="1600" b="1">
                    <a:solidFill>
                      <a:schemeClr val="bg1"/>
                    </a:solidFill>
                  </a:defRPr>
                </a:pPr>
                <a:endParaRPr lang="nb-NO"/>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Sheet1!$B$1:$D$1</c:f>
              <c:strCache>
                <c:ptCount val="3"/>
                <c:pt idx="0">
                  <c:v>Ja</c:v>
                </c:pt>
                <c:pt idx="1">
                  <c:v>Nei</c:v>
                </c:pt>
                <c:pt idx="2">
                  <c:v>Vet ikke</c:v>
                </c:pt>
              </c:strCache>
            </c:strRef>
          </c:cat>
          <c:val>
            <c:numRef>
              <c:f>Sheet1!$B$2:$D$2</c:f>
              <c:numCache>
                <c:formatCode>General</c:formatCode>
                <c:ptCount val="3"/>
                <c:pt idx="0">
                  <c:v>50</c:v>
                </c:pt>
                <c:pt idx="1">
                  <c:v>11</c:v>
                </c:pt>
                <c:pt idx="2">
                  <c:v>38</c:v>
                </c:pt>
              </c:numCache>
            </c:numRef>
          </c:val>
          <c:extLst>
            <c:ext xmlns:c16="http://schemas.microsoft.com/office/drawing/2014/chart" uri="{C3380CC4-5D6E-409C-BE32-E72D297353CC}">
              <c16:uniqueId val="{00000006-8E30-4CD1-A4D2-C59A25079665}"/>
            </c:ext>
          </c:extLst>
        </c:ser>
        <c:dLbls>
          <c:showLegendKey val="0"/>
          <c:showVal val="1"/>
          <c:showCatName val="0"/>
          <c:showSerName val="0"/>
          <c:showPercent val="0"/>
          <c:showBubbleSize val="0"/>
          <c:showLeaderLines val="1"/>
        </c:dLbls>
        <c:firstSliceAng val="0"/>
        <c:holeSize val="50"/>
      </c:doughnutChart>
    </c:plotArea>
    <c:legend>
      <c:legendPos val="b"/>
      <c:layout>
        <c:manualLayout>
          <c:xMode val="edge"/>
          <c:yMode val="edge"/>
          <c:x val="0.17076169142715814"/>
          <c:y val="0.90157902067197482"/>
          <c:w val="0.74454487963159555"/>
          <c:h val="8.9972563631727315E-2"/>
        </c:manualLayout>
      </c:layout>
      <c:overlay val="0"/>
      <c:txPr>
        <a:bodyPr/>
        <a:lstStyle/>
        <a:p>
          <a:pPr>
            <a:defRPr sz="1200">
              <a:solidFill>
                <a:schemeClr val="tx1"/>
              </a:solidFill>
            </a:defRPr>
          </a:pPr>
          <a:endParaRPr lang="nb-NO"/>
        </a:p>
      </c:txPr>
    </c:legend>
    <c:plotVisOnly val="1"/>
    <c:dispBlanksAs val="gap"/>
    <c:showDLblsOverMax val="0"/>
  </c:chart>
  <c:spPr>
    <a:ln>
      <a:noFill/>
    </a:ln>
  </c:spPr>
  <c:txPr>
    <a:bodyPr/>
    <a:lstStyle/>
    <a:p>
      <a:pPr>
        <a:defRPr sz="900">
          <a:latin typeface="Arial" panose="020B0604020202020204" pitchFamily="34" charset="0"/>
          <a:cs typeface="Arial" panose="020B0604020202020204" pitchFamily="34" charset="0"/>
        </a:defRPr>
      </a:pPr>
      <a:endParaRPr lang="nb-NO"/>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796872619285908"/>
          <c:y val="0"/>
          <c:w val="0.50703242401880966"/>
          <c:h val="0.92493797175693215"/>
        </c:manualLayout>
      </c:layout>
      <c:barChart>
        <c:barDir val="bar"/>
        <c:grouping val="clustered"/>
        <c:varyColors val="0"/>
        <c:ser>
          <c:idx val="0"/>
          <c:order val="0"/>
          <c:tx>
            <c:strRef>
              <c:f>'Ark1'!$B$1</c:f>
              <c:strCache>
                <c:ptCount val="1"/>
                <c:pt idx="0">
                  <c:v>Alle</c:v>
                </c:pt>
              </c:strCache>
            </c:strRef>
          </c:tx>
          <c:spPr>
            <a:solidFill>
              <a:schemeClr val="accent1"/>
            </a:solidFill>
            <a:ln>
              <a:noFill/>
            </a:ln>
            <a:effectLst/>
          </c:spPr>
          <c:invertIfNegative val="0"/>
          <c:dPt>
            <c:idx val="0"/>
            <c:invertIfNegative val="0"/>
            <c:bubble3D val="0"/>
            <c:spPr>
              <a:solidFill>
                <a:schemeClr val="tx1">
                  <a:lumMod val="25000"/>
                  <a:lumOff val="75000"/>
                </a:schemeClr>
              </a:solidFill>
              <a:ln>
                <a:noFill/>
              </a:ln>
              <a:effectLst/>
            </c:spPr>
            <c:extLst>
              <c:ext xmlns:c16="http://schemas.microsoft.com/office/drawing/2014/chart" uri="{C3380CC4-5D6E-409C-BE32-E72D297353CC}">
                <c16:uniqueId val="{00000001-B3C8-4069-AA74-5A5E9A700DAB}"/>
              </c:ext>
            </c:extLst>
          </c:dPt>
          <c:dLbls>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'Ark1'!$A$2:$A$6</c:f>
              <c:strCache>
                <c:ptCount val="5"/>
                <c:pt idx="0">
                  <c:v>Nei</c:v>
                </c:pt>
                <c:pt idx="1">
                  <c:v>Annet</c:v>
                </c:pt>
                <c:pt idx="2">
                  <c:v>Ja, slik at barn kan delta i fellesskap med andre barn som å gå på kino, være med venner, gå på fritidsklubb, m.m.</c:v>
                </c:pt>
                <c:pt idx="3">
                  <c:v>Ja, slik at barn kan delta på organiserte fritidsaktiviteter</c:v>
                </c:pt>
                <c:pt idx="4">
                  <c:v>Ja, de får et visst antall timer som de kan fordele som de selv ønsker</c:v>
                </c:pt>
              </c:strCache>
            </c:strRef>
          </c:cat>
          <c:val>
            <c:numRef>
              <c:f>'Ark1'!$B$2:$B$6</c:f>
              <c:numCache>
                <c:formatCode>0%</c:formatCode>
                <c:ptCount val="5"/>
                <c:pt idx="0">
                  <c:v>2.2556390977443601E-2</c:v>
                </c:pt>
                <c:pt idx="1">
                  <c:v>0.150375939849624</c:v>
                </c:pt>
                <c:pt idx="2">
                  <c:v>0.43609022556390997</c:v>
                </c:pt>
                <c:pt idx="3">
                  <c:v>0.49624060150375898</c:v>
                </c:pt>
                <c:pt idx="4">
                  <c:v>0.65413533834586501</c:v>
                </c:pt>
              </c:numCache>
            </c:numRef>
          </c:val>
          <c:extLst>
            <c:ext xmlns:c16="http://schemas.microsoft.com/office/drawing/2014/chart" uri="{C3380CC4-5D6E-409C-BE32-E72D297353CC}">
              <c16:uniqueId val="{00000002-B3C8-4069-AA74-5A5E9A700DAB}"/>
            </c:ext>
          </c:extLst>
        </c:ser>
        <c:dLbls>
          <c:dLblPos val="outEnd"/>
          <c:showLegendKey val="0"/>
          <c:showVal val="1"/>
          <c:showCatName val="0"/>
          <c:showSerName val="0"/>
          <c:showPercent val="0"/>
          <c:showBubbleSize val="0"/>
        </c:dLbls>
        <c:gapWidth val="150"/>
        <c:axId val="432506488"/>
        <c:axId val="432506160"/>
      </c:barChart>
      <c:catAx>
        <c:axId val="4325064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nb-NO"/>
          </a:p>
        </c:txPr>
        <c:crossAx val="432506160"/>
        <c:crosses val="autoZero"/>
        <c:auto val="1"/>
        <c:lblAlgn val="ctr"/>
        <c:lblOffset val="100"/>
        <c:noMultiLvlLbl val="0"/>
      </c:catAx>
      <c:valAx>
        <c:axId val="432506160"/>
        <c:scaling>
          <c:orientation val="minMax"/>
          <c:max val="0.8"/>
        </c:scaling>
        <c:delete val="1"/>
        <c:axPos val="b"/>
        <c:numFmt formatCode="0%" sourceLinked="1"/>
        <c:majorTickMark val="out"/>
        <c:minorTickMark val="none"/>
        <c:tickLblPos val="nextTo"/>
        <c:crossAx val="432506488"/>
        <c:crosses val="autoZero"/>
        <c:crossBetween val="between"/>
      </c:valAx>
      <c:spPr>
        <a:noFill/>
        <a:ln>
          <a:noFill/>
        </a:ln>
        <a:effectLst/>
      </c:spPr>
    </c:plotArea>
    <c:plotVisOnly val="1"/>
    <c:dispBlanksAs val="gap"/>
    <c:showDLblsOverMax val="0"/>
  </c:chart>
  <c:spPr>
    <a:noFill/>
    <a:ln>
      <a:noFill/>
    </a:ln>
    <a:effectLst/>
  </c:spPr>
  <c:txPr>
    <a:bodyPr/>
    <a:lstStyle/>
    <a:p>
      <a:pPr>
        <a:defRPr sz="1200"/>
      </a:pPr>
      <a:endParaRPr lang="nb-NO"/>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736813285514847"/>
          <c:y val="0.1911582219108322"/>
          <c:w val="0.74614343582655251"/>
          <c:h val="0.60741818763180833"/>
        </c:manualLayout>
      </c:layout>
      <c:doughnutChart>
        <c:varyColors val="1"/>
        <c:ser>
          <c:idx val="0"/>
          <c:order val="0"/>
          <c:tx>
            <c:strRef>
              <c:f>Sheet1!$B$1</c:f>
              <c:strCache>
                <c:ptCount val="1"/>
                <c:pt idx="0">
                  <c:v>Data</c:v>
                </c:pt>
              </c:strCache>
            </c:strRef>
          </c:tx>
          <c:spPr>
            <a:ln>
              <a:noFill/>
            </a:ln>
          </c:spPr>
          <c:dPt>
            <c:idx val="0"/>
            <c:bubble3D val="0"/>
            <c:spPr>
              <a:solidFill>
                <a:srgbClr val="00B0F0"/>
              </a:solidFill>
              <a:ln w="19050">
                <a:noFill/>
              </a:ln>
              <a:effectLst/>
            </c:spPr>
            <c:extLst>
              <c:ext xmlns:c16="http://schemas.microsoft.com/office/drawing/2014/chart" uri="{C3380CC4-5D6E-409C-BE32-E72D297353CC}">
                <c16:uniqueId val="{00000001-2253-415F-ACD0-DD794E0BE9E3}"/>
              </c:ext>
            </c:extLst>
          </c:dPt>
          <c:dPt>
            <c:idx val="1"/>
            <c:bubble3D val="0"/>
            <c:spPr>
              <a:solidFill>
                <a:schemeClr val="tx2"/>
              </a:solidFill>
              <a:ln w="19050">
                <a:noFill/>
              </a:ln>
              <a:effectLst/>
            </c:spPr>
            <c:extLst>
              <c:ext xmlns:c16="http://schemas.microsoft.com/office/drawing/2014/chart" uri="{C3380CC4-5D6E-409C-BE32-E72D297353CC}">
                <c16:uniqueId val="{00000003-2253-415F-ACD0-DD794E0BE9E3}"/>
              </c:ext>
            </c:extLst>
          </c:dPt>
          <c:dPt>
            <c:idx val="2"/>
            <c:bubble3D val="0"/>
            <c:spPr>
              <a:solidFill>
                <a:schemeClr val="accent1"/>
              </a:solidFill>
              <a:ln w="19050">
                <a:noFill/>
              </a:ln>
              <a:effectLst/>
            </c:spPr>
            <c:extLst>
              <c:ext xmlns:c16="http://schemas.microsoft.com/office/drawing/2014/chart" uri="{C3380CC4-5D6E-409C-BE32-E72D297353CC}">
                <c16:uniqueId val="{00000005-2253-415F-ACD0-DD794E0BE9E3}"/>
              </c:ext>
            </c:extLst>
          </c:dPt>
          <c:dPt>
            <c:idx val="3"/>
            <c:bubble3D val="0"/>
            <c:spPr>
              <a:solidFill>
                <a:schemeClr val="accent4"/>
              </a:solidFill>
              <a:ln w="19050">
                <a:noFill/>
              </a:ln>
              <a:effectLst/>
            </c:spPr>
            <c:extLst>
              <c:ext xmlns:c16="http://schemas.microsoft.com/office/drawing/2014/chart" uri="{C3380CC4-5D6E-409C-BE32-E72D297353CC}">
                <c16:uniqueId val="{00000007-2253-415F-ACD0-DD794E0BE9E3}"/>
              </c:ext>
            </c:extLst>
          </c:dPt>
          <c:dPt>
            <c:idx val="4"/>
            <c:bubble3D val="0"/>
            <c:spPr>
              <a:solidFill>
                <a:schemeClr val="accent2"/>
              </a:solidFill>
              <a:ln w="19050">
                <a:noFill/>
              </a:ln>
              <a:effectLst/>
            </c:spPr>
            <c:extLst>
              <c:ext xmlns:c16="http://schemas.microsoft.com/office/drawing/2014/chart" uri="{C3380CC4-5D6E-409C-BE32-E72D297353CC}">
                <c16:uniqueId val="{00000009-2253-415F-ACD0-DD794E0BE9E3}"/>
              </c:ext>
            </c:extLst>
          </c:dPt>
          <c:dPt>
            <c:idx val="5"/>
            <c:bubble3D val="0"/>
            <c:spPr>
              <a:solidFill>
                <a:schemeClr val="accent3"/>
              </a:solidFill>
              <a:ln w="19050">
                <a:noFill/>
              </a:ln>
              <a:effectLst/>
            </c:spPr>
            <c:extLst>
              <c:ext xmlns:c16="http://schemas.microsoft.com/office/drawing/2014/chart" uri="{C3380CC4-5D6E-409C-BE32-E72D297353CC}">
                <c16:uniqueId val="{0000000B-2253-415F-ACD0-DD794E0BE9E3}"/>
              </c:ext>
            </c:extLst>
          </c:dPt>
          <c:dLbls>
            <c:numFmt formatCode="0;0;" sourceLinked="0"/>
            <c:spPr>
              <a:noFill/>
              <a:ln>
                <a:noFill/>
              </a:ln>
              <a:effectLst/>
            </c:spPr>
            <c:txPr>
              <a:bodyPr rot="0" spcFirstLastPara="1" vertOverflow="overflow" horzOverflow="overflow" vert="horz" wrap="none" lIns="36000" tIns="0" rIns="36000" bIns="0" anchor="ctr" anchorCtr="1">
                <a:spAutoFit/>
              </a:bodyPr>
              <a:lstStyle/>
              <a:p>
                <a:pPr>
                  <a:defRPr sz="1400" b="1"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rect">
                    <a:avLst/>
                  </a:prstGeom>
                  <a:noFill/>
                  <a:ln>
                    <a:noFill/>
                  </a:ln>
                </c15:spPr>
              </c:ext>
            </c:extLst>
          </c:dLbls>
          <c:cat>
            <c:strRef>
              <c:f>Sheet1!$A$2:$A$4</c:f>
              <c:strCache>
                <c:ptCount val="3"/>
                <c:pt idx="0">
                  <c:v>Byer</c:v>
                </c:pt>
                <c:pt idx="1">
                  <c:v>Byer og tettsteder</c:v>
                </c:pt>
                <c:pt idx="2">
                  <c:v>Landlige områder</c:v>
                </c:pt>
              </c:strCache>
            </c:strRef>
          </c:cat>
          <c:val>
            <c:numRef>
              <c:f>Sheet1!$B$2:$B$4</c:f>
              <c:numCache>
                <c:formatCode>General</c:formatCode>
                <c:ptCount val="3"/>
                <c:pt idx="0">
                  <c:v>3</c:v>
                </c:pt>
                <c:pt idx="1">
                  <c:v>24</c:v>
                </c:pt>
                <c:pt idx="2">
                  <c:v>73</c:v>
                </c:pt>
              </c:numCache>
            </c:numRef>
          </c:val>
          <c:extLst>
            <c:ext xmlns:c16="http://schemas.microsoft.com/office/drawing/2014/chart" uri="{C3380CC4-5D6E-409C-BE32-E72D297353CC}">
              <c16:uniqueId val="{0000000C-2253-415F-ACD0-DD794E0BE9E3}"/>
            </c:ext>
          </c:extLst>
        </c:ser>
        <c:dLbls>
          <c:showLegendKey val="0"/>
          <c:showVal val="0"/>
          <c:showCatName val="0"/>
          <c:showSerName val="0"/>
          <c:showPercent val="0"/>
          <c:showBubbleSize val="0"/>
          <c:showLeaderLines val="1"/>
        </c:dLbls>
        <c:firstSliceAng val="0"/>
        <c:holeSize val="65"/>
      </c:doughnutChart>
      <c:spPr>
        <a:noFill/>
        <a:ln>
          <a:noFill/>
        </a:ln>
        <a:effectLst/>
      </c:spPr>
    </c:plotArea>
    <c:legend>
      <c:legendPos val="b"/>
      <c:layout>
        <c:manualLayout>
          <c:xMode val="edge"/>
          <c:yMode val="edge"/>
          <c:x val="1.4395798688707533E-2"/>
          <c:y val="0.92450997218649855"/>
          <c:w val="0.98560420131129245"/>
          <c:h val="7.4802096239887317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nb-NO"/>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1365458154202207E-2"/>
          <c:y val="0"/>
          <c:w val="0.97863459277519893"/>
          <c:h val="1"/>
        </c:manualLayout>
      </c:layout>
      <c:barChart>
        <c:barDir val="bar"/>
        <c:grouping val="clustered"/>
        <c:varyColors val="0"/>
        <c:ser>
          <c:idx val="0"/>
          <c:order val="0"/>
          <c:tx>
            <c:strRef>
              <c:f>Sheet1!$B$1</c:f>
              <c:strCache>
                <c:ptCount val="1"/>
                <c:pt idx="0">
                  <c:v>Kolonne2</c:v>
                </c:pt>
              </c:strCache>
            </c:strRef>
          </c:tx>
          <c:spPr>
            <a:solidFill>
              <a:schemeClr val="bg2"/>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400" b="1" i="0" u="none" strike="noStrike" kern="1200" baseline="0">
                    <a:solidFill>
                      <a:schemeClr val="bg2"/>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Sheet1!$A$2:$A$12</c:f>
              <c:strCache>
                <c:ptCount val="11"/>
                <c:pt idx="0">
                  <c:v>Viken (Østfold, Akershus, Buskerud)</c:v>
                </c:pt>
                <c:pt idx="1">
                  <c:v>Innlandet (Hedmark, Oppland)</c:v>
                </c:pt>
                <c:pt idx="2">
                  <c:v>Vestland (Hordaland, Sogn og Fjordane)</c:v>
                </c:pt>
                <c:pt idx="3">
                  <c:v>Nordland</c:v>
                </c:pt>
                <c:pt idx="4">
                  <c:v>Troms og Finnmark</c:v>
                </c:pt>
                <c:pt idx="5">
                  <c:v>Vestfold og Telemark</c:v>
                </c:pt>
                <c:pt idx="6">
                  <c:v>Møre og Romsdal</c:v>
                </c:pt>
                <c:pt idx="7">
                  <c:v>Trøndelag</c:v>
                </c:pt>
                <c:pt idx="8">
                  <c:v>Rogaland</c:v>
                </c:pt>
                <c:pt idx="9">
                  <c:v>Agder (Aust-Agder, Vest-Agder)</c:v>
                </c:pt>
                <c:pt idx="10">
                  <c:v>Oslo</c:v>
                </c:pt>
              </c:strCache>
            </c:strRef>
          </c:cat>
          <c:val>
            <c:numRef>
              <c:f>Sheet1!$B$2:$B$12</c:f>
              <c:numCache>
                <c:formatCode>0</c:formatCode>
                <c:ptCount val="11"/>
                <c:pt idx="0">
                  <c:v>18</c:v>
                </c:pt>
                <c:pt idx="1">
                  <c:v>13</c:v>
                </c:pt>
                <c:pt idx="2">
                  <c:v>13</c:v>
                </c:pt>
                <c:pt idx="3">
                  <c:v>11</c:v>
                </c:pt>
                <c:pt idx="4">
                  <c:v>10</c:v>
                </c:pt>
                <c:pt idx="5">
                  <c:v>8</c:v>
                </c:pt>
                <c:pt idx="6">
                  <c:v>8</c:v>
                </c:pt>
                <c:pt idx="7">
                  <c:v>8</c:v>
                </c:pt>
                <c:pt idx="8">
                  <c:v>7</c:v>
                </c:pt>
                <c:pt idx="9">
                  <c:v>6</c:v>
                </c:pt>
                <c:pt idx="10">
                  <c:v>1</c:v>
                </c:pt>
              </c:numCache>
            </c:numRef>
          </c:val>
          <c:extLst>
            <c:ext xmlns:c16="http://schemas.microsoft.com/office/drawing/2014/chart" uri="{C3380CC4-5D6E-409C-BE32-E72D297353CC}">
              <c16:uniqueId val="{00000000-2DCB-44D9-BC53-5656FEEC8287}"/>
            </c:ext>
          </c:extLst>
        </c:ser>
        <c:dLbls>
          <c:dLblPos val="outEnd"/>
          <c:showLegendKey val="0"/>
          <c:showVal val="1"/>
          <c:showCatName val="0"/>
          <c:showSerName val="0"/>
          <c:showPercent val="0"/>
          <c:showBubbleSize val="0"/>
        </c:dLbls>
        <c:gapWidth val="200"/>
        <c:overlap val="100"/>
        <c:axId val="791364904"/>
        <c:axId val="791347192"/>
      </c:barChart>
      <c:catAx>
        <c:axId val="791364904"/>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b-NO"/>
          </a:p>
        </c:txPr>
        <c:crossAx val="791347192"/>
        <c:crosses val="autoZero"/>
        <c:auto val="1"/>
        <c:lblAlgn val="ctr"/>
        <c:lblOffset val="100"/>
        <c:noMultiLvlLbl val="0"/>
      </c:catAx>
      <c:valAx>
        <c:axId val="791347192"/>
        <c:scaling>
          <c:orientation val="minMax"/>
          <c:max val="70"/>
          <c:min val="0"/>
        </c:scaling>
        <c:delete val="0"/>
        <c:axPos val="t"/>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b-NO"/>
          </a:p>
        </c:txPr>
        <c:crossAx val="791364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nb-NO"/>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2063010172633041E-2"/>
          <c:y val="0"/>
          <c:w val="0.54641898363006147"/>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400" b="1" i="0" u="none" strike="noStrike" kern="1200" baseline="0">
                    <a:solidFill>
                      <a:schemeClr val="bg1"/>
                    </a:solidFill>
                    <a:latin typeface="+mn-lt"/>
                    <a:ea typeface="+mn-ea"/>
                    <a:cs typeface="+mn-cs"/>
                  </a:defRPr>
                </a:pPr>
                <a:endParaRPr lang="nb-NO"/>
              </a:p>
            </c:txPr>
            <c:dLblPos val="inBase"/>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Sheet1!$A$2:$A$9</c:f>
              <c:strCache>
                <c:ptCount val="8"/>
                <c:pt idx="0">
                  <c:v>Helse</c:v>
                </c:pt>
                <c:pt idx="1">
                  <c:v>Oppvekst</c:v>
                </c:pt>
                <c:pt idx="2">
                  <c:v>Skole</c:v>
                </c:pt>
                <c:pt idx="3">
                  <c:v>Kultur</c:v>
                </c:pt>
                <c:pt idx="4">
                  <c:v>Fritid</c:v>
                </c:pt>
                <c:pt idx="5">
                  <c:v>Velferd</c:v>
                </c:pt>
                <c:pt idx="6">
                  <c:v>Annet, skriv inn:</c:v>
                </c:pt>
                <c:pt idx="7">
                  <c:v>Vet ikke</c:v>
                </c:pt>
              </c:strCache>
            </c:strRef>
          </c:cat>
          <c:val>
            <c:numRef>
              <c:f>Sheet1!$B$2:$B$9</c:f>
              <c:numCache>
                <c:formatCode>0</c:formatCode>
                <c:ptCount val="8"/>
                <c:pt idx="0">
                  <c:v>71</c:v>
                </c:pt>
                <c:pt idx="1">
                  <c:v>39</c:v>
                </c:pt>
                <c:pt idx="2">
                  <c:v>24</c:v>
                </c:pt>
                <c:pt idx="3">
                  <c:v>18</c:v>
                </c:pt>
                <c:pt idx="4">
                  <c:v>14</c:v>
                </c:pt>
                <c:pt idx="5">
                  <c:v>14</c:v>
                </c:pt>
                <c:pt idx="6">
                  <c:v>11</c:v>
                </c:pt>
                <c:pt idx="7">
                  <c:v>4</c:v>
                </c:pt>
              </c:numCache>
            </c:numRef>
          </c:val>
          <c:extLst>
            <c:ext xmlns:c16="http://schemas.microsoft.com/office/drawing/2014/chart" uri="{C3380CC4-5D6E-409C-BE32-E72D297353CC}">
              <c16:uniqueId val="{00000000-02D8-4B07-B607-525E7A5C42C7}"/>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nb-NO"/>
              </a:p>
            </c:txPr>
            <c:dLblPos val="inBase"/>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Helse</c:v>
                </c:pt>
                <c:pt idx="1">
                  <c:v>Oppvekst</c:v>
                </c:pt>
                <c:pt idx="2">
                  <c:v>Skole</c:v>
                </c:pt>
                <c:pt idx="3">
                  <c:v>Kultur</c:v>
                </c:pt>
                <c:pt idx="4">
                  <c:v>Fritid</c:v>
                </c:pt>
                <c:pt idx="5">
                  <c:v>Velferd</c:v>
                </c:pt>
                <c:pt idx="6">
                  <c:v>Annet, skriv inn:</c:v>
                </c:pt>
                <c:pt idx="7">
                  <c:v>Vet ikke</c:v>
                </c:pt>
              </c:strCache>
            </c:strRef>
          </c:cat>
          <c:val>
            <c:numRef>
              <c:f>Sheet1!$C$2:$C$9</c:f>
              <c:numCache>
                <c:formatCode>General</c:formatCode>
                <c:ptCount val="8"/>
              </c:numCache>
            </c:numRef>
          </c:val>
          <c:extLst>
            <c:ext xmlns:c16="http://schemas.microsoft.com/office/drawing/2014/chart" uri="{C3380CC4-5D6E-409C-BE32-E72D297353CC}">
              <c16:uniqueId val="{00000001-02D8-4B07-B607-525E7A5C42C7}"/>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nb-NO"/>
              </a:p>
            </c:txPr>
            <c:dLblPos val="inBase"/>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Sheet1!$A$2:$A$9</c:f>
              <c:strCache>
                <c:ptCount val="8"/>
                <c:pt idx="0">
                  <c:v>Helse</c:v>
                </c:pt>
                <c:pt idx="1">
                  <c:v>Oppvekst</c:v>
                </c:pt>
                <c:pt idx="2">
                  <c:v>Skole</c:v>
                </c:pt>
                <c:pt idx="3">
                  <c:v>Kultur</c:v>
                </c:pt>
                <c:pt idx="4">
                  <c:v>Fritid</c:v>
                </c:pt>
                <c:pt idx="5">
                  <c:v>Velferd</c:v>
                </c:pt>
                <c:pt idx="6">
                  <c:v>Annet, skriv inn:</c:v>
                </c:pt>
                <c:pt idx="7">
                  <c:v>Vet ikke</c:v>
                </c:pt>
              </c:strCache>
            </c:strRef>
          </c:cat>
          <c:val>
            <c:numRef>
              <c:f>Sheet1!$D$2:$D$9</c:f>
              <c:numCache>
                <c:formatCode>General</c:formatCode>
                <c:ptCount val="8"/>
              </c:numCache>
            </c:numRef>
          </c:val>
          <c:extLst>
            <c:ext xmlns:c16="http://schemas.microsoft.com/office/drawing/2014/chart" uri="{C3380CC4-5D6E-409C-BE32-E72D297353CC}">
              <c16:uniqueId val="{00000002-02D8-4B07-B607-525E7A5C42C7}"/>
            </c:ext>
          </c:extLst>
        </c:ser>
        <c:dLbls>
          <c:dLblPos val="inBase"/>
          <c:showLegendKey val="0"/>
          <c:showVal val="1"/>
          <c:showCatName val="0"/>
          <c:showSerName val="0"/>
          <c:showPercent val="0"/>
          <c:showBubbleSize val="0"/>
        </c:dLbls>
        <c:gapWidth val="200"/>
        <c:overlap val="100"/>
        <c:axId val="791364904"/>
        <c:axId val="791347192"/>
      </c:barChart>
      <c:catAx>
        <c:axId val="791364904"/>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b-NO"/>
          </a:p>
        </c:txPr>
        <c:crossAx val="791347192"/>
        <c:crosses val="autoZero"/>
        <c:auto val="1"/>
        <c:lblAlgn val="ctr"/>
        <c:lblOffset val="100"/>
        <c:noMultiLvlLbl val="0"/>
      </c:catAx>
      <c:valAx>
        <c:axId val="791347192"/>
        <c:scaling>
          <c:orientation val="minMax"/>
          <c:max val="70"/>
          <c:min val="0"/>
        </c:scaling>
        <c:delete val="0"/>
        <c:axPos val="t"/>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b-NO"/>
          </a:p>
        </c:txPr>
        <c:crossAx val="791364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nb-NO"/>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3084384066702335E-2"/>
          <c:y val="5.3401116224814311E-2"/>
          <c:w val="0.86516166076622014"/>
          <c:h val="0.80050598368344761"/>
        </c:manualLayout>
      </c:layout>
      <c:doughnutChart>
        <c:varyColors val="1"/>
        <c:ser>
          <c:idx val="0"/>
          <c:order val="0"/>
          <c:tx>
            <c:strRef>
              <c:f>Sheet1!$A$2</c:f>
              <c:strCache>
                <c:ptCount val="1"/>
                <c:pt idx="0">
                  <c:v>Total</c:v>
                </c:pt>
              </c:strCache>
            </c:strRef>
          </c:tx>
          <c:dPt>
            <c:idx val="0"/>
            <c:bubble3D val="0"/>
            <c:spPr>
              <a:solidFill>
                <a:srgbClr val="009D9C"/>
              </a:solidFill>
            </c:spPr>
            <c:extLst>
              <c:ext xmlns:c16="http://schemas.microsoft.com/office/drawing/2014/chart" uri="{C3380CC4-5D6E-409C-BE32-E72D297353CC}">
                <c16:uniqueId val="{00000001-1CC1-4DCB-A9B3-6E0023ADA47D}"/>
              </c:ext>
            </c:extLst>
          </c:dPt>
          <c:dPt>
            <c:idx val="1"/>
            <c:bubble3D val="0"/>
            <c:spPr>
              <a:solidFill>
                <a:srgbClr val="282828">
                  <a:lumMod val="90000"/>
                  <a:lumOff val="10000"/>
                </a:srgbClr>
              </a:solidFill>
            </c:spPr>
            <c:extLst>
              <c:ext xmlns:c16="http://schemas.microsoft.com/office/drawing/2014/chart" uri="{C3380CC4-5D6E-409C-BE32-E72D297353CC}">
                <c16:uniqueId val="{00000003-1CC1-4DCB-A9B3-6E0023ADA47D}"/>
              </c:ext>
            </c:extLst>
          </c:dPt>
          <c:dPt>
            <c:idx val="2"/>
            <c:bubble3D val="0"/>
            <c:spPr>
              <a:solidFill>
                <a:srgbClr val="C9C9C9"/>
              </a:solidFill>
            </c:spPr>
            <c:extLst>
              <c:ext xmlns:c16="http://schemas.microsoft.com/office/drawing/2014/chart" uri="{C3380CC4-5D6E-409C-BE32-E72D297353CC}">
                <c16:uniqueId val="{00000005-1CC1-4DCB-A9B3-6E0023ADA47D}"/>
              </c:ext>
            </c:extLst>
          </c:dPt>
          <c:dLbls>
            <c:spPr>
              <a:noFill/>
              <a:ln>
                <a:noFill/>
              </a:ln>
              <a:effectLst/>
            </c:spPr>
            <c:txPr>
              <a:bodyPr wrap="square" lIns="38100" tIns="19050" rIns="38100" bIns="19050" anchor="ctr">
                <a:spAutoFit/>
              </a:bodyPr>
              <a:lstStyle/>
              <a:p>
                <a:pPr>
                  <a:defRPr sz="1600" b="1">
                    <a:solidFill>
                      <a:schemeClr val="bg1"/>
                    </a:solidFill>
                  </a:defRPr>
                </a:pPr>
                <a:endParaRPr lang="nb-NO"/>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Sheet1!$B$1:$D$1</c:f>
              <c:strCache>
                <c:ptCount val="3"/>
                <c:pt idx="0">
                  <c:v>Ja</c:v>
                </c:pt>
                <c:pt idx="1">
                  <c:v>Nei</c:v>
                </c:pt>
                <c:pt idx="2">
                  <c:v>Vet ikke</c:v>
                </c:pt>
              </c:strCache>
            </c:strRef>
          </c:cat>
          <c:val>
            <c:numRef>
              <c:f>Sheet1!$B$2:$D$2</c:f>
              <c:numCache>
                <c:formatCode>0</c:formatCode>
                <c:ptCount val="3"/>
                <c:pt idx="0">
                  <c:v>24.812030075188002</c:v>
                </c:pt>
                <c:pt idx="1">
                  <c:v>43.609022556390997</c:v>
                </c:pt>
                <c:pt idx="2">
                  <c:v>31.578947368421101</c:v>
                </c:pt>
              </c:numCache>
            </c:numRef>
          </c:val>
          <c:extLst>
            <c:ext xmlns:c16="http://schemas.microsoft.com/office/drawing/2014/chart" uri="{C3380CC4-5D6E-409C-BE32-E72D297353CC}">
              <c16:uniqueId val="{00000006-1CC1-4DCB-A9B3-6E0023ADA47D}"/>
            </c:ext>
          </c:extLst>
        </c:ser>
        <c:dLbls>
          <c:showLegendKey val="0"/>
          <c:showVal val="1"/>
          <c:showCatName val="0"/>
          <c:showSerName val="0"/>
          <c:showPercent val="0"/>
          <c:showBubbleSize val="0"/>
          <c:showLeaderLines val="1"/>
        </c:dLbls>
        <c:firstSliceAng val="0"/>
        <c:holeSize val="50"/>
      </c:doughnutChart>
    </c:plotArea>
    <c:legend>
      <c:legendPos val="b"/>
      <c:layout>
        <c:manualLayout>
          <c:xMode val="edge"/>
          <c:yMode val="edge"/>
          <c:x val="0.17076169142715814"/>
          <c:y val="0.90157902067197482"/>
          <c:w val="0.74454487963159555"/>
          <c:h val="8.9972563631727315E-2"/>
        </c:manualLayout>
      </c:layout>
      <c:overlay val="0"/>
      <c:txPr>
        <a:bodyPr/>
        <a:lstStyle/>
        <a:p>
          <a:pPr>
            <a:defRPr sz="1200"/>
          </a:pPr>
          <a:endParaRPr lang="nb-NO"/>
        </a:p>
      </c:txPr>
    </c:legend>
    <c:plotVisOnly val="1"/>
    <c:dispBlanksAs val="gap"/>
    <c:showDLblsOverMax val="0"/>
  </c:chart>
  <c:spPr>
    <a:ln>
      <a:noFill/>
    </a:ln>
  </c:spPr>
  <c:txPr>
    <a:bodyPr/>
    <a:lstStyle/>
    <a:p>
      <a:pPr>
        <a:defRPr sz="900">
          <a:latin typeface="Arial" panose="020B0604020202020204" pitchFamily="34" charset="0"/>
          <a:cs typeface="Arial" panose="020B0604020202020204" pitchFamily="34" charset="0"/>
        </a:defRPr>
      </a:pPr>
      <a:endParaRPr lang="nb-NO"/>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8116233474721865"/>
          <c:y val="0"/>
          <c:w val="0.50703242401880966"/>
          <c:h val="0.92493797175693215"/>
        </c:manualLayout>
      </c:layout>
      <c:barChart>
        <c:barDir val="bar"/>
        <c:grouping val="clustered"/>
        <c:varyColors val="0"/>
        <c:ser>
          <c:idx val="0"/>
          <c:order val="0"/>
          <c:tx>
            <c:strRef>
              <c:f>'Ark1'!$B$1</c:f>
              <c:strCache>
                <c:ptCount val="1"/>
                <c:pt idx="0">
                  <c:v>Alle</c:v>
                </c:pt>
              </c:strCache>
            </c:strRef>
          </c:tx>
          <c:spPr>
            <a:solidFill>
              <a:schemeClr val="accent1"/>
            </a:solidFill>
            <a:ln>
              <a:noFill/>
            </a:ln>
            <a:effectLst/>
          </c:spPr>
          <c:invertIfNegative val="0"/>
          <c:dPt>
            <c:idx val="0"/>
            <c:invertIfNegative val="0"/>
            <c:bubble3D val="0"/>
            <c:spPr>
              <a:solidFill>
                <a:srgbClr val="002554"/>
              </a:solidFill>
              <a:ln>
                <a:noFill/>
              </a:ln>
              <a:effectLst/>
            </c:spPr>
            <c:extLst>
              <c:ext xmlns:c16="http://schemas.microsoft.com/office/drawing/2014/chart" uri="{C3380CC4-5D6E-409C-BE32-E72D297353CC}">
                <c16:uniqueId val="{00000001-381D-4F93-A42D-B523D699F9A9}"/>
              </c:ext>
            </c:extLst>
          </c:dPt>
          <c:dLbls>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'Ark1'!$A$2:$A$6</c:f>
              <c:strCache>
                <c:ptCount val="5"/>
                <c:pt idx="0">
                  <c:v>Annet:</c:v>
                </c:pt>
                <c:pt idx="1">
                  <c:v>Ingen samarbeid</c:v>
                </c:pt>
                <c:pt idx="2">
                  <c:v>Vet ikke</c:v>
                </c:pt>
                <c:pt idx="3">
                  <c:v>Formelle samarbeidsavtaler</c:v>
                </c:pt>
                <c:pt idx="4">
                  <c:v>Uformelle samarbeidsformer</c:v>
                </c:pt>
              </c:strCache>
            </c:strRef>
          </c:cat>
          <c:val>
            <c:numRef>
              <c:f>'Ark1'!$B$2:$B$6</c:f>
              <c:numCache>
                <c:formatCode>0%</c:formatCode>
                <c:ptCount val="5"/>
                <c:pt idx="0">
                  <c:v>7.5187969924811998E-2</c:v>
                </c:pt>
                <c:pt idx="1">
                  <c:v>9.7744360902255606E-2</c:v>
                </c:pt>
                <c:pt idx="2">
                  <c:v>0.17293233082706799</c:v>
                </c:pt>
                <c:pt idx="3">
                  <c:v>0.21052631578947398</c:v>
                </c:pt>
                <c:pt idx="4">
                  <c:v>0.52631578947368407</c:v>
                </c:pt>
              </c:numCache>
            </c:numRef>
          </c:val>
          <c:extLst>
            <c:ext xmlns:c16="http://schemas.microsoft.com/office/drawing/2014/chart" uri="{C3380CC4-5D6E-409C-BE32-E72D297353CC}">
              <c16:uniqueId val="{00000002-381D-4F93-A42D-B523D699F9A9}"/>
            </c:ext>
          </c:extLst>
        </c:ser>
        <c:dLbls>
          <c:dLblPos val="outEnd"/>
          <c:showLegendKey val="0"/>
          <c:showVal val="1"/>
          <c:showCatName val="0"/>
          <c:showSerName val="0"/>
          <c:showPercent val="0"/>
          <c:showBubbleSize val="0"/>
        </c:dLbls>
        <c:gapWidth val="150"/>
        <c:axId val="432506488"/>
        <c:axId val="432506160"/>
      </c:barChart>
      <c:catAx>
        <c:axId val="4325064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nb-NO"/>
          </a:p>
        </c:txPr>
        <c:crossAx val="432506160"/>
        <c:crosses val="autoZero"/>
        <c:auto val="1"/>
        <c:lblAlgn val="ctr"/>
        <c:lblOffset val="100"/>
        <c:noMultiLvlLbl val="0"/>
      </c:catAx>
      <c:valAx>
        <c:axId val="432506160"/>
        <c:scaling>
          <c:orientation val="minMax"/>
          <c:max val="0.8"/>
        </c:scaling>
        <c:delete val="1"/>
        <c:axPos val="b"/>
        <c:numFmt formatCode="0%" sourceLinked="1"/>
        <c:majorTickMark val="out"/>
        <c:minorTickMark val="none"/>
        <c:tickLblPos val="nextTo"/>
        <c:crossAx val="432506488"/>
        <c:crosses val="autoZero"/>
        <c:crossBetween val="between"/>
      </c:valAx>
      <c:spPr>
        <a:noFill/>
        <a:ln>
          <a:noFill/>
        </a:ln>
        <a:effectLst/>
      </c:spPr>
    </c:plotArea>
    <c:plotVisOnly val="1"/>
    <c:dispBlanksAs val="gap"/>
    <c:showDLblsOverMax val="0"/>
  </c:chart>
  <c:spPr>
    <a:noFill/>
    <a:ln>
      <a:noFill/>
    </a:ln>
    <a:effectLst/>
  </c:spPr>
  <c:txPr>
    <a:bodyPr/>
    <a:lstStyle/>
    <a:p>
      <a:pPr>
        <a:defRPr sz="1200"/>
      </a:pPr>
      <a:endParaRPr lang="nb-NO"/>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754349789711976"/>
          <c:y val="4.5871559633027525E-2"/>
          <c:w val="0.43291170040678867"/>
          <c:h val="0.95289604854439069"/>
        </c:manualLayout>
      </c:layout>
      <c:barChart>
        <c:barDir val="bar"/>
        <c:grouping val="clustered"/>
        <c:varyColors val="0"/>
        <c:ser>
          <c:idx val="0"/>
          <c:order val="0"/>
          <c:tx>
            <c:strRef>
              <c:f>'Ark1'!$B$1</c:f>
              <c:strCache>
                <c:ptCount val="1"/>
                <c:pt idx="0">
                  <c:v>Alle</c:v>
                </c:pt>
              </c:strCache>
            </c:strRef>
          </c:tx>
          <c:spPr>
            <a:solidFill>
              <a:schemeClr val="accent1"/>
            </a:solidFill>
            <a:ln>
              <a:noFill/>
            </a:ln>
            <a:effectLst/>
          </c:spPr>
          <c:invertIfNegative val="0"/>
          <c:dPt>
            <c:idx val="0"/>
            <c:invertIfNegative val="0"/>
            <c:bubble3D val="0"/>
            <c:spPr>
              <a:solidFill>
                <a:schemeClr val="tx1">
                  <a:lumMod val="25000"/>
                  <a:lumOff val="75000"/>
                </a:schemeClr>
              </a:solidFill>
              <a:ln>
                <a:noFill/>
              </a:ln>
              <a:effectLst/>
            </c:spPr>
            <c:extLst>
              <c:ext xmlns:c16="http://schemas.microsoft.com/office/drawing/2014/chart" uri="{C3380CC4-5D6E-409C-BE32-E72D297353CC}">
                <c16:uniqueId val="{00000001-FD83-44C1-B94A-89B6AFECA9FA}"/>
              </c:ext>
            </c:extLst>
          </c:dPt>
          <c:dLbls>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'Ark1'!$A$2:$A$10</c:f>
              <c:strCache>
                <c:ptCount val="9"/>
                <c:pt idx="0">
                  <c:v>Vet ikke</c:v>
                </c:pt>
                <c:pt idx="1">
                  <c:v>Annet</c:v>
                </c:pt>
                <c:pt idx="2">
                  <c:v>Ingen</c:v>
                </c:pt>
                <c:pt idx="3">
                  <c:v>Juridiske, at det kan være uklart hvem som har ansvaret for oppfølging</c:v>
                </c:pt>
                <c:pt idx="4">
                  <c:v>Politiske, at det ikke prioriteres av politikerne</c:v>
                </c:pt>
                <c:pt idx="5">
                  <c:v>Manglende kommunikasjon mellom kommunen og foresatte/barn</c:v>
                </c:pt>
                <c:pt idx="6">
                  <c:v>Manglende kunnskap internt i kommunen</c:v>
                </c:pt>
                <c:pt idx="7">
                  <c:v>Manglende kommunikasjon internt i kommunen</c:v>
                </c:pt>
                <c:pt idx="8">
                  <c:v>Økonomiske, at det ikke settes av nok midler</c:v>
                </c:pt>
              </c:strCache>
            </c:strRef>
          </c:cat>
          <c:val>
            <c:numRef>
              <c:f>'Ark1'!$B$2:$B$10</c:f>
              <c:numCache>
                <c:formatCode>0%</c:formatCode>
                <c:ptCount val="9"/>
                <c:pt idx="0">
                  <c:v>0.19548872180451099</c:v>
                </c:pt>
                <c:pt idx="1">
                  <c:v>0.10526315789473699</c:v>
                </c:pt>
                <c:pt idx="2">
                  <c:v>9.7744360902255606E-2</c:v>
                </c:pt>
                <c:pt idx="3">
                  <c:v>0.18045112781954897</c:v>
                </c:pt>
                <c:pt idx="4">
                  <c:v>0.21804511278195499</c:v>
                </c:pt>
                <c:pt idx="5">
                  <c:v>0.30075187969924799</c:v>
                </c:pt>
                <c:pt idx="6">
                  <c:v>0.33082706766917297</c:v>
                </c:pt>
                <c:pt idx="7">
                  <c:v>0.39097744360902298</c:v>
                </c:pt>
                <c:pt idx="8">
                  <c:v>0.406015037593985</c:v>
                </c:pt>
              </c:numCache>
            </c:numRef>
          </c:val>
          <c:extLst>
            <c:ext xmlns:c16="http://schemas.microsoft.com/office/drawing/2014/chart" uri="{C3380CC4-5D6E-409C-BE32-E72D297353CC}">
              <c16:uniqueId val="{00000002-FD83-44C1-B94A-89B6AFECA9FA}"/>
            </c:ext>
          </c:extLst>
        </c:ser>
        <c:dLbls>
          <c:dLblPos val="outEnd"/>
          <c:showLegendKey val="0"/>
          <c:showVal val="1"/>
          <c:showCatName val="0"/>
          <c:showSerName val="0"/>
          <c:showPercent val="0"/>
          <c:showBubbleSize val="0"/>
        </c:dLbls>
        <c:gapWidth val="150"/>
        <c:axId val="432506488"/>
        <c:axId val="432506160"/>
      </c:barChart>
      <c:catAx>
        <c:axId val="432506488"/>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nb-NO"/>
          </a:p>
        </c:txPr>
        <c:crossAx val="432506160"/>
        <c:crosses val="autoZero"/>
        <c:auto val="1"/>
        <c:lblAlgn val="ctr"/>
        <c:lblOffset val="100"/>
        <c:noMultiLvlLbl val="0"/>
      </c:catAx>
      <c:valAx>
        <c:axId val="432506160"/>
        <c:scaling>
          <c:orientation val="minMax"/>
          <c:max val="0.9"/>
        </c:scaling>
        <c:delete val="1"/>
        <c:axPos val="b"/>
        <c:numFmt formatCode="0%" sourceLinked="1"/>
        <c:majorTickMark val="out"/>
        <c:minorTickMark val="none"/>
        <c:tickLblPos val="nextTo"/>
        <c:crossAx val="432506488"/>
        <c:crosses val="autoZero"/>
        <c:crossBetween val="between"/>
      </c:valAx>
      <c:spPr>
        <a:noFill/>
        <a:ln>
          <a:noFill/>
        </a:ln>
        <a:effectLst/>
      </c:spPr>
    </c:plotArea>
    <c:plotVisOnly val="1"/>
    <c:dispBlanksAs val="gap"/>
    <c:showDLblsOverMax val="0"/>
  </c:chart>
  <c:spPr>
    <a:noFill/>
    <a:ln>
      <a:noFill/>
    </a:ln>
    <a:effectLst/>
  </c:spPr>
  <c:txPr>
    <a:bodyPr/>
    <a:lstStyle/>
    <a:p>
      <a:pPr>
        <a:defRPr sz="1200"/>
      </a:pPr>
      <a:endParaRPr lang="nb-NO"/>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3084384066702335E-2"/>
          <c:y val="5.3401116224814311E-2"/>
          <c:w val="0.86516166076622014"/>
          <c:h val="0.80050598368344761"/>
        </c:manualLayout>
      </c:layout>
      <c:doughnutChart>
        <c:varyColors val="1"/>
        <c:dLbls>
          <c:showLegendKey val="0"/>
          <c:showVal val="1"/>
          <c:showCatName val="0"/>
          <c:showSerName val="0"/>
          <c:showPercent val="0"/>
          <c:showBubbleSize val="0"/>
          <c:showLeaderLines val="0"/>
        </c:dLbls>
        <c:firstSliceAng val="0"/>
        <c:holeSize val="50"/>
      </c:doughnutChart>
    </c:plotArea>
    <c:legend>
      <c:legendPos val="b"/>
      <c:layout>
        <c:manualLayout>
          <c:xMode val="edge"/>
          <c:yMode val="edge"/>
          <c:x val="5.2396026069896406E-2"/>
          <c:y val="0.89258499299784322"/>
          <c:w val="0.87445849960584732"/>
          <c:h val="8.9972563631727315E-2"/>
        </c:manualLayout>
      </c:layout>
      <c:overlay val="0"/>
      <c:txPr>
        <a:bodyPr/>
        <a:lstStyle/>
        <a:p>
          <a:pPr>
            <a:defRPr sz="1050"/>
          </a:pPr>
          <a:endParaRPr lang="nb-NO"/>
        </a:p>
      </c:txPr>
    </c:legend>
    <c:plotVisOnly val="1"/>
    <c:dispBlanksAs val="gap"/>
    <c:showDLblsOverMax val="0"/>
  </c:chart>
  <c:spPr>
    <a:ln>
      <a:noFill/>
    </a:ln>
  </c:spPr>
  <c:txPr>
    <a:bodyPr/>
    <a:lstStyle/>
    <a:p>
      <a:pPr>
        <a:defRPr sz="900">
          <a:latin typeface="Arial" panose="020B0604020202020204" pitchFamily="34" charset="0"/>
          <a:cs typeface="Arial" panose="020B0604020202020204" pitchFamily="34" charset="0"/>
        </a:defRPr>
      </a:pPr>
      <a:endParaRPr lang="nb-NO"/>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3084384066702335E-2"/>
          <c:y val="5.3401116224814311E-2"/>
          <c:w val="0.86516166076622014"/>
          <c:h val="0.80050598368344761"/>
        </c:manualLayout>
      </c:layout>
      <c:doughnutChart>
        <c:varyColors val="1"/>
        <c:ser>
          <c:idx val="0"/>
          <c:order val="0"/>
          <c:tx>
            <c:strRef>
              <c:f>Sheet1!$A$2</c:f>
              <c:strCache>
                <c:ptCount val="1"/>
                <c:pt idx="0">
                  <c:v>Total</c:v>
                </c:pt>
              </c:strCache>
            </c:strRef>
          </c:tx>
          <c:dPt>
            <c:idx val="0"/>
            <c:bubble3D val="0"/>
            <c:spPr>
              <a:solidFill>
                <a:srgbClr val="009D9C"/>
              </a:solidFill>
            </c:spPr>
            <c:extLst>
              <c:ext xmlns:c16="http://schemas.microsoft.com/office/drawing/2014/chart" uri="{C3380CC4-5D6E-409C-BE32-E72D297353CC}">
                <c16:uniqueId val="{00000001-AF42-4951-8F87-1A4E3B0992AA}"/>
              </c:ext>
            </c:extLst>
          </c:dPt>
          <c:dPt>
            <c:idx val="1"/>
            <c:bubble3D val="0"/>
            <c:spPr>
              <a:solidFill>
                <a:srgbClr val="282828">
                  <a:lumMod val="75000"/>
                  <a:lumOff val="25000"/>
                </a:srgbClr>
              </a:solidFill>
            </c:spPr>
            <c:extLst>
              <c:ext xmlns:c16="http://schemas.microsoft.com/office/drawing/2014/chart" uri="{C3380CC4-5D6E-409C-BE32-E72D297353CC}">
                <c16:uniqueId val="{00000003-AF42-4951-8F87-1A4E3B0992AA}"/>
              </c:ext>
            </c:extLst>
          </c:dPt>
          <c:dPt>
            <c:idx val="2"/>
            <c:bubble3D val="0"/>
            <c:spPr>
              <a:solidFill>
                <a:srgbClr val="C9C9C9"/>
              </a:solidFill>
            </c:spPr>
            <c:extLst>
              <c:ext xmlns:c16="http://schemas.microsoft.com/office/drawing/2014/chart" uri="{C3380CC4-5D6E-409C-BE32-E72D297353CC}">
                <c16:uniqueId val="{00000005-AF42-4951-8F87-1A4E3B0992AA}"/>
              </c:ext>
            </c:extLst>
          </c:dPt>
          <c:dLbls>
            <c:spPr>
              <a:noFill/>
              <a:ln>
                <a:noFill/>
              </a:ln>
              <a:effectLst/>
            </c:spPr>
            <c:txPr>
              <a:bodyPr wrap="square" lIns="38100" tIns="19050" rIns="38100" bIns="19050" anchor="ctr">
                <a:spAutoFit/>
              </a:bodyPr>
              <a:lstStyle/>
              <a:p>
                <a:pPr>
                  <a:defRPr sz="1600" b="1">
                    <a:solidFill>
                      <a:schemeClr val="bg1"/>
                    </a:solidFill>
                  </a:defRPr>
                </a:pPr>
                <a:endParaRPr lang="nb-NO"/>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Sheet1!$B$1:$D$1</c:f>
              <c:strCache>
                <c:ptCount val="3"/>
                <c:pt idx="0">
                  <c:v>Ja</c:v>
                </c:pt>
                <c:pt idx="1">
                  <c:v>Nei</c:v>
                </c:pt>
                <c:pt idx="2">
                  <c:v>Husker ikke</c:v>
                </c:pt>
              </c:strCache>
            </c:strRef>
          </c:cat>
          <c:val>
            <c:numRef>
              <c:f>Sheet1!$B$2:$D$2</c:f>
              <c:numCache>
                <c:formatCode>General</c:formatCode>
                <c:ptCount val="3"/>
                <c:pt idx="0">
                  <c:v>29</c:v>
                </c:pt>
                <c:pt idx="1">
                  <c:v>67</c:v>
                </c:pt>
                <c:pt idx="2">
                  <c:v>6</c:v>
                </c:pt>
              </c:numCache>
            </c:numRef>
          </c:val>
          <c:extLst>
            <c:ext xmlns:c16="http://schemas.microsoft.com/office/drawing/2014/chart" uri="{C3380CC4-5D6E-409C-BE32-E72D297353CC}">
              <c16:uniqueId val="{00000006-AF42-4951-8F87-1A4E3B0992AA}"/>
            </c:ext>
          </c:extLst>
        </c:ser>
        <c:dLbls>
          <c:showLegendKey val="0"/>
          <c:showVal val="1"/>
          <c:showCatName val="0"/>
          <c:showSerName val="0"/>
          <c:showPercent val="0"/>
          <c:showBubbleSize val="0"/>
          <c:showLeaderLines val="1"/>
        </c:dLbls>
        <c:firstSliceAng val="0"/>
        <c:holeSize val="50"/>
      </c:doughnutChart>
    </c:plotArea>
    <c:legend>
      <c:legendPos val="b"/>
      <c:layout>
        <c:manualLayout>
          <c:xMode val="edge"/>
          <c:yMode val="edge"/>
          <c:x val="0.17076169142715814"/>
          <c:y val="0.90157902067197482"/>
          <c:w val="0.74454487963159555"/>
          <c:h val="8.9972563631727315E-2"/>
        </c:manualLayout>
      </c:layout>
      <c:overlay val="0"/>
      <c:txPr>
        <a:bodyPr/>
        <a:lstStyle/>
        <a:p>
          <a:pPr>
            <a:defRPr sz="1200"/>
          </a:pPr>
          <a:endParaRPr lang="nb-NO"/>
        </a:p>
      </c:txPr>
    </c:legend>
    <c:plotVisOnly val="1"/>
    <c:dispBlanksAs val="gap"/>
    <c:showDLblsOverMax val="0"/>
  </c:chart>
  <c:spPr>
    <a:ln>
      <a:noFill/>
    </a:ln>
  </c:spPr>
  <c:txPr>
    <a:bodyPr/>
    <a:lstStyle/>
    <a:p>
      <a:pPr>
        <a:defRPr sz="900">
          <a:latin typeface="Arial" panose="020B0604020202020204" pitchFamily="34" charset="0"/>
          <a:cs typeface="Arial" panose="020B0604020202020204" pitchFamily="34" charset="0"/>
        </a:defRPr>
      </a:pPr>
      <a:endParaRPr lang="nb-NO"/>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3084384066702335E-2"/>
          <c:y val="5.3401116224814311E-2"/>
          <c:w val="0.86516166076622014"/>
          <c:h val="0.80050598368344761"/>
        </c:manualLayout>
      </c:layout>
      <c:doughnutChart>
        <c:varyColors val="1"/>
        <c:ser>
          <c:idx val="0"/>
          <c:order val="0"/>
          <c:tx>
            <c:strRef>
              <c:f>Sheet1!$A$2</c:f>
              <c:strCache>
                <c:ptCount val="1"/>
                <c:pt idx="0">
                  <c:v>5</c:v>
                </c:pt>
              </c:strCache>
            </c:strRef>
          </c:tx>
          <c:dPt>
            <c:idx val="0"/>
            <c:bubble3D val="0"/>
            <c:spPr>
              <a:solidFill>
                <a:srgbClr val="009D9C"/>
              </a:solidFill>
            </c:spPr>
            <c:extLst>
              <c:ext xmlns:c16="http://schemas.microsoft.com/office/drawing/2014/chart" uri="{C3380CC4-5D6E-409C-BE32-E72D297353CC}">
                <c16:uniqueId val="{00000001-A860-444A-AEED-5D050792FFC5}"/>
              </c:ext>
            </c:extLst>
          </c:dPt>
          <c:dPt>
            <c:idx val="1"/>
            <c:bubble3D val="0"/>
            <c:spPr>
              <a:solidFill>
                <a:srgbClr val="282828">
                  <a:lumMod val="75000"/>
                  <a:lumOff val="25000"/>
                </a:srgbClr>
              </a:solidFill>
            </c:spPr>
            <c:extLst>
              <c:ext xmlns:c16="http://schemas.microsoft.com/office/drawing/2014/chart" uri="{C3380CC4-5D6E-409C-BE32-E72D297353CC}">
                <c16:uniqueId val="{00000003-A860-444A-AEED-5D050792FFC5}"/>
              </c:ext>
            </c:extLst>
          </c:dPt>
          <c:dPt>
            <c:idx val="2"/>
            <c:bubble3D val="0"/>
            <c:spPr>
              <a:solidFill>
                <a:srgbClr val="C9C9C9"/>
              </a:solidFill>
            </c:spPr>
            <c:extLst>
              <c:ext xmlns:c16="http://schemas.microsoft.com/office/drawing/2014/chart" uri="{C3380CC4-5D6E-409C-BE32-E72D297353CC}">
                <c16:uniqueId val="{00000005-A860-444A-AEED-5D050792FFC5}"/>
              </c:ext>
            </c:extLst>
          </c:dPt>
          <c:dLbls>
            <c:spPr>
              <a:noFill/>
              <a:ln>
                <a:noFill/>
              </a:ln>
              <a:effectLst/>
            </c:spPr>
            <c:txPr>
              <a:bodyPr wrap="square" lIns="38100" tIns="19050" rIns="38100" bIns="19050" anchor="ctr">
                <a:spAutoFit/>
              </a:bodyPr>
              <a:lstStyle/>
              <a:p>
                <a:pPr>
                  <a:defRPr sz="1600" b="1">
                    <a:solidFill>
                      <a:schemeClr val="bg1"/>
                    </a:solidFill>
                  </a:defRPr>
                </a:pPr>
                <a:endParaRPr lang="nb-NO"/>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Sheet1!$B$1:$F$1</c:f>
              <c:strCache>
                <c:ptCount val="5"/>
                <c:pt idx="0">
                  <c:v>I stor grad</c:v>
                </c:pt>
                <c:pt idx="1">
                  <c:v>I noen grad</c:v>
                </c:pt>
                <c:pt idx="2">
                  <c:v>I liten grad</c:v>
                </c:pt>
                <c:pt idx="3">
                  <c:v>I svært liten grad</c:v>
                </c:pt>
                <c:pt idx="4">
                  <c:v>Vet ikke</c:v>
                </c:pt>
              </c:strCache>
            </c:strRef>
          </c:cat>
          <c:val>
            <c:numRef>
              <c:f>Sheet1!$B$2:$F$2</c:f>
              <c:numCache>
                <c:formatCode>General</c:formatCode>
                <c:ptCount val="5"/>
                <c:pt idx="0">
                  <c:v>40</c:v>
                </c:pt>
                <c:pt idx="1">
                  <c:v>38</c:v>
                </c:pt>
                <c:pt idx="2">
                  <c:v>14</c:v>
                </c:pt>
                <c:pt idx="3">
                  <c:v>2</c:v>
                </c:pt>
                <c:pt idx="4">
                  <c:v>1</c:v>
                </c:pt>
              </c:numCache>
            </c:numRef>
          </c:val>
          <c:extLst>
            <c:ext xmlns:c16="http://schemas.microsoft.com/office/drawing/2014/chart" uri="{C3380CC4-5D6E-409C-BE32-E72D297353CC}">
              <c16:uniqueId val="{00000006-A860-444A-AEED-5D050792FFC5}"/>
            </c:ext>
          </c:extLst>
        </c:ser>
        <c:dLbls>
          <c:showLegendKey val="0"/>
          <c:showVal val="1"/>
          <c:showCatName val="0"/>
          <c:showSerName val="0"/>
          <c:showPercent val="0"/>
          <c:showBubbleSize val="0"/>
          <c:showLeaderLines val="1"/>
        </c:dLbls>
        <c:firstSliceAng val="0"/>
        <c:holeSize val="50"/>
      </c:doughnutChart>
    </c:plotArea>
    <c:legend>
      <c:legendPos val="b"/>
      <c:layout>
        <c:manualLayout>
          <c:xMode val="edge"/>
          <c:yMode val="edge"/>
          <c:x val="4.7061941697744608E-2"/>
          <c:y val="0.90157902067197482"/>
          <c:w val="0.86824469489934875"/>
          <c:h val="8.9972563631727315E-2"/>
        </c:manualLayout>
      </c:layout>
      <c:overlay val="0"/>
      <c:txPr>
        <a:bodyPr/>
        <a:lstStyle/>
        <a:p>
          <a:pPr>
            <a:defRPr sz="1200"/>
          </a:pPr>
          <a:endParaRPr lang="nb-NO"/>
        </a:p>
      </c:txPr>
    </c:legend>
    <c:plotVisOnly val="1"/>
    <c:dispBlanksAs val="gap"/>
    <c:showDLblsOverMax val="0"/>
  </c:chart>
  <c:spPr>
    <a:ln>
      <a:noFill/>
    </a:ln>
  </c:spPr>
  <c:txPr>
    <a:bodyPr/>
    <a:lstStyle/>
    <a:p>
      <a:pPr>
        <a:defRPr sz="900">
          <a:latin typeface="Arial" panose="020B0604020202020204" pitchFamily="34" charset="0"/>
          <a:cs typeface="Arial" panose="020B0604020202020204" pitchFamily="34" charset="0"/>
        </a:defRPr>
      </a:pPr>
      <a:endParaRPr lang="nb-NO"/>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796872619285908"/>
          <c:y val="0"/>
          <c:w val="0.50703242401880966"/>
          <c:h val="0.92493797175693215"/>
        </c:manualLayout>
      </c:layout>
      <c:barChart>
        <c:barDir val="bar"/>
        <c:grouping val="clustered"/>
        <c:varyColors val="0"/>
        <c:ser>
          <c:idx val="0"/>
          <c:order val="0"/>
          <c:tx>
            <c:strRef>
              <c:f>'Ark1'!$B$1</c:f>
              <c:strCache>
                <c:ptCount val="1"/>
                <c:pt idx="0">
                  <c:v>Alle</c:v>
                </c:pt>
              </c:strCache>
            </c:strRef>
          </c:tx>
          <c:spPr>
            <a:solidFill>
              <a:schemeClr val="accent1"/>
            </a:solidFill>
            <a:ln>
              <a:noFill/>
            </a:ln>
            <a:effectLst/>
          </c:spPr>
          <c:invertIfNegative val="0"/>
          <c:dPt>
            <c:idx val="0"/>
            <c:invertIfNegative val="0"/>
            <c:bubble3D val="0"/>
            <c:spPr>
              <a:solidFill>
                <a:schemeClr val="tx1">
                  <a:lumMod val="25000"/>
                  <a:lumOff val="75000"/>
                </a:schemeClr>
              </a:solidFill>
              <a:ln>
                <a:noFill/>
              </a:ln>
              <a:effectLst/>
            </c:spPr>
            <c:extLst>
              <c:ext xmlns:c16="http://schemas.microsoft.com/office/drawing/2014/chart" uri="{C3380CC4-5D6E-409C-BE32-E72D297353CC}">
                <c16:uniqueId val="{00000001-245F-4216-A35C-EACA40F007D5}"/>
              </c:ext>
            </c:extLst>
          </c:dPt>
          <c:dLbls>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'Ark1'!$A$2:$A$6</c:f>
              <c:strCache>
                <c:ptCount val="5"/>
                <c:pt idx="0">
                  <c:v>Vet ikke</c:v>
                </c:pt>
                <c:pt idx="1">
                  <c:v>Annet, skriv inn:</c:v>
                </c:pt>
                <c:pt idx="2">
                  <c:v>Har ikke tilbud for barn med nedsatt funksjonsevne</c:v>
                </c:pt>
                <c:pt idx="3">
                  <c:v>Nei, barn med nedsatt funksjonsevne kan ikke velge alle tilbud</c:v>
                </c:pt>
                <c:pt idx="4">
                  <c:v>Ja, barn med nedsatt funksjonsevne kan velge fritidstilbud</c:v>
                </c:pt>
              </c:strCache>
            </c:strRef>
          </c:cat>
          <c:val>
            <c:numRef>
              <c:f>'Ark1'!$B$2:$B$6</c:f>
              <c:numCache>
                <c:formatCode>0%</c:formatCode>
                <c:ptCount val="5"/>
                <c:pt idx="0">
                  <c:v>1.50375939849624E-2</c:v>
                </c:pt>
                <c:pt idx="1">
                  <c:v>6.01503759398496E-2</c:v>
                </c:pt>
                <c:pt idx="2">
                  <c:v>6.01503759398496E-2</c:v>
                </c:pt>
                <c:pt idx="3">
                  <c:v>9.0225563909774403E-2</c:v>
                </c:pt>
                <c:pt idx="4">
                  <c:v>0.77118644067796593</c:v>
                </c:pt>
              </c:numCache>
            </c:numRef>
          </c:val>
          <c:extLst>
            <c:ext xmlns:c16="http://schemas.microsoft.com/office/drawing/2014/chart" uri="{C3380CC4-5D6E-409C-BE32-E72D297353CC}">
              <c16:uniqueId val="{00000000-FCDB-4ED7-8AE2-CF14FEFA2D50}"/>
            </c:ext>
          </c:extLst>
        </c:ser>
        <c:dLbls>
          <c:dLblPos val="outEnd"/>
          <c:showLegendKey val="0"/>
          <c:showVal val="1"/>
          <c:showCatName val="0"/>
          <c:showSerName val="0"/>
          <c:showPercent val="0"/>
          <c:showBubbleSize val="0"/>
        </c:dLbls>
        <c:gapWidth val="150"/>
        <c:axId val="432506488"/>
        <c:axId val="432506160"/>
      </c:barChart>
      <c:catAx>
        <c:axId val="4325064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nb-NO"/>
          </a:p>
        </c:txPr>
        <c:crossAx val="432506160"/>
        <c:crosses val="autoZero"/>
        <c:auto val="1"/>
        <c:lblAlgn val="ctr"/>
        <c:lblOffset val="100"/>
        <c:noMultiLvlLbl val="0"/>
      </c:catAx>
      <c:valAx>
        <c:axId val="432506160"/>
        <c:scaling>
          <c:orientation val="minMax"/>
          <c:max val="0.8"/>
        </c:scaling>
        <c:delete val="1"/>
        <c:axPos val="b"/>
        <c:numFmt formatCode="0%" sourceLinked="1"/>
        <c:majorTickMark val="out"/>
        <c:minorTickMark val="none"/>
        <c:tickLblPos val="nextTo"/>
        <c:crossAx val="432506488"/>
        <c:crosses val="autoZero"/>
        <c:crossBetween val="between"/>
      </c:valAx>
      <c:spPr>
        <a:noFill/>
        <a:ln>
          <a:noFill/>
        </a:ln>
        <a:effectLst/>
      </c:spPr>
    </c:plotArea>
    <c:plotVisOnly val="1"/>
    <c:dispBlanksAs val="gap"/>
    <c:showDLblsOverMax val="0"/>
  </c:chart>
  <c:spPr>
    <a:noFill/>
    <a:ln>
      <a:noFill/>
    </a:ln>
    <a:effectLst/>
  </c:spPr>
  <c:txPr>
    <a:bodyPr/>
    <a:lstStyle/>
    <a:p>
      <a:pPr>
        <a:defRPr sz="1200"/>
      </a:pPr>
      <a:endParaRPr lang="nb-NO"/>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7333214077989541"/>
          <c:y val="0"/>
          <c:w val="0.52411761749084129"/>
          <c:h val="0.79519230144113473"/>
        </c:manualLayout>
      </c:layout>
      <c:barChart>
        <c:barDir val="bar"/>
        <c:grouping val="clustered"/>
        <c:varyColors val="0"/>
        <c:ser>
          <c:idx val="0"/>
          <c:order val="0"/>
          <c:tx>
            <c:strRef>
              <c:f>'Ark1'!$B$1</c:f>
              <c:strCache>
                <c:ptCount val="1"/>
                <c:pt idx="0">
                  <c:v>Alle</c:v>
                </c:pt>
              </c:strCache>
            </c:strRef>
          </c:tx>
          <c:spPr>
            <a:solidFill>
              <a:schemeClr val="accent1"/>
            </a:solidFill>
            <a:ln>
              <a:noFill/>
            </a:ln>
            <a:effectLst/>
          </c:spPr>
          <c:invertIfNegative val="0"/>
          <c:dPt>
            <c:idx val="0"/>
            <c:invertIfNegative val="0"/>
            <c:bubble3D val="0"/>
            <c:spPr>
              <a:solidFill>
                <a:schemeClr val="tx1">
                  <a:lumMod val="25000"/>
                  <a:lumOff val="75000"/>
                </a:schemeClr>
              </a:solidFill>
              <a:ln>
                <a:noFill/>
              </a:ln>
              <a:effectLst/>
            </c:spPr>
            <c:extLst>
              <c:ext xmlns:c16="http://schemas.microsoft.com/office/drawing/2014/chart" uri="{C3380CC4-5D6E-409C-BE32-E72D297353CC}">
                <c16:uniqueId val="{00000001-4A86-4ED4-8BE5-3700628AC547}"/>
              </c:ext>
            </c:extLst>
          </c:dPt>
          <c:dLbls>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'Ark1'!$A$2:$A$5</c:f>
              <c:strCache>
                <c:ptCount val="4"/>
                <c:pt idx="0">
                  <c:v>Vet ikke</c:v>
                </c:pt>
                <c:pt idx="1">
                  <c:v>Annet</c:v>
                </c:pt>
                <c:pt idx="2">
                  <c:v>Det er opprettet egne tilbud</c:v>
                </c:pt>
                <c:pt idx="3">
                  <c:v>Barn inkluderes i ordinære tilbud</c:v>
                </c:pt>
              </c:strCache>
            </c:strRef>
          </c:cat>
          <c:val>
            <c:numRef>
              <c:f>'Ark1'!$B$2:$B$5</c:f>
              <c:numCache>
                <c:formatCode>0%</c:formatCode>
                <c:ptCount val="4"/>
                <c:pt idx="0">
                  <c:v>7.6271186440677999E-2</c:v>
                </c:pt>
                <c:pt idx="1">
                  <c:v>0.12030075187969899</c:v>
                </c:pt>
                <c:pt idx="2">
                  <c:v>0.30827067669172903</c:v>
                </c:pt>
                <c:pt idx="3">
                  <c:v>0.73728813559322004</c:v>
                </c:pt>
              </c:numCache>
            </c:numRef>
          </c:val>
          <c:extLst>
            <c:ext xmlns:c16="http://schemas.microsoft.com/office/drawing/2014/chart" uri="{C3380CC4-5D6E-409C-BE32-E72D297353CC}">
              <c16:uniqueId val="{00000002-4A86-4ED4-8BE5-3700628AC547}"/>
            </c:ext>
          </c:extLst>
        </c:ser>
        <c:dLbls>
          <c:dLblPos val="outEnd"/>
          <c:showLegendKey val="0"/>
          <c:showVal val="1"/>
          <c:showCatName val="0"/>
          <c:showSerName val="0"/>
          <c:showPercent val="0"/>
          <c:showBubbleSize val="0"/>
        </c:dLbls>
        <c:gapWidth val="150"/>
        <c:axId val="432506488"/>
        <c:axId val="432506160"/>
      </c:barChart>
      <c:catAx>
        <c:axId val="4325064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nb-NO"/>
          </a:p>
        </c:txPr>
        <c:crossAx val="432506160"/>
        <c:crosses val="autoZero"/>
        <c:auto val="1"/>
        <c:lblAlgn val="ctr"/>
        <c:lblOffset val="100"/>
        <c:noMultiLvlLbl val="0"/>
      </c:catAx>
      <c:valAx>
        <c:axId val="432506160"/>
        <c:scaling>
          <c:orientation val="minMax"/>
          <c:max val="0.8"/>
        </c:scaling>
        <c:delete val="1"/>
        <c:axPos val="b"/>
        <c:numFmt formatCode="0%" sourceLinked="1"/>
        <c:majorTickMark val="out"/>
        <c:minorTickMark val="none"/>
        <c:tickLblPos val="nextTo"/>
        <c:crossAx val="432506488"/>
        <c:crosses val="autoZero"/>
        <c:crossBetween val="between"/>
      </c:valAx>
      <c:spPr>
        <a:noFill/>
        <a:ln>
          <a:noFill/>
        </a:ln>
        <a:effectLst/>
      </c:spPr>
    </c:plotArea>
    <c:plotVisOnly val="1"/>
    <c:dispBlanksAs val="gap"/>
    <c:showDLblsOverMax val="0"/>
  </c:chart>
  <c:spPr>
    <a:noFill/>
    <a:ln>
      <a:noFill/>
    </a:ln>
    <a:effectLst/>
  </c:spPr>
  <c:txPr>
    <a:bodyPr/>
    <a:lstStyle/>
    <a:p>
      <a:pPr>
        <a:defRPr sz="1200"/>
      </a:pPr>
      <a:endParaRPr lang="nb-N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758CD453-6651-4F5D-AF0E-943113B7BA3E}"/>
              </a:ext>
            </a:extLst>
          </p:cNvPr>
          <p:cNvSpPr>
            <a:spLocks noGrp="1"/>
          </p:cNvSpPr>
          <p:nvPr>
            <p:ph type="sldNum" sz="quarter" idx="3"/>
          </p:nvPr>
        </p:nvSpPr>
        <p:spPr>
          <a:xfrm>
            <a:off x="1943100" y="8685213"/>
            <a:ext cx="2971800" cy="458787"/>
          </a:xfrm>
          <a:prstGeom prst="rect">
            <a:avLst/>
          </a:prstGeom>
        </p:spPr>
        <p:txBody>
          <a:bodyPr vert="horz" lIns="91440" tIns="45720" rIns="91440" bIns="45720" rtlCol="0" anchor="b"/>
          <a:lstStyle>
            <a:lvl1pPr algn="r">
              <a:defRPr sz="1200"/>
            </a:lvl1pPr>
          </a:lstStyle>
          <a:p>
            <a:pPr algn="ctr"/>
            <a:fld id="{4AFB3F6D-27DE-421A-80DD-C4F1B28388AB}" type="slidenum">
              <a:rPr lang="en-GB" smtClean="0">
                <a:latin typeface="Arial" panose="020B0604020202020204" pitchFamily="34" charset="0"/>
              </a:rPr>
              <a:pPr algn="ctr"/>
              <a:t>‹#›</a:t>
            </a:fld>
            <a:endParaRPr lang="en-GB" dirty="0">
              <a:latin typeface="Arial" panose="020B0604020202020204" pitchFamily="34" charset="0"/>
            </a:endParaRPr>
          </a:p>
        </p:txBody>
      </p:sp>
      <p:pic>
        <p:nvPicPr>
          <p:cNvPr id="6" name="Graphique 5">
            <a:extLst>
              <a:ext uri="{FF2B5EF4-FFF2-40B4-BE49-F238E27FC236}">
                <a16:creationId xmlns:a16="http://schemas.microsoft.com/office/drawing/2014/main" id="{D0451719-3070-4E08-B8C6-FC356491DB59}"/>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071445" y="222059"/>
            <a:ext cx="715110" cy="644908"/>
          </a:xfrm>
          <a:prstGeom prst="rect">
            <a:avLst/>
          </a:prstGeom>
        </p:spPr>
      </p:pic>
    </p:spTree>
    <p:extLst>
      <p:ext uri="{BB962C8B-B14F-4D97-AF65-F5344CB8AC3E}">
        <p14:creationId xmlns:p14="http://schemas.microsoft.com/office/powerpoint/2010/main" val="11439508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GB" dirty="0"/>
          </a:p>
        </p:txBody>
      </p:sp>
      <p:sp>
        <p:nvSpPr>
          <p:cNvPr id="7" name="Espace réservé du numéro de diapositive 6"/>
          <p:cNvSpPr>
            <a:spLocks noGrp="1"/>
          </p:cNvSpPr>
          <p:nvPr>
            <p:ph type="sldNum" sz="quarter" idx="5"/>
          </p:nvPr>
        </p:nvSpPr>
        <p:spPr>
          <a:xfrm>
            <a:off x="1943100" y="8685213"/>
            <a:ext cx="2971800" cy="458787"/>
          </a:xfrm>
          <a:prstGeom prst="rect">
            <a:avLst/>
          </a:prstGeom>
        </p:spPr>
        <p:txBody>
          <a:bodyPr vert="horz" lIns="91440" tIns="45720" rIns="91440" bIns="45720" rtlCol="0" anchor="b"/>
          <a:lstStyle>
            <a:lvl1pPr algn="ctr">
              <a:defRPr sz="1200">
                <a:latin typeface="Arial" panose="020B0604020202020204" pitchFamily="34" charset="0"/>
              </a:defRPr>
            </a:lvl1pPr>
          </a:lstStyle>
          <a:p>
            <a:fld id="{3B8578AD-0529-46A5-84EB-6338160D5A7D}" type="slidenum">
              <a:rPr lang="en-GB" smtClean="0"/>
              <a:pPr/>
              <a:t>‹#›</a:t>
            </a:fld>
            <a:endParaRPr lang="en-GB" dirty="0"/>
          </a:p>
        </p:txBody>
      </p:sp>
      <p:pic>
        <p:nvPicPr>
          <p:cNvPr id="8" name="Graphique 7">
            <a:extLst>
              <a:ext uri="{FF2B5EF4-FFF2-40B4-BE49-F238E27FC236}">
                <a16:creationId xmlns:a16="http://schemas.microsoft.com/office/drawing/2014/main" id="{6C287C20-68EB-44AA-A066-A744AB8D45D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1445" y="222059"/>
            <a:ext cx="715110" cy="644908"/>
          </a:xfrm>
          <a:prstGeom prst="rect">
            <a:avLst/>
          </a:prstGeom>
        </p:spPr>
      </p:pic>
    </p:spTree>
    <p:extLst>
      <p:ext uri="{BB962C8B-B14F-4D97-AF65-F5344CB8AC3E}">
        <p14:creationId xmlns:p14="http://schemas.microsoft.com/office/powerpoint/2010/main" val="42421942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B8578AD-0529-46A5-84EB-6338160D5A7D}" type="slidenum">
              <a:rPr lang="en-GB" smtClean="0"/>
              <a:pPr/>
              <a:t>12</a:t>
            </a:fld>
            <a:endParaRPr lang="en-GB" dirty="0"/>
          </a:p>
        </p:txBody>
      </p:sp>
    </p:spTree>
    <p:extLst>
      <p:ext uri="{BB962C8B-B14F-4D97-AF65-F5344CB8AC3E}">
        <p14:creationId xmlns:p14="http://schemas.microsoft.com/office/powerpoint/2010/main" val="625369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B8578AD-0529-46A5-84EB-6338160D5A7D}" type="slidenum">
              <a:rPr lang="en-GB" smtClean="0"/>
              <a:pPr/>
              <a:t>22</a:t>
            </a:fld>
            <a:endParaRPr lang="en-GB" dirty="0"/>
          </a:p>
        </p:txBody>
      </p:sp>
    </p:spTree>
    <p:extLst>
      <p:ext uri="{BB962C8B-B14F-4D97-AF65-F5344CB8AC3E}">
        <p14:creationId xmlns:p14="http://schemas.microsoft.com/office/powerpoint/2010/main" val="2109973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B8578AD-0529-46A5-84EB-6338160D5A7D}" type="slidenum">
              <a:rPr lang="en-GB" smtClean="0"/>
              <a:pPr/>
              <a:t>23</a:t>
            </a:fld>
            <a:endParaRPr lang="en-GB" dirty="0"/>
          </a:p>
        </p:txBody>
      </p:sp>
    </p:spTree>
    <p:extLst>
      <p:ext uri="{BB962C8B-B14F-4D97-AF65-F5344CB8AC3E}">
        <p14:creationId xmlns:p14="http://schemas.microsoft.com/office/powerpoint/2010/main" val="19221628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_Default">
    <p:spTree>
      <p:nvGrpSpPr>
        <p:cNvPr id="1" name=""/>
        <p:cNvGrpSpPr/>
        <p:nvPr/>
      </p:nvGrpSpPr>
      <p:grpSpPr>
        <a:xfrm>
          <a:off x="0" y="0"/>
          <a:ext cx="0" cy="0"/>
          <a:chOff x="0" y="0"/>
          <a:chExt cx="0" cy="0"/>
        </a:xfrm>
      </p:grpSpPr>
      <p:grpSp>
        <p:nvGrpSpPr>
          <p:cNvPr id="4" name="Angled stripes">
            <a:extLst>
              <a:ext uri="{FF2B5EF4-FFF2-40B4-BE49-F238E27FC236}">
                <a16:creationId xmlns:a16="http://schemas.microsoft.com/office/drawing/2014/main" id="{A8EA68A2-B3CB-46BE-94E3-EBB01F4103C8}"/>
              </a:ext>
            </a:extLst>
          </p:cNvPr>
          <p:cNvGrpSpPr/>
          <p:nvPr userDrawn="1"/>
        </p:nvGrpSpPr>
        <p:grpSpPr>
          <a:xfrm>
            <a:off x="3254052" y="0"/>
            <a:ext cx="8937949" cy="6858001"/>
            <a:chOff x="3254052" y="0"/>
            <a:chExt cx="8937949" cy="6858001"/>
          </a:xfrm>
        </p:grpSpPr>
        <p:sp>
          <p:nvSpPr>
            <p:cNvPr id="18" name="Angled stripe 1">
              <a:extLst>
                <a:ext uri="{FF2B5EF4-FFF2-40B4-BE49-F238E27FC236}">
                  <a16:creationId xmlns:a16="http://schemas.microsoft.com/office/drawing/2014/main" id="{C012E8E7-7252-4438-A68B-CADE1F561D2D}"/>
                </a:ext>
              </a:extLst>
            </p:cNvPr>
            <p:cNvSpPr/>
            <p:nvPr userDrawn="1"/>
          </p:nvSpPr>
          <p:spPr>
            <a:xfrm>
              <a:off x="3254052" y="0"/>
              <a:ext cx="8724042" cy="6858000"/>
            </a:xfrm>
            <a:custGeom>
              <a:avLst/>
              <a:gdLst>
                <a:gd name="connsiteX0" fmla="*/ 6988598 w 8724042"/>
                <a:gd name="connsiteY0" fmla="*/ 0 h 6858000"/>
                <a:gd name="connsiteX1" fmla="*/ 8724042 w 8724042"/>
                <a:gd name="connsiteY1" fmla="*/ 0 h 6858000"/>
                <a:gd name="connsiteX2" fmla="*/ 1735445 w 8724042"/>
                <a:gd name="connsiteY2" fmla="*/ 6858000 h 6858000"/>
                <a:gd name="connsiteX3" fmla="*/ 0 w 8724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24042" h="6858000">
                  <a:moveTo>
                    <a:pt x="6988598" y="0"/>
                  </a:moveTo>
                  <a:lnTo>
                    <a:pt x="8724042" y="0"/>
                  </a:lnTo>
                  <a:lnTo>
                    <a:pt x="1735445"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sp>
          <p:nvSpPr>
            <p:cNvPr id="20" name="Angled stripe 2">
              <a:extLst>
                <a:ext uri="{FF2B5EF4-FFF2-40B4-BE49-F238E27FC236}">
                  <a16:creationId xmlns:a16="http://schemas.microsoft.com/office/drawing/2014/main" id="{27B5733E-7515-4407-8570-8EB72A299589}"/>
                </a:ext>
              </a:extLst>
            </p:cNvPr>
            <p:cNvSpPr/>
            <p:nvPr userDrawn="1"/>
          </p:nvSpPr>
          <p:spPr>
            <a:xfrm>
              <a:off x="5623056" y="411812"/>
              <a:ext cx="6568945" cy="6446189"/>
            </a:xfrm>
            <a:custGeom>
              <a:avLst/>
              <a:gdLst>
                <a:gd name="connsiteX0" fmla="*/ 6568944 w 6568945"/>
                <a:gd name="connsiteY0" fmla="*/ 0 h 6446189"/>
                <a:gd name="connsiteX1" fmla="*/ 6568945 w 6568945"/>
                <a:gd name="connsiteY1" fmla="*/ 1703013 h 6446189"/>
                <a:gd name="connsiteX2" fmla="*/ 1735444 w 6568945"/>
                <a:gd name="connsiteY2" fmla="*/ 6446189 h 6446189"/>
                <a:gd name="connsiteX3" fmla="*/ 0 w 6568945"/>
                <a:gd name="connsiteY3" fmla="*/ 6446189 h 6446189"/>
              </a:gdLst>
              <a:ahLst/>
              <a:cxnLst>
                <a:cxn ang="0">
                  <a:pos x="connsiteX0" y="connsiteY0"/>
                </a:cxn>
                <a:cxn ang="0">
                  <a:pos x="connsiteX1" y="connsiteY1"/>
                </a:cxn>
                <a:cxn ang="0">
                  <a:pos x="connsiteX2" y="connsiteY2"/>
                </a:cxn>
                <a:cxn ang="0">
                  <a:pos x="connsiteX3" y="connsiteY3"/>
                </a:cxn>
              </a:cxnLst>
              <a:rect l="l" t="t" r="r" b="b"/>
              <a:pathLst>
                <a:path w="6568945" h="6446189">
                  <a:moveTo>
                    <a:pt x="6568944" y="0"/>
                  </a:moveTo>
                  <a:lnTo>
                    <a:pt x="6568945" y="1703013"/>
                  </a:lnTo>
                  <a:lnTo>
                    <a:pt x="1735444" y="6446189"/>
                  </a:lnTo>
                  <a:lnTo>
                    <a:pt x="0" y="6446189"/>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grpSp>
      <p:sp>
        <p:nvSpPr>
          <p:cNvPr id="23" name="strTitle">
            <a:extLst>
              <a:ext uri="{FF2B5EF4-FFF2-40B4-BE49-F238E27FC236}">
                <a16:creationId xmlns:a16="http://schemas.microsoft.com/office/drawing/2014/main" id="{0720AE2E-312C-4683-8989-D798355BADAA}"/>
              </a:ext>
            </a:extLst>
          </p:cNvPr>
          <p:cNvSpPr>
            <a:spLocks noGrp="1"/>
          </p:cNvSpPr>
          <p:nvPr>
            <p:ph type="ctrTitle" hasCustomPrompt="1"/>
          </p:nvPr>
        </p:nvSpPr>
        <p:spPr>
          <a:xfrm>
            <a:off x="407368" y="521852"/>
            <a:ext cx="7551997" cy="2479650"/>
          </a:xfrm>
        </p:spPr>
        <p:txBody>
          <a:bodyPr lIns="72000" rIns="72000" anchor="t">
            <a:noAutofit/>
          </a:bodyPr>
          <a:lstStyle>
            <a:lvl1pPr algn="l">
              <a:lnSpc>
                <a:spcPct val="80000"/>
              </a:lnSpc>
              <a:defRPr sz="6000" b="1" cap="all" spc="-200" baseline="0">
                <a:solidFill>
                  <a:schemeClr val="bg1"/>
                </a:solidFill>
                <a:latin typeface="+mj-lt"/>
              </a:defRPr>
            </a:lvl1pPr>
          </a:lstStyle>
          <a:p>
            <a:r>
              <a:rPr lang="nb-NO" noProof="0" dirty="0"/>
              <a:t>TITLE OF THE Presentation</a:t>
            </a:r>
          </a:p>
        </p:txBody>
      </p:sp>
      <p:sp>
        <p:nvSpPr>
          <p:cNvPr id="24" name="strSubtitle">
            <a:extLst>
              <a:ext uri="{FF2B5EF4-FFF2-40B4-BE49-F238E27FC236}">
                <a16:creationId xmlns:a16="http://schemas.microsoft.com/office/drawing/2014/main" id="{65680EBE-7995-4156-B622-28E72E20628F}"/>
              </a:ext>
            </a:extLst>
          </p:cNvPr>
          <p:cNvSpPr>
            <a:spLocks noGrp="1"/>
          </p:cNvSpPr>
          <p:nvPr>
            <p:ph type="subTitle" idx="1" hasCustomPrompt="1"/>
          </p:nvPr>
        </p:nvSpPr>
        <p:spPr>
          <a:xfrm>
            <a:off x="407368" y="3001503"/>
            <a:ext cx="7551997" cy="811367"/>
          </a:xfrm>
        </p:spPr>
        <p:txBody>
          <a:bodyPr wrap="square" lIns="72000" tIns="36000" rIns="72000" bIns="36000">
            <a:noAutofit/>
          </a:bodyPr>
          <a:lstStyle>
            <a:lvl1pPr marL="0" indent="0" algn="l">
              <a:spcBef>
                <a:spcPts val="0"/>
              </a:spcBef>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dirty="0" err="1"/>
              <a:t>Subtitle</a:t>
            </a:r>
            <a:r>
              <a:rPr lang="nb-NO" noProof="0" dirty="0"/>
              <a:t> </a:t>
            </a:r>
            <a:r>
              <a:rPr lang="nb-NO" noProof="0" dirty="0" err="1"/>
              <a:t>of</a:t>
            </a:r>
            <a:r>
              <a:rPr lang="nb-NO" noProof="0" dirty="0"/>
              <a:t> </a:t>
            </a:r>
            <a:r>
              <a:rPr lang="nb-NO" noProof="0" dirty="0" err="1"/>
              <a:t>the</a:t>
            </a:r>
            <a:r>
              <a:rPr lang="nb-NO" noProof="0" dirty="0"/>
              <a:t> </a:t>
            </a:r>
            <a:r>
              <a:rPr lang="nb-NO" noProof="0" dirty="0" err="1"/>
              <a:t>presentation</a:t>
            </a:r>
            <a:endParaRPr lang="nb-NO" noProof="0" dirty="0"/>
          </a:p>
        </p:txBody>
      </p:sp>
      <p:sp>
        <p:nvSpPr>
          <p:cNvPr id="16" name="strDate">
            <a:extLst>
              <a:ext uri="{FF2B5EF4-FFF2-40B4-BE49-F238E27FC236}">
                <a16:creationId xmlns:a16="http://schemas.microsoft.com/office/drawing/2014/main" id="{E6E47F53-A22F-4C3B-A907-D28F75530F2B}"/>
              </a:ext>
            </a:extLst>
          </p:cNvPr>
          <p:cNvSpPr>
            <a:spLocks noGrp="1"/>
          </p:cNvSpPr>
          <p:nvPr>
            <p:ph type="body" sz="quarter" idx="12" hasCustomPrompt="1"/>
          </p:nvPr>
        </p:nvSpPr>
        <p:spPr>
          <a:xfrm>
            <a:off x="407368" y="4014515"/>
            <a:ext cx="3600000" cy="349702"/>
          </a:xfrm>
        </p:spPr>
        <p:txBody>
          <a:bodyPr wrap="square" lIns="72000" tIns="36000" rIns="72000" bIns="36000">
            <a:noAutofit/>
          </a:bodyPr>
          <a:lstStyle>
            <a:lvl1pPr marL="0" indent="0">
              <a:spcBef>
                <a:spcPts val="0"/>
              </a:spcBef>
              <a:buNone/>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noProof="0" dirty="0" err="1"/>
              <a:t>Month</a:t>
            </a:r>
            <a:r>
              <a:rPr lang="nb-NO" noProof="0" dirty="0"/>
              <a:t> 20##</a:t>
            </a:r>
          </a:p>
        </p:txBody>
      </p:sp>
      <p:cxnSp>
        <p:nvCxnSpPr>
          <p:cNvPr id="17" name="Hline">
            <a:extLst>
              <a:ext uri="{FF2B5EF4-FFF2-40B4-BE49-F238E27FC236}">
                <a16:creationId xmlns:a16="http://schemas.microsoft.com/office/drawing/2014/main" id="{79935D5E-B7ED-4F9D-A894-6B0811A25EEF}"/>
              </a:ext>
            </a:extLst>
          </p:cNvPr>
          <p:cNvCxnSpPr>
            <a:cxnSpLocks/>
          </p:cNvCxnSpPr>
          <p:nvPr userDrawn="1"/>
        </p:nvCxnSpPr>
        <p:spPr>
          <a:xfrm>
            <a:off x="492295" y="3933056"/>
            <a:ext cx="663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GameChangers">
            <a:extLst>
              <a:ext uri="{FF2B5EF4-FFF2-40B4-BE49-F238E27FC236}">
                <a16:creationId xmlns:a16="http://schemas.microsoft.com/office/drawing/2014/main" id="{EB66571D-7053-4674-B8FB-39C28B00D88B}"/>
              </a:ext>
            </a:extLst>
          </p:cNvPr>
          <p:cNvSpPr/>
          <p:nvPr userDrawn="1"/>
        </p:nvSpPr>
        <p:spPr>
          <a:xfrm>
            <a:off x="7696051" y="5782364"/>
            <a:ext cx="2702074" cy="236588"/>
          </a:xfrm>
          <a:custGeom>
            <a:avLst/>
            <a:gdLst>
              <a:gd name="connsiteX0" fmla="*/ 1609358 w 1722437"/>
              <a:gd name="connsiteY0" fmla="*/ 100518 h 150812"/>
              <a:gd name="connsiteX1" fmla="*/ 1667937 w 1722437"/>
              <a:gd name="connsiteY1" fmla="*/ 149493 h 150812"/>
              <a:gd name="connsiteX2" fmla="*/ 1725246 w 1722437"/>
              <a:gd name="connsiteY2" fmla="*/ 105281 h 150812"/>
              <a:gd name="connsiteX3" fmla="*/ 1684367 w 1722437"/>
              <a:gd name="connsiteY3" fmla="*/ 65196 h 150812"/>
              <a:gd name="connsiteX4" fmla="*/ 1643251 w 1722437"/>
              <a:gd name="connsiteY4" fmla="*/ 44400 h 150812"/>
              <a:gd name="connsiteX5" fmla="*/ 1664127 w 1722437"/>
              <a:gd name="connsiteY5" fmla="*/ 28525 h 150812"/>
              <a:gd name="connsiteX6" fmla="*/ 1691273 w 1722437"/>
              <a:gd name="connsiteY6" fmla="*/ 49321 h 150812"/>
              <a:gd name="connsiteX7" fmla="*/ 1720562 w 1722437"/>
              <a:gd name="connsiteY7" fmla="*/ 49321 h 150812"/>
              <a:gd name="connsiteX8" fmla="*/ 1665476 w 1722437"/>
              <a:gd name="connsiteY8" fmla="*/ 4951 h 150812"/>
              <a:gd name="connsiteX9" fmla="*/ 1613962 w 1722437"/>
              <a:gd name="connsiteY9" fmla="*/ 46623 h 150812"/>
              <a:gd name="connsiteX10" fmla="*/ 1654999 w 1722437"/>
              <a:gd name="connsiteY10" fmla="*/ 85754 h 150812"/>
              <a:gd name="connsiteX11" fmla="*/ 1695956 w 1722437"/>
              <a:gd name="connsiteY11" fmla="*/ 108535 h 150812"/>
              <a:gd name="connsiteX12" fmla="*/ 1669127 w 1722437"/>
              <a:gd name="connsiteY12" fmla="*/ 125680 h 150812"/>
              <a:gd name="connsiteX13" fmla="*/ 1638647 w 1722437"/>
              <a:gd name="connsiteY13" fmla="*/ 100280 h 150812"/>
              <a:gd name="connsiteX14" fmla="*/ 1509107 w 1722437"/>
              <a:gd name="connsiteY14" fmla="*/ 32017 h 150812"/>
              <a:gd name="connsiteX15" fmla="*/ 1542207 w 1722437"/>
              <a:gd name="connsiteY15" fmla="*/ 32017 h 150812"/>
              <a:gd name="connsiteX16" fmla="*/ 1563082 w 1722437"/>
              <a:gd name="connsiteY16" fmla="*/ 51147 h 150812"/>
              <a:gd name="connsiteX17" fmla="*/ 1542207 w 1722437"/>
              <a:gd name="connsiteY17" fmla="*/ 70832 h 150812"/>
              <a:gd name="connsiteX18" fmla="*/ 1509107 w 1722437"/>
              <a:gd name="connsiteY18" fmla="*/ 70832 h 150812"/>
              <a:gd name="connsiteX19" fmla="*/ 1478786 w 1722437"/>
              <a:gd name="connsiteY19" fmla="*/ 146159 h 150812"/>
              <a:gd name="connsiteX20" fmla="*/ 1509107 w 1722437"/>
              <a:gd name="connsiteY20" fmla="*/ 146159 h 150812"/>
              <a:gd name="connsiteX21" fmla="*/ 1509107 w 1722437"/>
              <a:gd name="connsiteY21" fmla="*/ 92422 h 150812"/>
              <a:gd name="connsiteX22" fmla="*/ 1539349 w 1722437"/>
              <a:gd name="connsiteY22" fmla="*/ 92422 h 150812"/>
              <a:gd name="connsiteX23" fmla="*/ 1562288 w 1722437"/>
              <a:gd name="connsiteY23" fmla="*/ 113218 h 150812"/>
              <a:gd name="connsiteX24" fmla="*/ 1567130 w 1722437"/>
              <a:gd name="connsiteY24" fmla="*/ 146159 h 150812"/>
              <a:gd name="connsiteX25" fmla="*/ 1597372 w 1722437"/>
              <a:gd name="connsiteY25" fmla="*/ 146159 h 150812"/>
              <a:gd name="connsiteX26" fmla="*/ 1591578 w 1722437"/>
              <a:gd name="connsiteY26" fmla="*/ 113615 h 150812"/>
              <a:gd name="connsiteX27" fmla="*/ 1571575 w 1722437"/>
              <a:gd name="connsiteY27" fmla="*/ 81389 h 150812"/>
              <a:gd name="connsiteX28" fmla="*/ 1571575 w 1722437"/>
              <a:gd name="connsiteY28" fmla="*/ 81389 h 150812"/>
              <a:gd name="connsiteX29" fmla="*/ 1593324 w 1722437"/>
              <a:gd name="connsiteY29" fmla="*/ 46861 h 150812"/>
              <a:gd name="connsiteX30" fmla="*/ 1555780 w 1722437"/>
              <a:gd name="connsiteY30" fmla="*/ 8840 h 150812"/>
              <a:gd name="connsiteX31" fmla="*/ 1553081 w 1722437"/>
              <a:gd name="connsiteY31" fmla="*/ 8919 h 150812"/>
              <a:gd name="connsiteX32" fmla="*/ 1478786 w 1722437"/>
              <a:gd name="connsiteY32" fmla="*/ 8919 h 150812"/>
              <a:gd name="connsiteX33" fmla="*/ 1353850 w 1722437"/>
              <a:gd name="connsiteY33" fmla="*/ 146159 h 150812"/>
              <a:gd name="connsiteX34" fmla="*/ 1458387 w 1722437"/>
              <a:gd name="connsiteY34" fmla="*/ 146159 h 150812"/>
              <a:gd name="connsiteX35" fmla="*/ 1458387 w 1722437"/>
              <a:gd name="connsiteY35" fmla="*/ 120759 h 150812"/>
              <a:gd name="connsiteX36" fmla="*/ 1384171 w 1722437"/>
              <a:gd name="connsiteY36" fmla="*/ 120759 h 150812"/>
              <a:gd name="connsiteX37" fmla="*/ 1384171 w 1722437"/>
              <a:gd name="connsiteY37" fmla="*/ 87024 h 150812"/>
              <a:gd name="connsiteX38" fmla="*/ 1450846 w 1722437"/>
              <a:gd name="connsiteY38" fmla="*/ 87024 h 150812"/>
              <a:gd name="connsiteX39" fmla="*/ 1450846 w 1722437"/>
              <a:gd name="connsiteY39" fmla="*/ 63212 h 150812"/>
              <a:gd name="connsiteX40" fmla="*/ 1384171 w 1722437"/>
              <a:gd name="connsiteY40" fmla="*/ 63212 h 150812"/>
              <a:gd name="connsiteX41" fmla="*/ 1384171 w 1722437"/>
              <a:gd name="connsiteY41" fmla="*/ 33684 h 150812"/>
              <a:gd name="connsiteX42" fmla="*/ 1456799 w 1722437"/>
              <a:gd name="connsiteY42" fmla="*/ 33684 h 150812"/>
              <a:gd name="connsiteX43" fmla="*/ 1456799 w 1722437"/>
              <a:gd name="connsiteY43" fmla="*/ 8284 h 150812"/>
              <a:gd name="connsiteX44" fmla="*/ 1353612 w 1722437"/>
              <a:gd name="connsiteY44" fmla="*/ 8284 h 150812"/>
              <a:gd name="connsiteX45" fmla="*/ 1310114 w 1722437"/>
              <a:gd name="connsiteY45" fmla="*/ 146159 h 150812"/>
              <a:gd name="connsiteX46" fmla="*/ 1329244 w 1722437"/>
              <a:gd name="connsiteY46" fmla="*/ 146159 h 150812"/>
              <a:gd name="connsiteX47" fmla="*/ 1329244 w 1722437"/>
              <a:gd name="connsiteY47" fmla="*/ 71784 h 150812"/>
              <a:gd name="connsiteX48" fmla="*/ 1271379 w 1722437"/>
              <a:gd name="connsiteY48" fmla="*/ 71784 h 150812"/>
              <a:gd name="connsiteX49" fmla="*/ 1271379 w 1722437"/>
              <a:gd name="connsiteY49" fmla="*/ 94327 h 150812"/>
              <a:gd name="connsiteX50" fmla="*/ 1301859 w 1722437"/>
              <a:gd name="connsiteY50" fmla="*/ 94327 h 150812"/>
              <a:gd name="connsiteX51" fmla="*/ 1271998 w 1722437"/>
              <a:gd name="connsiteY51" fmla="*/ 124156 h 150812"/>
              <a:gd name="connsiteX52" fmla="*/ 1269077 w 1722437"/>
              <a:gd name="connsiteY52" fmla="*/ 124013 h 150812"/>
              <a:gd name="connsiteX53" fmla="*/ 1231612 w 1722437"/>
              <a:gd name="connsiteY53" fmla="*/ 77896 h 150812"/>
              <a:gd name="connsiteX54" fmla="*/ 1269077 w 1722437"/>
              <a:gd name="connsiteY54" fmla="*/ 30668 h 150812"/>
              <a:gd name="connsiteX55" fmla="*/ 1298208 w 1722437"/>
              <a:gd name="connsiteY55" fmla="*/ 53846 h 150812"/>
              <a:gd name="connsiteX56" fmla="*/ 1327100 w 1722437"/>
              <a:gd name="connsiteY56" fmla="*/ 53846 h 150812"/>
              <a:gd name="connsiteX57" fmla="*/ 1269077 w 1722437"/>
              <a:gd name="connsiteY57" fmla="*/ 5189 h 150812"/>
              <a:gd name="connsiteX58" fmla="*/ 1201370 w 1722437"/>
              <a:gd name="connsiteY58" fmla="*/ 77896 h 150812"/>
              <a:gd name="connsiteX59" fmla="*/ 1269077 w 1722437"/>
              <a:gd name="connsiteY59" fmla="*/ 149334 h 150812"/>
              <a:gd name="connsiteX60" fmla="*/ 1306860 w 1722437"/>
              <a:gd name="connsiteY60" fmla="*/ 130363 h 150812"/>
              <a:gd name="connsiteX61" fmla="*/ 1064607 w 1722437"/>
              <a:gd name="connsiteY61" fmla="*/ 146159 h 150812"/>
              <a:gd name="connsiteX62" fmla="*/ 1092944 w 1722437"/>
              <a:gd name="connsiteY62" fmla="*/ 146159 h 150812"/>
              <a:gd name="connsiteX63" fmla="*/ 1092944 w 1722437"/>
              <a:gd name="connsiteY63" fmla="*/ 54004 h 150812"/>
              <a:gd name="connsiteX64" fmla="*/ 1093341 w 1722437"/>
              <a:gd name="connsiteY64" fmla="*/ 54004 h 150812"/>
              <a:gd name="connsiteX65" fmla="*/ 1150650 w 1722437"/>
              <a:gd name="connsiteY65" fmla="*/ 146159 h 150812"/>
              <a:gd name="connsiteX66" fmla="*/ 1180892 w 1722437"/>
              <a:gd name="connsiteY66" fmla="*/ 146159 h 150812"/>
              <a:gd name="connsiteX67" fmla="*/ 1180892 w 1722437"/>
              <a:gd name="connsiteY67" fmla="*/ 8523 h 150812"/>
              <a:gd name="connsiteX68" fmla="*/ 1152555 w 1722437"/>
              <a:gd name="connsiteY68" fmla="*/ 8523 h 150812"/>
              <a:gd name="connsiteX69" fmla="*/ 1152555 w 1722437"/>
              <a:gd name="connsiteY69" fmla="*/ 100836 h 150812"/>
              <a:gd name="connsiteX70" fmla="*/ 1152158 w 1722437"/>
              <a:gd name="connsiteY70" fmla="*/ 100836 h 150812"/>
              <a:gd name="connsiteX71" fmla="*/ 1094690 w 1722437"/>
              <a:gd name="connsiteY71" fmla="*/ 8523 h 150812"/>
              <a:gd name="connsiteX72" fmla="*/ 1064607 w 1722437"/>
              <a:gd name="connsiteY72" fmla="*/ 8523 h 150812"/>
              <a:gd name="connsiteX73" fmla="*/ 985232 w 1722437"/>
              <a:gd name="connsiteY73" fmla="*/ 42416 h 150812"/>
              <a:gd name="connsiteX74" fmla="*/ 985232 w 1722437"/>
              <a:gd name="connsiteY74" fmla="*/ 42416 h 150812"/>
              <a:gd name="connsiteX75" fmla="*/ 1002615 w 1722437"/>
              <a:gd name="connsiteY75" fmla="*/ 92978 h 150812"/>
              <a:gd name="connsiteX76" fmla="*/ 967293 w 1722437"/>
              <a:gd name="connsiteY76" fmla="*/ 92978 h 150812"/>
              <a:gd name="connsiteX77" fmla="*/ 918002 w 1722437"/>
              <a:gd name="connsiteY77" fmla="*/ 146159 h 150812"/>
              <a:gd name="connsiteX78" fmla="*/ 948243 w 1722437"/>
              <a:gd name="connsiteY78" fmla="*/ 146159 h 150812"/>
              <a:gd name="connsiteX79" fmla="*/ 959356 w 1722437"/>
              <a:gd name="connsiteY79" fmla="*/ 115282 h 150812"/>
              <a:gd name="connsiteX80" fmla="*/ 1010870 w 1722437"/>
              <a:gd name="connsiteY80" fmla="*/ 115282 h 150812"/>
              <a:gd name="connsiteX81" fmla="*/ 1021268 w 1722437"/>
              <a:gd name="connsiteY81" fmla="*/ 145921 h 150812"/>
              <a:gd name="connsiteX82" fmla="*/ 1053018 w 1722437"/>
              <a:gd name="connsiteY82" fmla="*/ 145921 h 150812"/>
              <a:gd name="connsiteX83" fmla="*/ 1001504 w 1722437"/>
              <a:gd name="connsiteY83" fmla="*/ 8284 h 150812"/>
              <a:gd name="connsiteX84" fmla="*/ 970468 w 1722437"/>
              <a:gd name="connsiteY84" fmla="*/ 8284 h 150812"/>
              <a:gd name="connsiteX85" fmla="*/ 789731 w 1722437"/>
              <a:gd name="connsiteY85" fmla="*/ 146159 h 150812"/>
              <a:gd name="connsiteX86" fmla="*/ 820053 w 1722437"/>
              <a:gd name="connsiteY86" fmla="*/ 146159 h 150812"/>
              <a:gd name="connsiteX87" fmla="*/ 820053 w 1722437"/>
              <a:gd name="connsiteY87" fmla="*/ 86786 h 150812"/>
              <a:gd name="connsiteX88" fmla="*/ 875615 w 1722437"/>
              <a:gd name="connsiteY88" fmla="*/ 86786 h 150812"/>
              <a:gd name="connsiteX89" fmla="*/ 875615 w 1722437"/>
              <a:gd name="connsiteY89" fmla="*/ 146159 h 150812"/>
              <a:gd name="connsiteX90" fmla="*/ 905857 w 1722437"/>
              <a:gd name="connsiteY90" fmla="*/ 146159 h 150812"/>
              <a:gd name="connsiteX91" fmla="*/ 905857 w 1722437"/>
              <a:gd name="connsiteY91" fmla="*/ 8523 h 150812"/>
              <a:gd name="connsiteX92" fmla="*/ 875615 w 1722437"/>
              <a:gd name="connsiteY92" fmla="*/ 8523 h 150812"/>
              <a:gd name="connsiteX93" fmla="*/ 875615 w 1722437"/>
              <a:gd name="connsiteY93" fmla="*/ 61307 h 150812"/>
              <a:gd name="connsiteX94" fmla="*/ 820053 w 1722437"/>
              <a:gd name="connsiteY94" fmla="*/ 61307 h 150812"/>
              <a:gd name="connsiteX95" fmla="*/ 820053 w 1722437"/>
              <a:gd name="connsiteY95" fmla="*/ 8523 h 150812"/>
              <a:gd name="connsiteX96" fmla="*/ 789493 w 1722437"/>
              <a:gd name="connsiteY96" fmla="*/ 8523 h 150812"/>
              <a:gd name="connsiteX97" fmla="*/ 767983 w 1722437"/>
              <a:gd name="connsiteY97" fmla="*/ 54798 h 150812"/>
              <a:gd name="connsiteX98" fmla="*/ 708610 w 1722437"/>
              <a:gd name="connsiteY98" fmla="*/ 5189 h 150812"/>
              <a:gd name="connsiteX99" fmla="*/ 640903 w 1722437"/>
              <a:gd name="connsiteY99" fmla="*/ 77896 h 150812"/>
              <a:gd name="connsiteX100" fmla="*/ 708610 w 1722437"/>
              <a:gd name="connsiteY100" fmla="*/ 149334 h 150812"/>
              <a:gd name="connsiteX101" fmla="*/ 769094 w 1722437"/>
              <a:gd name="connsiteY101" fmla="*/ 92978 h 150812"/>
              <a:gd name="connsiteX102" fmla="*/ 739805 w 1722437"/>
              <a:gd name="connsiteY102" fmla="*/ 92978 h 150812"/>
              <a:gd name="connsiteX103" fmla="*/ 708610 w 1722437"/>
              <a:gd name="connsiteY103" fmla="*/ 123854 h 150812"/>
              <a:gd name="connsiteX104" fmla="*/ 671145 w 1722437"/>
              <a:gd name="connsiteY104" fmla="*/ 77738 h 150812"/>
              <a:gd name="connsiteX105" fmla="*/ 708610 w 1722437"/>
              <a:gd name="connsiteY105" fmla="*/ 30509 h 150812"/>
              <a:gd name="connsiteX106" fmla="*/ 738614 w 1722437"/>
              <a:gd name="connsiteY106" fmla="*/ 54322 h 150812"/>
              <a:gd name="connsiteX107" fmla="*/ 468342 w 1722437"/>
              <a:gd name="connsiteY107" fmla="*/ 146159 h 150812"/>
              <a:gd name="connsiteX108" fmla="*/ 572800 w 1722437"/>
              <a:gd name="connsiteY108" fmla="*/ 146159 h 150812"/>
              <a:gd name="connsiteX109" fmla="*/ 572800 w 1722437"/>
              <a:gd name="connsiteY109" fmla="*/ 120759 h 150812"/>
              <a:gd name="connsiteX110" fmla="*/ 498584 w 1722437"/>
              <a:gd name="connsiteY110" fmla="*/ 120759 h 150812"/>
              <a:gd name="connsiteX111" fmla="*/ 498584 w 1722437"/>
              <a:gd name="connsiteY111" fmla="*/ 87024 h 150812"/>
              <a:gd name="connsiteX112" fmla="*/ 565338 w 1722437"/>
              <a:gd name="connsiteY112" fmla="*/ 87024 h 150812"/>
              <a:gd name="connsiteX113" fmla="*/ 565338 w 1722437"/>
              <a:gd name="connsiteY113" fmla="*/ 63212 h 150812"/>
              <a:gd name="connsiteX114" fmla="*/ 498584 w 1722437"/>
              <a:gd name="connsiteY114" fmla="*/ 63212 h 150812"/>
              <a:gd name="connsiteX115" fmla="*/ 498584 w 1722437"/>
              <a:gd name="connsiteY115" fmla="*/ 33684 h 150812"/>
              <a:gd name="connsiteX116" fmla="*/ 571291 w 1722437"/>
              <a:gd name="connsiteY116" fmla="*/ 33684 h 150812"/>
              <a:gd name="connsiteX117" fmla="*/ 571291 w 1722437"/>
              <a:gd name="connsiteY117" fmla="*/ 8284 h 150812"/>
              <a:gd name="connsiteX118" fmla="*/ 468104 w 1722437"/>
              <a:gd name="connsiteY118" fmla="*/ 8284 h 150812"/>
              <a:gd name="connsiteX119" fmla="*/ 293717 w 1722437"/>
              <a:gd name="connsiteY119" fmla="*/ 146159 h 150812"/>
              <a:gd name="connsiteX120" fmla="*/ 322054 w 1722437"/>
              <a:gd name="connsiteY120" fmla="*/ 146159 h 150812"/>
              <a:gd name="connsiteX121" fmla="*/ 322054 w 1722437"/>
              <a:gd name="connsiteY121" fmla="*/ 49559 h 150812"/>
              <a:gd name="connsiteX122" fmla="*/ 322054 w 1722437"/>
              <a:gd name="connsiteY122" fmla="*/ 49559 h 150812"/>
              <a:gd name="connsiteX123" fmla="*/ 355788 w 1722437"/>
              <a:gd name="connsiteY123" fmla="*/ 146159 h 150812"/>
              <a:gd name="connsiteX124" fmla="*/ 379125 w 1722437"/>
              <a:gd name="connsiteY124" fmla="*/ 146159 h 150812"/>
              <a:gd name="connsiteX125" fmla="*/ 412938 w 1722437"/>
              <a:gd name="connsiteY125" fmla="*/ 48607 h 150812"/>
              <a:gd name="connsiteX126" fmla="*/ 412938 w 1722437"/>
              <a:gd name="connsiteY126" fmla="*/ 48607 h 150812"/>
              <a:gd name="connsiteX127" fmla="*/ 412938 w 1722437"/>
              <a:gd name="connsiteY127" fmla="*/ 146159 h 150812"/>
              <a:gd name="connsiteX128" fmla="*/ 441275 w 1722437"/>
              <a:gd name="connsiteY128" fmla="*/ 146159 h 150812"/>
              <a:gd name="connsiteX129" fmla="*/ 441275 w 1722437"/>
              <a:gd name="connsiteY129" fmla="*/ 8523 h 150812"/>
              <a:gd name="connsiteX130" fmla="*/ 398730 w 1722437"/>
              <a:gd name="connsiteY130" fmla="*/ 8523 h 150812"/>
              <a:gd name="connsiteX131" fmla="*/ 368806 w 1722437"/>
              <a:gd name="connsiteY131" fmla="*/ 103217 h 150812"/>
              <a:gd name="connsiteX132" fmla="*/ 368806 w 1722437"/>
              <a:gd name="connsiteY132" fmla="*/ 103217 h 150812"/>
              <a:gd name="connsiteX133" fmla="*/ 336580 w 1722437"/>
              <a:gd name="connsiteY133" fmla="*/ 8523 h 150812"/>
              <a:gd name="connsiteX134" fmla="*/ 293955 w 1722437"/>
              <a:gd name="connsiteY134" fmla="*/ 8523 h 150812"/>
              <a:gd name="connsiteX135" fmla="*/ 214342 w 1722437"/>
              <a:gd name="connsiteY135" fmla="*/ 42416 h 150812"/>
              <a:gd name="connsiteX136" fmla="*/ 214342 w 1722437"/>
              <a:gd name="connsiteY136" fmla="*/ 42416 h 150812"/>
              <a:gd name="connsiteX137" fmla="*/ 231725 w 1722437"/>
              <a:gd name="connsiteY137" fmla="*/ 92978 h 150812"/>
              <a:gd name="connsiteX138" fmla="*/ 196006 w 1722437"/>
              <a:gd name="connsiteY138" fmla="*/ 92978 h 150812"/>
              <a:gd name="connsiteX139" fmla="*/ 146556 w 1722437"/>
              <a:gd name="connsiteY139" fmla="*/ 146159 h 150812"/>
              <a:gd name="connsiteX140" fmla="*/ 177194 w 1722437"/>
              <a:gd name="connsiteY140" fmla="*/ 146159 h 150812"/>
              <a:gd name="connsiteX141" fmla="*/ 188069 w 1722437"/>
              <a:gd name="connsiteY141" fmla="*/ 115282 h 150812"/>
              <a:gd name="connsiteX142" fmla="*/ 239583 w 1722437"/>
              <a:gd name="connsiteY142" fmla="*/ 115282 h 150812"/>
              <a:gd name="connsiteX143" fmla="*/ 249743 w 1722437"/>
              <a:gd name="connsiteY143" fmla="*/ 146159 h 150812"/>
              <a:gd name="connsiteX144" fmla="*/ 281493 w 1722437"/>
              <a:gd name="connsiteY144" fmla="*/ 146159 h 150812"/>
              <a:gd name="connsiteX145" fmla="*/ 229899 w 1722437"/>
              <a:gd name="connsiteY145" fmla="*/ 8523 h 150812"/>
              <a:gd name="connsiteX146" fmla="*/ 198864 w 1722437"/>
              <a:gd name="connsiteY146" fmla="*/ 8523 h 150812"/>
              <a:gd name="connsiteX147" fmla="*/ 113615 w 1722437"/>
              <a:gd name="connsiteY147" fmla="*/ 146159 h 150812"/>
              <a:gd name="connsiteX148" fmla="*/ 132903 w 1722437"/>
              <a:gd name="connsiteY148" fmla="*/ 146159 h 150812"/>
              <a:gd name="connsiteX149" fmla="*/ 132903 w 1722437"/>
              <a:gd name="connsiteY149" fmla="*/ 71784 h 150812"/>
              <a:gd name="connsiteX150" fmla="*/ 75118 w 1722437"/>
              <a:gd name="connsiteY150" fmla="*/ 71784 h 150812"/>
              <a:gd name="connsiteX151" fmla="*/ 75118 w 1722437"/>
              <a:gd name="connsiteY151" fmla="*/ 94327 h 150812"/>
              <a:gd name="connsiteX152" fmla="*/ 105598 w 1722437"/>
              <a:gd name="connsiteY152" fmla="*/ 94327 h 150812"/>
              <a:gd name="connsiteX153" fmla="*/ 75739 w 1722437"/>
              <a:gd name="connsiteY153" fmla="*/ 124156 h 150812"/>
              <a:gd name="connsiteX154" fmla="*/ 72816 w 1722437"/>
              <a:gd name="connsiteY154" fmla="*/ 124013 h 150812"/>
              <a:gd name="connsiteX155" fmla="*/ 35431 w 1722437"/>
              <a:gd name="connsiteY155" fmla="*/ 77896 h 150812"/>
              <a:gd name="connsiteX156" fmla="*/ 72816 w 1722437"/>
              <a:gd name="connsiteY156" fmla="*/ 30668 h 150812"/>
              <a:gd name="connsiteX157" fmla="*/ 101947 w 1722437"/>
              <a:gd name="connsiteY157" fmla="*/ 53846 h 150812"/>
              <a:gd name="connsiteX158" fmla="*/ 130681 w 1722437"/>
              <a:gd name="connsiteY158" fmla="*/ 53846 h 150812"/>
              <a:gd name="connsiteX159" fmla="*/ 72658 w 1722437"/>
              <a:gd name="connsiteY159" fmla="*/ 5189 h 150812"/>
              <a:gd name="connsiteX160" fmla="*/ 4951 w 1722437"/>
              <a:gd name="connsiteY160" fmla="*/ 77896 h 150812"/>
              <a:gd name="connsiteX161" fmla="*/ 72658 w 1722437"/>
              <a:gd name="connsiteY161" fmla="*/ 149334 h 150812"/>
              <a:gd name="connsiteX162" fmla="*/ 110440 w 1722437"/>
              <a:gd name="connsiteY162" fmla="*/ 130363 h 15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722437" h="150812">
                <a:moveTo>
                  <a:pt x="1609358" y="100518"/>
                </a:moveTo>
                <a:cubicBezTo>
                  <a:pt x="1608961" y="134411"/>
                  <a:pt x="1637457" y="149493"/>
                  <a:pt x="1667937" y="149493"/>
                </a:cubicBezTo>
                <a:cubicBezTo>
                  <a:pt x="1705402" y="149493"/>
                  <a:pt x="1725246" y="130522"/>
                  <a:pt x="1725246" y="105281"/>
                </a:cubicBezTo>
                <a:cubicBezTo>
                  <a:pt x="1725246" y="74086"/>
                  <a:pt x="1694369" y="67736"/>
                  <a:pt x="1684367" y="65196"/>
                </a:cubicBezTo>
                <a:cubicBezTo>
                  <a:pt x="1649839" y="56306"/>
                  <a:pt x="1643251" y="54957"/>
                  <a:pt x="1643251" y="44400"/>
                </a:cubicBezTo>
                <a:cubicBezTo>
                  <a:pt x="1643251" y="33843"/>
                  <a:pt x="1654443" y="28525"/>
                  <a:pt x="1664127" y="28525"/>
                </a:cubicBezTo>
                <a:cubicBezTo>
                  <a:pt x="1678573" y="28525"/>
                  <a:pt x="1690320" y="32732"/>
                  <a:pt x="1691273" y="49321"/>
                </a:cubicBezTo>
                <a:lnTo>
                  <a:pt x="1720562" y="49321"/>
                </a:lnTo>
                <a:cubicBezTo>
                  <a:pt x="1720562" y="17571"/>
                  <a:pt x="1694210" y="4951"/>
                  <a:pt x="1665476" y="4951"/>
                </a:cubicBezTo>
                <a:cubicBezTo>
                  <a:pt x="1640552" y="4951"/>
                  <a:pt x="1613962" y="18524"/>
                  <a:pt x="1613962" y="46623"/>
                </a:cubicBezTo>
                <a:cubicBezTo>
                  <a:pt x="1613962" y="72499"/>
                  <a:pt x="1634599" y="80357"/>
                  <a:pt x="1654999" y="85754"/>
                </a:cubicBezTo>
                <a:cubicBezTo>
                  <a:pt x="1675398" y="91152"/>
                  <a:pt x="1695956" y="93692"/>
                  <a:pt x="1695956" y="108535"/>
                </a:cubicBezTo>
                <a:cubicBezTo>
                  <a:pt x="1695956" y="123378"/>
                  <a:pt x="1679684" y="125680"/>
                  <a:pt x="1669127" y="125680"/>
                </a:cubicBezTo>
                <a:cubicBezTo>
                  <a:pt x="1653252" y="125680"/>
                  <a:pt x="1638647" y="118536"/>
                  <a:pt x="1638647" y="100280"/>
                </a:cubicBezTo>
                <a:close/>
                <a:moveTo>
                  <a:pt x="1509107" y="32017"/>
                </a:moveTo>
                <a:lnTo>
                  <a:pt x="1542207" y="32017"/>
                </a:lnTo>
                <a:cubicBezTo>
                  <a:pt x="1555780" y="32017"/>
                  <a:pt x="1563082" y="37812"/>
                  <a:pt x="1563082" y="51147"/>
                </a:cubicBezTo>
                <a:cubicBezTo>
                  <a:pt x="1563082" y="64482"/>
                  <a:pt x="1555780" y="70832"/>
                  <a:pt x="1542207" y="70832"/>
                </a:cubicBezTo>
                <a:lnTo>
                  <a:pt x="1509107" y="70832"/>
                </a:lnTo>
                <a:close/>
                <a:moveTo>
                  <a:pt x="1478786" y="146159"/>
                </a:moveTo>
                <a:lnTo>
                  <a:pt x="1509107" y="146159"/>
                </a:lnTo>
                <a:lnTo>
                  <a:pt x="1509107" y="92422"/>
                </a:lnTo>
                <a:lnTo>
                  <a:pt x="1539349" y="92422"/>
                </a:lnTo>
                <a:cubicBezTo>
                  <a:pt x="1554589" y="92422"/>
                  <a:pt x="1560145" y="98772"/>
                  <a:pt x="1562288" y="113218"/>
                </a:cubicBezTo>
                <a:cubicBezTo>
                  <a:pt x="1562685" y="124347"/>
                  <a:pt x="1564305" y="135388"/>
                  <a:pt x="1567130" y="146159"/>
                </a:cubicBezTo>
                <a:lnTo>
                  <a:pt x="1597372" y="146159"/>
                </a:lnTo>
                <a:cubicBezTo>
                  <a:pt x="1591975" y="138221"/>
                  <a:pt x="1592213" y="122346"/>
                  <a:pt x="1591578" y="113615"/>
                </a:cubicBezTo>
                <a:cubicBezTo>
                  <a:pt x="1590625" y="99724"/>
                  <a:pt x="1586419" y="85278"/>
                  <a:pt x="1571575" y="81389"/>
                </a:cubicBezTo>
                <a:lnTo>
                  <a:pt x="1571575" y="81389"/>
                </a:lnTo>
                <a:cubicBezTo>
                  <a:pt x="1585736" y="76047"/>
                  <a:pt x="1594618" y="61942"/>
                  <a:pt x="1593324" y="46861"/>
                </a:cubicBezTo>
                <a:cubicBezTo>
                  <a:pt x="1593459" y="25993"/>
                  <a:pt x="1576648" y="8975"/>
                  <a:pt x="1555780" y="8840"/>
                </a:cubicBezTo>
                <a:cubicBezTo>
                  <a:pt x="1554883" y="8832"/>
                  <a:pt x="1553978" y="8864"/>
                  <a:pt x="1553081" y="8919"/>
                </a:cubicBezTo>
                <a:lnTo>
                  <a:pt x="1478786" y="8919"/>
                </a:lnTo>
                <a:close/>
                <a:moveTo>
                  <a:pt x="1353850" y="146159"/>
                </a:moveTo>
                <a:lnTo>
                  <a:pt x="1458387" y="146159"/>
                </a:lnTo>
                <a:lnTo>
                  <a:pt x="1458387" y="120759"/>
                </a:lnTo>
                <a:lnTo>
                  <a:pt x="1384171" y="120759"/>
                </a:lnTo>
                <a:lnTo>
                  <a:pt x="1384171" y="87024"/>
                </a:lnTo>
                <a:lnTo>
                  <a:pt x="1450846" y="87024"/>
                </a:lnTo>
                <a:lnTo>
                  <a:pt x="1450846" y="63212"/>
                </a:lnTo>
                <a:lnTo>
                  <a:pt x="1384171" y="63212"/>
                </a:lnTo>
                <a:lnTo>
                  <a:pt x="1384171" y="33684"/>
                </a:lnTo>
                <a:lnTo>
                  <a:pt x="1456799" y="33684"/>
                </a:lnTo>
                <a:lnTo>
                  <a:pt x="1456799" y="8284"/>
                </a:lnTo>
                <a:lnTo>
                  <a:pt x="1353612" y="8284"/>
                </a:lnTo>
                <a:close/>
                <a:moveTo>
                  <a:pt x="1310114" y="146159"/>
                </a:moveTo>
                <a:lnTo>
                  <a:pt x="1329244" y="146159"/>
                </a:lnTo>
                <a:lnTo>
                  <a:pt x="1329244" y="71784"/>
                </a:lnTo>
                <a:lnTo>
                  <a:pt x="1271379" y="71784"/>
                </a:lnTo>
                <a:lnTo>
                  <a:pt x="1271379" y="94327"/>
                </a:lnTo>
                <a:lnTo>
                  <a:pt x="1301859" y="94327"/>
                </a:lnTo>
                <a:cubicBezTo>
                  <a:pt x="1301851" y="110813"/>
                  <a:pt x="1288485" y="124164"/>
                  <a:pt x="1271998" y="124156"/>
                </a:cubicBezTo>
                <a:cubicBezTo>
                  <a:pt x="1271022" y="124156"/>
                  <a:pt x="1270046" y="124108"/>
                  <a:pt x="1269077" y="124013"/>
                </a:cubicBezTo>
                <a:cubicBezTo>
                  <a:pt x="1241852" y="124013"/>
                  <a:pt x="1231612" y="100836"/>
                  <a:pt x="1231612" y="77896"/>
                </a:cubicBezTo>
                <a:cubicBezTo>
                  <a:pt x="1231612" y="54957"/>
                  <a:pt x="1241852" y="30668"/>
                  <a:pt x="1269077" y="30668"/>
                </a:cubicBezTo>
                <a:cubicBezTo>
                  <a:pt x="1283214" y="30041"/>
                  <a:pt x="1295644" y="39931"/>
                  <a:pt x="1298208" y="53846"/>
                </a:cubicBezTo>
                <a:lnTo>
                  <a:pt x="1327100" y="53846"/>
                </a:lnTo>
                <a:cubicBezTo>
                  <a:pt x="1323846" y="22572"/>
                  <a:pt x="1297176" y="5189"/>
                  <a:pt x="1269077" y="5189"/>
                </a:cubicBezTo>
                <a:cubicBezTo>
                  <a:pt x="1226453" y="5189"/>
                  <a:pt x="1201370" y="36939"/>
                  <a:pt x="1201370" y="77896"/>
                </a:cubicBezTo>
                <a:cubicBezTo>
                  <a:pt x="1201370" y="118854"/>
                  <a:pt x="1226453" y="149334"/>
                  <a:pt x="1269077" y="149334"/>
                </a:cubicBezTo>
                <a:cubicBezTo>
                  <a:pt x="1283976" y="149405"/>
                  <a:pt x="1298017" y="142357"/>
                  <a:pt x="1306860" y="130363"/>
                </a:cubicBezTo>
                <a:close/>
                <a:moveTo>
                  <a:pt x="1064607" y="146159"/>
                </a:moveTo>
                <a:lnTo>
                  <a:pt x="1092944" y="146159"/>
                </a:lnTo>
                <a:lnTo>
                  <a:pt x="1092944" y="54004"/>
                </a:lnTo>
                <a:lnTo>
                  <a:pt x="1093341" y="54004"/>
                </a:lnTo>
                <a:lnTo>
                  <a:pt x="1150650" y="146159"/>
                </a:lnTo>
                <a:lnTo>
                  <a:pt x="1180892" y="146159"/>
                </a:lnTo>
                <a:lnTo>
                  <a:pt x="1180892" y="8523"/>
                </a:lnTo>
                <a:lnTo>
                  <a:pt x="1152555" y="8523"/>
                </a:lnTo>
                <a:lnTo>
                  <a:pt x="1152555" y="100836"/>
                </a:lnTo>
                <a:lnTo>
                  <a:pt x="1152158" y="100836"/>
                </a:lnTo>
                <a:lnTo>
                  <a:pt x="1094690" y="8523"/>
                </a:lnTo>
                <a:lnTo>
                  <a:pt x="1064607" y="8523"/>
                </a:lnTo>
                <a:close/>
                <a:moveTo>
                  <a:pt x="985232" y="42416"/>
                </a:moveTo>
                <a:lnTo>
                  <a:pt x="985232" y="42416"/>
                </a:lnTo>
                <a:lnTo>
                  <a:pt x="1002615" y="92978"/>
                </a:lnTo>
                <a:lnTo>
                  <a:pt x="967293" y="92978"/>
                </a:lnTo>
                <a:close/>
                <a:moveTo>
                  <a:pt x="918002" y="146159"/>
                </a:moveTo>
                <a:lnTo>
                  <a:pt x="948243" y="146159"/>
                </a:lnTo>
                <a:lnTo>
                  <a:pt x="959356" y="115282"/>
                </a:lnTo>
                <a:lnTo>
                  <a:pt x="1010870" y="115282"/>
                </a:lnTo>
                <a:lnTo>
                  <a:pt x="1021268" y="145921"/>
                </a:lnTo>
                <a:lnTo>
                  <a:pt x="1053018" y="145921"/>
                </a:lnTo>
                <a:lnTo>
                  <a:pt x="1001504" y="8284"/>
                </a:lnTo>
                <a:lnTo>
                  <a:pt x="970468" y="8284"/>
                </a:lnTo>
                <a:close/>
                <a:moveTo>
                  <a:pt x="789731" y="146159"/>
                </a:moveTo>
                <a:lnTo>
                  <a:pt x="820053" y="146159"/>
                </a:lnTo>
                <a:lnTo>
                  <a:pt x="820053" y="86786"/>
                </a:lnTo>
                <a:lnTo>
                  <a:pt x="875615" y="86786"/>
                </a:lnTo>
                <a:lnTo>
                  <a:pt x="875615" y="146159"/>
                </a:lnTo>
                <a:lnTo>
                  <a:pt x="905857" y="146159"/>
                </a:lnTo>
                <a:lnTo>
                  <a:pt x="905857" y="8523"/>
                </a:lnTo>
                <a:lnTo>
                  <a:pt x="875615" y="8523"/>
                </a:lnTo>
                <a:lnTo>
                  <a:pt x="875615" y="61307"/>
                </a:lnTo>
                <a:lnTo>
                  <a:pt x="820053" y="61307"/>
                </a:lnTo>
                <a:lnTo>
                  <a:pt x="820053" y="8523"/>
                </a:lnTo>
                <a:lnTo>
                  <a:pt x="789493" y="8523"/>
                </a:lnTo>
                <a:close/>
                <a:moveTo>
                  <a:pt x="767983" y="54798"/>
                </a:moveTo>
                <a:cubicBezTo>
                  <a:pt x="764332" y="23048"/>
                  <a:pt x="738852" y="5189"/>
                  <a:pt x="708610" y="5189"/>
                </a:cubicBezTo>
                <a:cubicBezTo>
                  <a:pt x="665986" y="5189"/>
                  <a:pt x="640903" y="36939"/>
                  <a:pt x="640903" y="77896"/>
                </a:cubicBezTo>
                <a:cubicBezTo>
                  <a:pt x="640903" y="118854"/>
                  <a:pt x="665986" y="149334"/>
                  <a:pt x="708610" y="149334"/>
                </a:cubicBezTo>
                <a:cubicBezTo>
                  <a:pt x="742345" y="149334"/>
                  <a:pt x="765998" y="127347"/>
                  <a:pt x="769094" y="92978"/>
                </a:cubicBezTo>
                <a:lnTo>
                  <a:pt x="739805" y="92978"/>
                </a:lnTo>
                <a:cubicBezTo>
                  <a:pt x="737503" y="111154"/>
                  <a:pt x="727105" y="123854"/>
                  <a:pt x="708610" y="123854"/>
                </a:cubicBezTo>
                <a:cubicBezTo>
                  <a:pt x="681385" y="123854"/>
                  <a:pt x="671145" y="100677"/>
                  <a:pt x="671145" y="77738"/>
                </a:cubicBezTo>
                <a:cubicBezTo>
                  <a:pt x="671145" y="54798"/>
                  <a:pt x="681385" y="30509"/>
                  <a:pt x="708610" y="30509"/>
                </a:cubicBezTo>
                <a:cubicBezTo>
                  <a:pt x="723080" y="30073"/>
                  <a:pt x="735756" y="40130"/>
                  <a:pt x="738614" y="54322"/>
                </a:cubicBezTo>
                <a:close/>
                <a:moveTo>
                  <a:pt x="468342" y="146159"/>
                </a:moveTo>
                <a:lnTo>
                  <a:pt x="572800" y="146159"/>
                </a:lnTo>
                <a:lnTo>
                  <a:pt x="572800" y="120759"/>
                </a:lnTo>
                <a:lnTo>
                  <a:pt x="498584" y="120759"/>
                </a:lnTo>
                <a:lnTo>
                  <a:pt x="498584" y="87024"/>
                </a:lnTo>
                <a:lnTo>
                  <a:pt x="565338" y="87024"/>
                </a:lnTo>
                <a:lnTo>
                  <a:pt x="565338" y="63212"/>
                </a:lnTo>
                <a:lnTo>
                  <a:pt x="498584" y="63212"/>
                </a:lnTo>
                <a:lnTo>
                  <a:pt x="498584" y="33684"/>
                </a:lnTo>
                <a:lnTo>
                  <a:pt x="571291" y="33684"/>
                </a:lnTo>
                <a:lnTo>
                  <a:pt x="571291" y="8284"/>
                </a:lnTo>
                <a:lnTo>
                  <a:pt x="468104" y="8284"/>
                </a:lnTo>
                <a:close/>
                <a:moveTo>
                  <a:pt x="293717" y="146159"/>
                </a:moveTo>
                <a:lnTo>
                  <a:pt x="322054" y="146159"/>
                </a:lnTo>
                <a:lnTo>
                  <a:pt x="322054" y="49559"/>
                </a:lnTo>
                <a:lnTo>
                  <a:pt x="322054" y="49559"/>
                </a:lnTo>
                <a:lnTo>
                  <a:pt x="355788" y="146159"/>
                </a:lnTo>
                <a:lnTo>
                  <a:pt x="379125" y="146159"/>
                </a:lnTo>
                <a:lnTo>
                  <a:pt x="412938" y="48607"/>
                </a:lnTo>
                <a:lnTo>
                  <a:pt x="412938" y="48607"/>
                </a:lnTo>
                <a:lnTo>
                  <a:pt x="412938" y="146159"/>
                </a:lnTo>
                <a:lnTo>
                  <a:pt x="441275" y="146159"/>
                </a:lnTo>
                <a:lnTo>
                  <a:pt x="441275" y="8523"/>
                </a:lnTo>
                <a:lnTo>
                  <a:pt x="398730" y="8523"/>
                </a:lnTo>
                <a:lnTo>
                  <a:pt x="368806" y="103217"/>
                </a:lnTo>
                <a:lnTo>
                  <a:pt x="368806" y="103217"/>
                </a:lnTo>
                <a:lnTo>
                  <a:pt x="336580" y="8523"/>
                </a:lnTo>
                <a:lnTo>
                  <a:pt x="293955" y="8523"/>
                </a:lnTo>
                <a:close/>
                <a:moveTo>
                  <a:pt x="214342" y="42416"/>
                </a:moveTo>
                <a:lnTo>
                  <a:pt x="214342" y="42416"/>
                </a:lnTo>
                <a:lnTo>
                  <a:pt x="231725" y="92978"/>
                </a:lnTo>
                <a:lnTo>
                  <a:pt x="196006" y="92978"/>
                </a:lnTo>
                <a:close/>
                <a:moveTo>
                  <a:pt x="146556" y="146159"/>
                </a:moveTo>
                <a:lnTo>
                  <a:pt x="177194" y="146159"/>
                </a:lnTo>
                <a:lnTo>
                  <a:pt x="188069" y="115282"/>
                </a:lnTo>
                <a:lnTo>
                  <a:pt x="239583" y="115282"/>
                </a:lnTo>
                <a:lnTo>
                  <a:pt x="249743" y="146159"/>
                </a:lnTo>
                <a:lnTo>
                  <a:pt x="281493" y="146159"/>
                </a:lnTo>
                <a:lnTo>
                  <a:pt x="229899" y="8523"/>
                </a:lnTo>
                <a:lnTo>
                  <a:pt x="198864" y="8523"/>
                </a:lnTo>
                <a:close/>
                <a:moveTo>
                  <a:pt x="113615" y="146159"/>
                </a:moveTo>
                <a:lnTo>
                  <a:pt x="132903" y="146159"/>
                </a:lnTo>
                <a:lnTo>
                  <a:pt x="132903" y="71784"/>
                </a:lnTo>
                <a:lnTo>
                  <a:pt x="75118" y="71784"/>
                </a:lnTo>
                <a:lnTo>
                  <a:pt x="75118" y="94327"/>
                </a:lnTo>
                <a:lnTo>
                  <a:pt x="105598" y="94327"/>
                </a:lnTo>
                <a:cubicBezTo>
                  <a:pt x="105590" y="110813"/>
                  <a:pt x="92222" y="124164"/>
                  <a:pt x="75739" y="124156"/>
                </a:cubicBezTo>
                <a:cubicBezTo>
                  <a:pt x="74763" y="124156"/>
                  <a:pt x="73788" y="124108"/>
                  <a:pt x="72816" y="124013"/>
                </a:cubicBezTo>
                <a:cubicBezTo>
                  <a:pt x="45591" y="124013"/>
                  <a:pt x="35431" y="100836"/>
                  <a:pt x="35431" y="77896"/>
                </a:cubicBezTo>
                <a:cubicBezTo>
                  <a:pt x="35431" y="54957"/>
                  <a:pt x="45591" y="30668"/>
                  <a:pt x="72816" y="30668"/>
                </a:cubicBezTo>
                <a:cubicBezTo>
                  <a:pt x="86963" y="30001"/>
                  <a:pt x="99417" y="39915"/>
                  <a:pt x="101947" y="53846"/>
                </a:cubicBezTo>
                <a:lnTo>
                  <a:pt x="130681" y="53846"/>
                </a:lnTo>
                <a:cubicBezTo>
                  <a:pt x="127426" y="22572"/>
                  <a:pt x="100836" y="5189"/>
                  <a:pt x="72658" y="5189"/>
                </a:cubicBezTo>
                <a:cubicBezTo>
                  <a:pt x="30033" y="5189"/>
                  <a:pt x="4951" y="36939"/>
                  <a:pt x="4951" y="77896"/>
                </a:cubicBezTo>
                <a:cubicBezTo>
                  <a:pt x="4951" y="118854"/>
                  <a:pt x="30033" y="149334"/>
                  <a:pt x="72658" y="149334"/>
                </a:cubicBezTo>
                <a:cubicBezTo>
                  <a:pt x="87564" y="149429"/>
                  <a:pt x="101614" y="142373"/>
                  <a:pt x="110440" y="130363"/>
                </a:cubicBezTo>
                <a:close/>
              </a:path>
            </a:pathLst>
          </a:custGeom>
          <a:solidFill>
            <a:schemeClr val="bg1"/>
          </a:solidFill>
          <a:ln w="7921" cap="flat">
            <a:noFill/>
            <a:prstDash val="solid"/>
            <a:miter/>
          </a:ln>
        </p:spPr>
        <p:txBody>
          <a:bodyPr rtlCol="0" anchor="ctr"/>
          <a:lstStyle/>
          <a:p>
            <a:endParaRPr lang="nb-NO" noProof="0" dirty="0"/>
          </a:p>
        </p:txBody>
      </p:sp>
      <p:pic>
        <p:nvPicPr>
          <p:cNvPr id="11" name="IpsosLogo">
            <a:extLst>
              <a:ext uri="{FF2B5EF4-FFF2-40B4-BE49-F238E27FC236}">
                <a16:creationId xmlns:a16="http://schemas.microsoft.com/office/drawing/2014/main" id="{E01017A4-D304-441E-9D3A-D03E5A1B93E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30260" y="5358931"/>
            <a:ext cx="863743" cy="791160"/>
          </a:xfrm>
          <a:prstGeom prst="rect">
            <a:avLst/>
          </a:prstGeom>
        </p:spPr>
      </p:pic>
    </p:spTree>
    <p:extLst>
      <p:ext uri="{BB962C8B-B14F-4D97-AF65-F5344CB8AC3E}">
        <p14:creationId xmlns:p14="http://schemas.microsoft.com/office/powerpoint/2010/main" val="1869501016"/>
      </p:ext>
    </p:extLst>
  </p:cSld>
  <p:clrMapOvr>
    <a:masterClrMapping/>
  </p:clrMapOvr>
  <p:extLst>
    <p:ext uri="{DCECCB84-F9BA-43D5-87BE-67443E8EF086}">
      <p15:sldGuideLst xmlns:p15="http://schemas.microsoft.com/office/powerpoint/2012/main">
        <p15:guide id="1" orient="horz" pos="323" userDrawn="1">
          <p15:clr>
            <a:srgbClr val="FBAE40"/>
          </p15:clr>
        </p15:guide>
        <p15:guide id="2" orient="horz" pos="1888" userDrawn="1">
          <p15:clr>
            <a:srgbClr val="FBAE40"/>
          </p15:clr>
        </p15:guide>
        <p15:guide id="4" orient="horz" pos="331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hapter_Photo">
    <p:spTree>
      <p:nvGrpSpPr>
        <p:cNvPr id="1" name=""/>
        <p:cNvGrpSpPr/>
        <p:nvPr/>
      </p:nvGrpSpPr>
      <p:grpSpPr>
        <a:xfrm>
          <a:off x="0" y="0"/>
          <a:ext cx="0" cy="0"/>
          <a:chOff x="0" y="0"/>
          <a:chExt cx="0" cy="0"/>
        </a:xfrm>
      </p:grpSpPr>
      <p:sp>
        <p:nvSpPr>
          <p:cNvPr id="57" name="Picture Placeholder">
            <a:extLst>
              <a:ext uri="{FF2B5EF4-FFF2-40B4-BE49-F238E27FC236}">
                <a16:creationId xmlns:a16="http://schemas.microsoft.com/office/drawing/2014/main" id="{E18947DC-1E0A-470C-8A8F-054822CACC1F}"/>
              </a:ext>
            </a:extLst>
          </p:cNvPr>
          <p:cNvSpPr>
            <a:spLocks noGrp="1"/>
          </p:cNvSpPr>
          <p:nvPr>
            <p:ph type="pic" sz="quarter" idx="15"/>
          </p:nvPr>
        </p:nvSpPr>
        <p:spPr>
          <a:xfrm>
            <a:off x="2" y="1"/>
            <a:ext cx="12191999" cy="6858000"/>
          </a:xfrm>
          <a:custGeom>
            <a:avLst/>
            <a:gdLst>
              <a:gd name="connsiteX0" fmla="*/ 11642564 w 12191999"/>
              <a:gd name="connsiteY0" fmla="*/ 6693274 h 6854824"/>
              <a:gd name="connsiteX1" fmla="*/ 11654982 w 12191999"/>
              <a:gd name="connsiteY1" fmla="*/ 6698939 h 6854824"/>
              <a:gd name="connsiteX2" fmla="*/ 11659977 w 12191999"/>
              <a:gd name="connsiteY2" fmla="*/ 6715598 h 6854824"/>
              <a:gd name="connsiteX3" fmla="*/ 11655010 w 12191999"/>
              <a:gd name="connsiteY3" fmla="*/ 6732955 h 6854824"/>
              <a:gd name="connsiteX4" fmla="*/ 11642564 w 12191999"/>
              <a:gd name="connsiteY4" fmla="*/ 6738648 h 6854824"/>
              <a:gd name="connsiteX5" fmla="*/ 11630062 w 12191999"/>
              <a:gd name="connsiteY5" fmla="*/ 6732983 h 6854824"/>
              <a:gd name="connsiteX6" fmla="*/ 11625095 w 12191999"/>
              <a:gd name="connsiteY6" fmla="*/ 6715933 h 6854824"/>
              <a:gd name="connsiteX7" fmla="*/ 11630062 w 12191999"/>
              <a:gd name="connsiteY7" fmla="*/ 6698911 h 6854824"/>
              <a:gd name="connsiteX8" fmla="*/ 11642564 w 12191999"/>
              <a:gd name="connsiteY8" fmla="*/ 6693274 h 6854824"/>
              <a:gd name="connsiteX9" fmla="*/ 11522458 w 12191999"/>
              <a:gd name="connsiteY9" fmla="*/ 6692827 h 6854824"/>
              <a:gd name="connsiteX10" fmla="*/ 11533592 w 12191999"/>
              <a:gd name="connsiteY10" fmla="*/ 6698464 h 6854824"/>
              <a:gd name="connsiteX11" fmla="*/ 11538253 w 12191999"/>
              <a:gd name="connsiteY11" fmla="*/ 6715431 h 6854824"/>
              <a:gd name="connsiteX12" fmla="*/ 11533481 w 12191999"/>
              <a:gd name="connsiteY12" fmla="*/ 6732983 h 6854824"/>
              <a:gd name="connsiteX13" fmla="*/ 11522012 w 12191999"/>
              <a:gd name="connsiteY13" fmla="*/ 6738648 h 6854824"/>
              <a:gd name="connsiteX14" fmla="*/ 11510794 w 12191999"/>
              <a:gd name="connsiteY14" fmla="*/ 6733178 h 6854824"/>
              <a:gd name="connsiteX15" fmla="*/ 11506162 w 12191999"/>
              <a:gd name="connsiteY15" fmla="*/ 6716268 h 6854824"/>
              <a:gd name="connsiteX16" fmla="*/ 11511101 w 12191999"/>
              <a:gd name="connsiteY16" fmla="*/ 6698827 h 6854824"/>
              <a:gd name="connsiteX17" fmla="*/ 11522458 w 12191999"/>
              <a:gd name="connsiteY17" fmla="*/ 6692827 h 6854824"/>
              <a:gd name="connsiteX18" fmla="*/ 11704662 w 12191999"/>
              <a:gd name="connsiteY18" fmla="*/ 6684958 h 6854824"/>
              <a:gd name="connsiteX19" fmla="*/ 11695984 w 12191999"/>
              <a:gd name="connsiteY19" fmla="*/ 6686158 h 6854824"/>
              <a:gd name="connsiteX20" fmla="*/ 11689593 w 12191999"/>
              <a:gd name="connsiteY20" fmla="*/ 6689088 h 6854824"/>
              <a:gd name="connsiteX21" fmla="*/ 11684654 w 12191999"/>
              <a:gd name="connsiteY21" fmla="*/ 6694697 h 6854824"/>
              <a:gd name="connsiteX22" fmla="*/ 11682840 w 12191999"/>
              <a:gd name="connsiteY22" fmla="*/ 6702036 h 6854824"/>
              <a:gd name="connsiteX23" fmla="*/ 11685045 w 12191999"/>
              <a:gd name="connsiteY23" fmla="*/ 6709989 h 6854824"/>
              <a:gd name="connsiteX24" fmla="*/ 11691519 w 12191999"/>
              <a:gd name="connsiteY24" fmla="*/ 6715626 h 6854824"/>
              <a:gd name="connsiteX25" fmla="*/ 11706839 w 12191999"/>
              <a:gd name="connsiteY25" fmla="*/ 6720454 h 6854824"/>
              <a:gd name="connsiteX26" fmla="*/ 11717108 w 12191999"/>
              <a:gd name="connsiteY26" fmla="*/ 6723858 h 6854824"/>
              <a:gd name="connsiteX27" fmla="*/ 11720066 w 12191999"/>
              <a:gd name="connsiteY27" fmla="*/ 6729216 h 6854824"/>
              <a:gd name="connsiteX28" fmla="*/ 11716717 w 12191999"/>
              <a:gd name="connsiteY28" fmla="*/ 6735829 h 6854824"/>
              <a:gd name="connsiteX29" fmla="*/ 11706448 w 12191999"/>
              <a:gd name="connsiteY29" fmla="*/ 6738648 h 6854824"/>
              <a:gd name="connsiteX30" fmla="*/ 11695761 w 12191999"/>
              <a:gd name="connsiteY30" fmla="*/ 6735467 h 6854824"/>
              <a:gd name="connsiteX31" fmla="*/ 11691100 w 12191999"/>
              <a:gd name="connsiteY31" fmla="*/ 6726314 h 6854824"/>
              <a:gd name="connsiteX32" fmla="*/ 11681166 w 12191999"/>
              <a:gd name="connsiteY32" fmla="*/ 6727876 h 6854824"/>
              <a:gd name="connsiteX33" fmla="*/ 11688896 w 12191999"/>
              <a:gd name="connsiteY33" fmla="*/ 6742108 h 6854824"/>
              <a:gd name="connsiteX34" fmla="*/ 11706504 w 12191999"/>
              <a:gd name="connsiteY34" fmla="*/ 6746908 h 6854824"/>
              <a:gd name="connsiteX35" fmla="*/ 11719006 w 12191999"/>
              <a:gd name="connsiteY35" fmla="*/ 6744480 h 6854824"/>
              <a:gd name="connsiteX36" fmla="*/ 11727461 w 12191999"/>
              <a:gd name="connsiteY36" fmla="*/ 6737615 h 6854824"/>
              <a:gd name="connsiteX37" fmla="*/ 11730391 w 12191999"/>
              <a:gd name="connsiteY37" fmla="*/ 6728155 h 6854824"/>
              <a:gd name="connsiteX38" fmla="*/ 11727991 w 12191999"/>
              <a:gd name="connsiteY38" fmla="*/ 6719561 h 6854824"/>
              <a:gd name="connsiteX39" fmla="*/ 11721378 w 12191999"/>
              <a:gd name="connsiteY39" fmla="*/ 6714286 h 6854824"/>
              <a:gd name="connsiteX40" fmla="*/ 11706504 w 12191999"/>
              <a:gd name="connsiteY40" fmla="*/ 6709626 h 6854824"/>
              <a:gd name="connsiteX41" fmla="*/ 11697630 w 12191999"/>
              <a:gd name="connsiteY41" fmla="*/ 6707059 h 6854824"/>
              <a:gd name="connsiteX42" fmla="*/ 11693779 w 12191999"/>
              <a:gd name="connsiteY42" fmla="*/ 6704380 h 6854824"/>
              <a:gd name="connsiteX43" fmla="*/ 11692551 w 12191999"/>
              <a:gd name="connsiteY43" fmla="*/ 6700864 h 6854824"/>
              <a:gd name="connsiteX44" fmla="*/ 11695509 w 12191999"/>
              <a:gd name="connsiteY44" fmla="*/ 6695506 h 6854824"/>
              <a:gd name="connsiteX45" fmla="*/ 11705388 w 12191999"/>
              <a:gd name="connsiteY45" fmla="*/ 6693218 h 6854824"/>
              <a:gd name="connsiteX46" fmla="*/ 11714457 w 12191999"/>
              <a:gd name="connsiteY46" fmla="*/ 6695785 h 6854824"/>
              <a:gd name="connsiteX47" fmla="*/ 11718336 w 12191999"/>
              <a:gd name="connsiteY47" fmla="*/ 6702929 h 6854824"/>
              <a:gd name="connsiteX48" fmla="*/ 11728159 w 12191999"/>
              <a:gd name="connsiteY48" fmla="*/ 6701590 h 6854824"/>
              <a:gd name="connsiteX49" fmla="*/ 11724698 w 12191999"/>
              <a:gd name="connsiteY49" fmla="*/ 6692409 h 6854824"/>
              <a:gd name="connsiteX50" fmla="*/ 11716913 w 12191999"/>
              <a:gd name="connsiteY50" fmla="*/ 6686967 h 6854824"/>
              <a:gd name="connsiteX51" fmla="*/ 11704662 w 12191999"/>
              <a:gd name="connsiteY51" fmla="*/ 6684958 h 6854824"/>
              <a:gd name="connsiteX52" fmla="*/ 11642564 w 12191999"/>
              <a:gd name="connsiteY52" fmla="*/ 6684958 h 6854824"/>
              <a:gd name="connsiteX53" fmla="*/ 11623923 w 12191999"/>
              <a:gd name="connsiteY53" fmla="*/ 6691544 h 6854824"/>
              <a:gd name="connsiteX54" fmla="*/ 11614770 w 12191999"/>
              <a:gd name="connsiteY54" fmla="*/ 6715933 h 6854824"/>
              <a:gd name="connsiteX55" fmla="*/ 11622444 w 12191999"/>
              <a:gd name="connsiteY55" fmla="*/ 6738927 h 6854824"/>
              <a:gd name="connsiteX56" fmla="*/ 11642564 w 12191999"/>
              <a:gd name="connsiteY56" fmla="*/ 6746908 h 6854824"/>
              <a:gd name="connsiteX57" fmla="*/ 11656879 w 12191999"/>
              <a:gd name="connsiteY57" fmla="*/ 6743280 h 6854824"/>
              <a:gd name="connsiteX58" fmla="*/ 11666869 w 12191999"/>
              <a:gd name="connsiteY58" fmla="*/ 6733095 h 6854824"/>
              <a:gd name="connsiteX59" fmla="*/ 11670302 w 12191999"/>
              <a:gd name="connsiteY59" fmla="*/ 6715096 h 6854824"/>
              <a:gd name="connsiteX60" fmla="*/ 11662544 w 12191999"/>
              <a:gd name="connsiteY60" fmla="*/ 6692967 h 6854824"/>
              <a:gd name="connsiteX61" fmla="*/ 11642564 w 12191999"/>
              <a:gd name="connsiteY61" fmla="*/ 6684958 h 6854824"/>
              <a:gd name="connsiteX62" fmla="*/ 11580836 w 12191999"/>
              <a:gd name="connsiteY62" fmla="*/ 6684958 h 6854824"/>
              <a:gd name="connsiteX63" fmla="*/ 11572158 w 12191999"/>
              <a:gd name="connsiteY63" fmla="*/ 6686158 h 6854824"/>
              <a:gd name="connsiteX64" fmla="*/ 11565767 w 12191999"/>
              <a:gd name="connsiteY64" fmla="*/ 6689088 h 6854824"/>
              <a:gd name="connsiteX65" fmla="*/ 11560828 w 12191999"/>
              <a:gd name="connsiteY65" fmla="*/ 6694697 h 6854824"/>
              <a:gd name="connsiteX66" fmla="*/ 11559014 w 12191999"/>
              <a:gd name="connsiteY66" fmla="*/ 6702036 h 6854824"/>
              <a:gd name="connsiteX67" fmla="*/ 11561219 w 12191999"/>
              <a:gd name="connsiteY67" fmla="*/ 6709989 h 6854824"/>
              <a:gd name="connsiteX68" fmla="*/ 11567693 w 12191999"/>
              <a:gd name="connsiteY68" fmla="*/ 6715626 h 6854824"/>
              <a:gd name="connsiteX69" fmla="*/ 11583013 w 12191999"/>
              <a:gd name="connsiteY69" fmla="*/ 6720454 h 6854824"/>
              <a:gd name="connsiteX70" fmla="*/ 11593282 w 12191999"/>
              <a:gd name="connsiteY70" fmla="*/ 6723858 h 6854824"/>
              <a:gd name="connsiteX71" fmla="*/ 11596240 w 12191999"/>
              <a:gd name="connsiteY71" fmla="*/ 6729216 h 6854824"/>
              <a:gd name="connsiteX72" fmla="*/ 11592891 w 12191999"/>
              <a:gd name="connsiteY72" fmla="*/ 6735829 h 6854824"/>
              <a:gd name="connsiteX73" fmla="*/ 11582622 w 12191999"/>
              <a:gd name="connsiteY73" fmla="*/ 6738648 h 6854824"/>
              <a:gd name="connsiteX74" fmla="*/ 11571935 w 12191999"/>
              <a:gd name="connsiteY74" fmla="*/ 6735467 h 6854824"/>
              <a:gd name="connsiteX75" fmla="*/ 11567274 w 12191999"/>
              <a:gd name="connsiteY75" fmla="*/ 6726314 h 6854824"/>
              <a:gd name="connsiteX76" fmla="*/ 11557340 w 12191999"/>
              <a:gd name="connsiteY76" fmla="*/ 6727876 h 6854824"/>
              <a:gd name="connsiteX77" fmla="*/ 11565070 w 12191999"/>
              <a:gd name="connsiteY77" fmla="*/ 6742108 h 6854824"/>
              <a:gd name="connsiteX78" fmla="*/ 11582678 w 12191999"/>
              <a:gd name="connsiteY78" fmla="*/ 6746908 h 6854824"/>
              <a:gd name="connsiteX79" fmla="*/ 11595180 w 12191999"/>
              <a:gd name="connsiteY79" fmla="*/ 6744480 h 6854824"/>
              <a:gd name="connsiteX80" fmla="*/ 11603635 w 12191999"/>
              <a:gd name="connsiteY80" fmla="*/ 6737615 h 6854824"/>
              <a:gd name="connsiteX81" fmla="*/ 11606565 w 12191999"/>
              <a:gd name="connsiteY81" fmla="*/ 6728155 h 6854824"/>
              <a:gd name="connsiteX82" fmla="*/ 11604165 w 12191999"/>
              <a:gd name="connsiteY82" fmla="*/ 6719561 h 6854824"/>
              <a:gd name="connsiteX83" fmla="*/ 11597552 w 12191999"/>
              <a:gd name="connsiteY83" fmla="*/ 6714286 h 6854824"/>
              <a:gd name="connsiteX84" fmla="*/ 11582678 w 12191999"/>
              <a:gd name="connsiteY84" fmla="*/ 6709626 h 6854824"/>
              <a:gd name="connsiteX85" fmla="*/ 11573804 w 12191999"/>
              <a:gd name="connsiteY85" fmla="*/ 6707059 h 6854824"/>
              <a:gd name="connsiteX86" fmla="*/ 11569953 w 12191999"/>
              <a:gd name="connsiteY86" fmla="*/ 6704380 h 6854824"/>
              <a:gd name="connsiteX87" fmla="*/ 11568725 w 12191999"/>
              <a:gd name="connsiteY87" fmla="*/ 6700864 h 6854824"/>
              <a:gd name="connsiteX88" fmla="*/ 11571683 w 12191999"/>
              <a:gd name="connsiteY88" fmla="*/ 6695506 h 6854824"/>
              <a:gd name="connsiteX89" fmla="*/ 11581562 w 12191999"/>
              <a:gd name="connsiteY89" fmla="*/ 6693218 h 6854824"/>
              <a:gd name="connsiteX90" fmla="*/ 11590631 w 12191999"/>
              <a:gd name="connsiteY90" fmla="*/ 6695785 h 6854824"/>
              <a:gd name="connsiteX91" fmla="*/ 11594510 w 12191999"/>
              <a:gd name="connsiteY91" fmla="*/ 6702929 h 6854824"/>
              <a:gd name="connsiteX92" fmla="*/ 11604333 w 12191999"/>
              <a:gd name="connsiteY92" fmla="*/ 6701590 h 6854824"/>
              <a:gd name="connsiteX93" fmla="*/ 11600872 w 12191999"/>
              <a:gd name="connsiteY93" fmla="*/ 6692409 h 6854824"/>
              <a:gd name="connsiteX94" fmla="*/ 11593087 w 12191999"/>
              <a:gd name="connsiteY94" fmla="*/ 6686967 h 6854824"/>
              <a:gd name="connsiteX95" fmla="*/ 11580836 w 12191999"/>
              <a:gd name="connsiteY95" fmla="*/ 6684958 h 6854824"/>
              <a:gd name="connsiteX96" fmla="*/ 11523407 w 12191999"/>
              <a:gd name="connsiteY96" fmla="*/ 6684958 h 6854824"/>
              <a:gd name="connsiteX97" fmla="*/ 11513529 w 12191999"/>
              <a:gd name="connsiteY97" fmla="*/ 6687218 h 6854824"/>
              <a:gd name="connsiteX98" fmla="*/ 11506217 w 12191999"/>
              <a:gd name="connsiteY98" fmla="*/ 6693999 h 6854824"/>
              <a:gd name="connsiteX99" fmla="*/ 11506217 w 12191999"/>
              <a:gd name="connsiteY99" fmla="*/ 6686297 h 6854824"/>
              <a:gd name="connsiteX100" fmla="*/ 11497064 w 12191999"/>
              <a:gd name="connsiteY100" fmla="*/ 6686297 h 6854824"/>
              <a:gd name="connsiteX101" fmla="*/ 11497064 w 12191999"/>
              <a:gd name="connsiteY101" fmla="*/ 6768283 h 6854824"/>
              <a:gd name="connsiteX102" fmla="*/ 11507110 w 12191999"/>
              <a:gd name="connsiteY102" fmla="*/ 6768283 h 6854824"/>
              <a:gd name="connsiteX103" fmla="*/ 11507110 w 12191999"/>
              <a:gd name="connsiteY103" fmla="*/ 6739429 h 6854824"/>
              <a:gd name="connsiteX104" fmla="*/ 11513668 w 12191999"/>
              <a:gd name="connsiteY104" fmla="*/ 6744787 h 6854824"/>
              <a:gd name="connsiteX105" fmla="*/ 11522681 w 12191999"/>
              <a:gd name="connsiteY105" fmla="*/ 6746908 h 6854824"/>
              <a:gd name="connsiteX106" fmla="*/ 11535769 w 12191999"/>
              <a:gd name="connsiteY106" fmla="*/ 6743029 h 6854824"/>
              <a:gd name="connsiteX107" fmla="*/ 11545257 w 12191999"/>
              <a:gd name="connsiteY107" fmla="*/ 6731867 h 6854824"/>
              <a:gd name="connsiteX108" fmla="*/ 11548522 w 12191999"/>
              <a:gd name="connsiteY108" fmla="*/ 6715486 h 6854824"/>
              <a:gd name="connsiteX109" fmla="*/ 11545564 w 12191999"/>
              <a:gd name="connsiteY109" fmla="*/ 6699887 h 6854824"/>
              <a:gd name="connsiteX110" fmla="*/ 11536802 w 12191999"/>
              <a:gd name="connsiteY110" fmla="*/ 6688865 h 6854824"/>
              <a:gd name="connsiteX111" fmla="*/ 11523407 w 12191999"/>
              <a:gd name="connsiteY111" fmla="*/ 6684958 h 6854824"/>
              <a:gd name="connsiteX112" fmla="*/ 11387081 w 12191999"/>
              <a:gd name="connsiteY112" fmla="*/ 6678447 h 6854824"/>
              <a:gd name="connsiteX113" fmla="*/ 11375277 w 12191999"/>
              <a:gd name="connsiteY113" fmla="*/ 6681210 h 6854824"/>
              <a:gd name="connsiteX114" fmla="*/ 11367324 w 12191999"/>
              <a:gd name="connsiteY114" fmla="*/ 6689414 h 6854824"/>
              <a:gd name="connsiteX115" fmla="*/ 11364533 w 12191999"/>
              <a:gd name="connsiteY115" fmla="*/ 6702222 h 6854824"/>
              <a:gd name="connsiteX116" fmla="*/ 11370672 w 12191999"/>
              <a:gd name="connsiteY116" fmla="*/ 6719858 h 6854824"/>
              <a:gd name="connsiteX117" fmla="*/ 11386634 w 12191999"/>
              <a:gd name="connsiteY117" fmla="*/ 6726221 h 6854824"/>
              <a:gd name="connsiteX118" fmla="*/ 11399833 w 12191999"/>
              <a:gd name="connsiteY118" fmla="*/ 6722063 h 6854824"/>
              <a:gd name="connsiteX119" fmla="*/ 11406949 w 12191999"/>
              <a:gd name="connsiteY119" fmla="*/ 6710929 h 6854824"/>
              <a:gd name="connsiteX120" fmla="*/ 11400085 w 12191999"/>
              <a:gd name="connsiteY120" fmla="*/ 6708920 h 6854824"/>
              <a:gd name="connsiteX121" fmla="*/ 11395062 w 12191999"/>
              <a:gd name="connsiteY121" fmla="*/ 6716789 h 6854824"/>
              <a:gd name="connsiteX122" fmla="*/ 11386244 w 12191999"/>
              <a:gd name="connsiteY122" fmla="*/ 6719691 h 6854824"/>
              <a:gd name="connsiteX123" fmla="*/ 11376058 w 12191999"/>
              <a:gd name="connsiteY123" fmla="*/ 6715310 h 6854824"/>
              <a:gd name="connsiteX124" fmla="*/ 11372123 w 12191999"/>
              <a:gd name="connsiteY124" fmla="*/ 6702390 h 6854824"/>
              <a:gd name="connsiteX125" fmla="*/ 11376281 w 12191999"/>
              <a:gd name="connsiteY125" fmla="*/ 6689274 h 6854824"/>
              <a:gd name="connsiteX126" fmla="*/ 11386857 w 12191999"/>
              <a:gd name="connsiteY126" fmla="*/ 6684698 h 6854824"/>
              <a:gd name="connsiteX127" fmla="*/ 11394531 w 12191999"/>
              <a:gd name="connsiteY127" fmla="*/ 6686902 h 6854824"/>
              <a:gd name="connsiteX128" fmla="*/ 11399471 w 12191999"/>
              <a:gd name="connsiteY128" fmla="*/ 6693237 h 6854824"/>
              <a:gd name="connsiteX129" fmla="*/ 11406112 w 12191999"/>
              <a:gd name="connsiteY129" fmla="*/ 6691618 h 6854824"/>
              <a:gd name="connsiteX130" fmla="*/ 11399415 w 12191999"/>
              <a:gd name="connsiteY130" fmla="*/ 6681991 h 6854824"/>
              <a:gd name="connsiteX131" fmla="*/ 11387081 w 12191999"/>
              <a:gd name="connsiteY131" fmla="*/ 6678447 h 6854824"/>
              <a:gd name="connsiteX132" fmla="*/ 11386578 w 12191999"/>
              <a:gd name="connsiteY132" fmla="*/ 6669331 h 6854824"/>
              <a:gd name="connsiteX133" fmla="*/ 11403824 w 12191999"/>
              <a:gd name="connsiteY133" fmla="*/ 6673880 h 6854824"/>
              <a:gd name="connsiteX134" fmla="*/ 11416967 w 12191999"/>
              <a:gd name="connsiteY134" fmla="*/ 6686883 h 6854824"/>
              <a:gd name="connsiteX135" fmla="*/ 11421683 w 12191999"/>
              <a:gd name="connsiteY135" fmla="*/ 6704492 h 6854824"/>
              <a:gd name="connsiteX136" fmla="*/ 11417051 w 12191999"/>
              <a:gd name="connsiteY136" fmla="*/ 6721932 h 6854824"/>
              <a:gd name="connsiteX137" fmla="*/ 11404047 w 12191999"/>
              <a:gd name="connsiteY137" fmla="*/ 6734936 h 6854824"/>
              <a:gd name="connsiteX138" fmla="*/ 11386578 w 12191999"/>
              <a:gd name="connsiteY138" fmla="*/ 6739597 h 6854824"/>
              <a:gd name="connsiteX139" fmla="*/ 11369110 w 12191999"/>
              <a:gd name="connsiteY139" fmla="*/ 6734936 h 6854824"/>
              <a:gd name="connsiteX140" fmla="*/ 11356078 w 12191999"/>
              <a:gd name="connsiteY140" fmla="*/ 6721932 h 6854824"/>
              <a:gd name="connsiteX141" fmla="*/ 11351418 w 12191999"/>
              <a:gd name="connsiteY141" fmla="*/ 6704492 h 6854824"/>
              <a:gd name="connsiteX142" fmla="*/ 11356162 w 12191999"/>
              <a:gd name="connsiteY142" fmla="*/ 6686883 h 6854824"/>
              <a:gd name="connsiteX143" fmla="*/ 11369305 w 12191999"/>
              <a:gd name="connsiteY143" fmla="*/ 6673880 h 6854824"/>
              <a:gd name="connsiteX144" fmla="*/ 11386578 w 12191999"/>
              <a:gd name="connsiteY144" fmla="*/ 6669331 h 6854824"/>
              <a:gd name="connsiteX145" fmla="*/ 11469234 w 12191999"/>
              <a:gd name="connsiteY145" fmla="*/ 6663750 h 6854824"/>
              <a:gd name="connsiteX146" fmla="*/ 11469234 w 12191999"/>
              <a:gd name="connsiteY146" fmla="*/ 6745568 h 6854824"/>
              <a:gd name="connsiteX147" fmla="*/ 11480061 w 12191999"/>
              <a:gd name="connsiteY147" fmla="*/ 6745568 h 6854824"/>
              <a:gd name="connsiteX148" fmla="*/ 11480061 w 12191999"/>
              <a:gd name="connsiteY148" fmla="*/ 6663750 h 6854824"/>
              <a:gd name="connsiteX149" fmla="*/ 11386578 w 12191999"/>
              <a:gd name="connsiteY149" fmla="*/ 6662355 h 6854824"/>
              <a:gd name="connsiteX150" fmla="*/ 11365873 w 12191999"/>
              <a:gd name="connsiteY150" fmla="*/ 6667796 h 6854824"/>
              <a:gd name="connsiteX151" fmla="*/ 11350106 w 12191999"/>
              <a:gd name="connsiteY151" fmla="*/ 6683367 h 6854824"/>
              <a:gd name="connsiteX152" fmla="*/ 11344441 w 12191999"/>
              <a:gd name="connsiteY152" fmla="*/ 6704492 h 6854824"/>
              <a:gd name="connsiteX153" fmla="*/ 11350022 w 12191999"/>
              <a:gd name="connsiteY153" fmla="*/ 6725421 h 6854824"/>
              <a:gd name="connsiteX154" fmla="*/ 11365622 w 12191999"/>
              <a:gd name="connsiteY154" fmla="*/ 6741020 h 6854824"/>
              <a:gd name="connsiteX155" fmla="*/ 11386578 w 12191999"/>
              <a:gd name="connsiteY155" fmla="*/ 6746573 h 6854824"/>
              <a:gd name="connsiteX156" fmla="*/ 11407535 w 12191999"/>
              <a:gd name="connsiteY156" fmla="*/ 6741020 h 6854824"/>
              <a:gd name="connsiteX157" fmla="*/ 11423106 w 12191999"/>
              <a:gd name="connsiteY157" fmla="*/ 6725421 h 6854824"/>
              <a:gd name="connsiteX158" fmla="*/ 11428660 w 12191999"/>
              <a:gd name="connsiteY158" fmla="*/ 6704492 h 6854824"/>
              <a:gd name="connsiteX159" fmla="*/ 11423023 w 12191999"/>
              <a:gd name="connsiteY159" fmla="*/ 6683367 h 6854824"/>
              <a:gd name="connsiteX160" fmla="*/ 11407284 w 12191999"/>
              <a:gd name="connsiteY160" fmla="*/ 6667796 h 6854824"/>
              <a:gd name="connsiteX161" fmla="*/ 11386578 w 12191999"/>
              <a:gd name="connsiteY161" fmla="*/ 6662355 h 6854824"/>
              <a:gd name="connsiteX162" fmla="*/ 818352 w 12191999"/>
              <a:gd name="connsiteY162" fmla="*/ 6201649 h 6854824"/>
              <a:gd name="connsiteX163" fmla="*/ 818352 w 12191999"/>
              <a:gd name="connsiteY163" fmla="*/ 6597649 h 6854824"/>
              <a:gd name="connsiteX164" fmla="*/ 824702 w 12191999"/>
              <a:gd name="connsiteY164" fmla="*/ 6597649 h 6854824"/>
              <a:gd name="connsiteX165" fmla="*/ 824702 w 12191999"/>
              <a:gd name="connsiteY165" fmla="*/ 6201649 h 6854824"/>
              <a:gd name="connsiteX166" fmla="*/ 11344275 w 12191999"/>
              <a:gd name="connsiteY166" fmla="*/ 6196639 h 6854824"/>
              <a:gd name="connsiteX167" fmla="*/ 11344275 w 12191999"/>
              <a:gd name="connsiteY167" fmla="*/ 6534644 h 6854824"/>
              <a:gd name="connsiteX168" fmla="*/ 11344275 w 12191999"/>
              <a:gd name="connsiteY168" fmla="*/ 6605968 h 6854824"/>
              <a:gd name="connsiteX169" fmla="*/ 11737507 w 12191999"/>
              <a:gd name="connsiteY169" fmla="*/ 6605968 h 6854824"/>
              <a:gd name="connsiteX170" fmla="*/ 11755855 w 12191999"/>
              <a:gd name="connsiteY170" fmla="*/ 6553660 h 6854824"/>
              <a:gd name="connsiteX171" fmla="*/ 11780876 w 12191999"/>
              <a:gd name="connsiteY171" fmla="*/ 6196639 h 6854824"/>
              <a:gd name="connsiteX172" fmla="*/ 11344275 w 12191999"/>
              <a:gd name="connsiteY172" fmla="*/ 6196639 h 6854824"/>
              <a:gd name="connsiteX173" fmla="*/ 0 w 12191999"/>
              <a:gd name="connsiteY173" fmla="*/ 0 h 6854824"/>
              <a:gd name="connsiteX174" fmla="*/ 12191999 w 12191999"/>
              <a:gd name="connsiteY174" fmla="*/ 0 h 6854824"/>
              <a:gd name="connsiteX175" fmla="*/ 12191999 w 12191999"/>
              <a:gd name="connsiteY175" fmla="*/ 6854824 h 6854824"/>
              <a:gd name="connsiteX176" fmla="*/ 0 w 12191999"/>
              <a:gd name="connsiteY176" fmla="*/ 6854824 h 685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12191999" h="6854824">
                <a:moveTo>
                  <a:pt x="11642564" y="6693274"/>
                </a:moveTo>
                <a:cubicBezTo>
                  <a:pt x="11647512" y="6693274"/>
                  <a:pt x="11651652" y="6695162"/>
                  <a:pt x="11654982" y="6698939"/>
                </a:cubicBezTo>
                <a:cubicBezTo>
                  <a:pt x="11658312" y="6702715"/>
                  <a:pt x="11659977" y="6708268"/>
                  <a:pt x="11659977" y="6715598"/>
                </a:cubicBezTo>
                <a:cubicBezTo>
                  <a:pt x="11659977" y="6723374"/>
                  <a:pt x="11658321" y="6729160"/>
                  <a:pt x="11655010" y="6732955"/>
                </a:cubicBezTo>
                <a:cubicBezTo>
                  <a:pt x="11651698" y="6736750"/>
                  <a:pt x="11647549" y="6738648"/>
                  <a:pt x="11642564" y="6738648"/>
                </a:cubicBezTo>
                <a:cubicBezTo>
                  <a:pt x="11637541" y="6738648"/>
                  <a:pt x="11633374" y="6736759"/>
                  <a:pt x="11630062" y="6732983"/>
                </a:cubicBezTo>
                <a:cubicBezTo>
                  <a:pt x="11626751" y="6729206"/>
                  <a:pt x="11625095" y="6723523"/>
                  <a:pt x="11625095" y="6715933"/>
                </a:cubicBezTo>
                <a:cubicBezTo>
                  <a:pt x="11625095" y="6708343"/>
                  <a:pt x="11626751" y="6702669"/>
                  <a:pt x="11630062" y="6698911"/>
                </a:cubicBezTo>
                <a:cubicBezTo>
                  <a:pt x="11633374" y="6695153"/>
                  <a:pt x="11637541" y="6693274"/>
                  <a:pt x="11642564" y="6693274"/>
                </a:cubicBezTo>
                <a:close/>
                <a:moveTo>
                  <a:pt x="11522458" y="6692827"/>
                </a:moveTo>
                <a:cubicBezTo>
                  <a:pt x="11526774" y="6692827"/>
                  <a:pt x="11530486" y="6694706"/>
                  <a:pt x="11533592" y="6698464"/>
                </a:cubicBezTo>
                <a:cubicBezTo>
                  <a:pt x="11536699" y="6702222"/>
                  <a:pt x="11538253" y="6707878"/>
                  <a:pt x="11538253" y="6715431"/>
                </a:cubicBezTo>
                <a:cubicBezTo>
                  <a:pt x="11538253" y="6723356"/>
                  <a:pt x="11536662" y="6729206"/>
                  <a:pt x="11533481" y="6732983"/>
                </a:cubicBezTo>
                <a:cubicBezTo>
                  <a:pt x="11530300" y="6736759"/>
                  <a:pt x="11526477" y="6738648"/>
                  <a:pt x="11522012" y="6738648"/>
                </a:cubicBezTo>
                <a:cubicBezTo>
                  <a:pt x="11517621" y="6738648"/>
                  <a:pt x="11513882" y="6736825"/>
                  <a:pt x="11510794" y="6733178"/>
                </a:cubicBezTo>
                <a:cubicBezTo>
                  <a:pt x="11507706" y="6729532"/>
                  <a:pt x="11506162" y="6723895"/>
                  <a:pt x="11506162" y="6716268"/>
                </a:cubicBezTo>
                <a:cubicBezTo>
                  <a:pt x="11506162" y="6708640"/>
                  <a:pt x="11507808" y="6702827"/>
                  <a:pt x="11511101" y="6698827"/>
                </a:cubicBezTo>
                <a:cubicBezTo>
                  <a:pt x="11514394" y="6694827"/>
                  <a:pt x="11518179" y="6692827"/>
                  <a:pt x="11522458" y="6692827"/>
                </a:cubicBezTo>
                <a:close/>
                <a:moveTo>
                  <a:pt x="11704662" y="6684958"/>
                </a:moveTo>
                <a:cubicBezTo>
                  <a:pt x="11701574" y="6684958"/>
                  <a:pt x="11698681" y="6685358"/>
                  <a:pt x="11695984" y="6686158"/>
                </a:cubicBezTo>
                <a:cubicBezTo>
                  <a:pt x="11693286" y="6686958"/>
                  <a:pt x="11691156" y="6687935"/>
                  <a:pt x="11689593" y="6689088"/>
                </a:cubicBezTo>
                <a:cubicBezTo>
                  <a:pt x="11687510" y="6690576"/>
                  <a:pt x="11685863" y="6692446"/>
                  <a:pt x="11684654" y="6694697"/>
                </a:cubicBezTo>
                <a:cubicBezTo>
                  <a:pt x="11683445" y="6696948"/>
                  <a:pt x="11682840" y="6699394"/>
                  <a:pt x="11682840" y="6702036"/>
                </a:cubicBezTo>
                <a:cubicBezTo>
                  <a:pt x="11682840" y="6704938"/>
                  <a:pt x="11683575" y="6707589"/>
                  <a:pt x="11685045" y="6709989"/>
                </a:cubicBezTo>
                <a:cubicBezTo>
                  <a:pt x="11686515" y="6712389"/>
                  <a:pt x="11688673" y="6714268"/>
                  <a:pt x="11691519" y="6715626"/>
                </a:cubicBezTo>
                <a:cubicBezTo>
                  <a:pt x="11694365" y="6716984"/>
                  <a:pt x="11699472" y="6718593"/>
                  <a:pt x="11706839" y="6720454"/>
                </a:cubicBezTo>
                <a:cubicBezTo>
                  <a:pt x="11712308" y="6721830"/>
                  <a:pt x="11715731" y="6722965"/>
                  <a:pt x="11717108" y="6723858"/>
                </a:cubicBezTo>
                <a:cubicBezTo>
                  <a:pt x="11719080" y="6725160"/>
                  <a:pt x="11720066" y="6726946"/>
                  <a:pt x="11720066" y="6729216"/>
                </a:cubicBezTo>
                <a:cubicBezTo>
                  <a:pt x="11720066" y="6731746"/>
                  <a:pt x="11718950" y="6733950"/>
                  <a:pt x="11716717" y="6735829"/>
                </a:cubicBezTo>
                <a:cubicBezTo>
                  <a:pt x="11714485" y="6737708"/>
                  <a:pt x="11711062" y="6738648"/>
                  <a:pt x="11706448" y="6738648"/>
                </a:cubicBezTo>
                <a:cubicBezTo>
                  <a:pt x="11701872" y="6738648"/>
                  <a:pt x="11698309" y="6737587"/>
                  <a:pt x="11695761" y="6735467"/>
                </a:cubicBezTo>
                <a:cubicBezTo>
                  <a:pt x="11693212" y="6733346"/>
                  <a:pt x="11691658" y="6730295"/>
                  <a:pt x="11691100" y="6726314"/>
                </a:cubicBezTo>
                <a:lnTo>
                  <a:pt x="11681166" y="6727876"/>
                </a:lnTo>
                <a:cubicBezTo>
                  <a:pt x="11682282" y="6734164"/>
                  <a:pt x="11684859" y="6738908"/>
                  <a:pt x="11688896" y="6742108"/>
                </a:cubicBezTo>
                <a:cubicBezTo>
                  <a:pt x="11692933" y="6745308"/>
                  <a:pt x="11698802" y="6746908"/>
                  <a:pt x="11706504" y="6746908"/>
                </a:cubicBezTo>
                <a:cubicBezTo>
                  <a:pt x="11711155" y="6746908"/>
                  <a:pt x="11715322" y="6746098"/>
                  <a:pt x="11719006" y="6744480"/>
                </a:cubicBezTo>
                <a:cubicBezTo>
                  <a:pt x="11722689" y="6742861"/>
                  <a:pt x="11725508" y="6740573"/>
                  <a:pt x="11727461" y="6737615"/>
                </a:cubicBezTo>
                <a:cubicBezTo>
                  <a:pt x="11729414" y="6734657"/>
                  <a:pt x="11730391" y="6731504"/>
                  <a:pt x="11730391" y="6728155"/>
                </a:cubicBezTo>
                <a:cubicBezTo>
                  <a:pt x="11730391" y="6724732"/>
                  <a:pt x="11729591" y="6721867"/>
                  <a:pt x="11727991" y="6719561"/>
                </a:cubicBezTo>
                <a:cubicBezTo>
                  <a:pt x="11726391" y="6717254"/>
                  <a:pt x="11724187" y="6715496"/>
                  <a:pt x="11721378" y="6714286"/>
                </a:cubicBezTo>
                <a:cubicBezTo>
                  <a:pt x="11718568" y="6713077"/>
                  <a:pt x="11713611" y="6711524"/>
                  <a:pt x="11706504" y="6709626"/>
                </a:cubicBezTo>
                <a:cubicBezTo>
                  <a:pt x="11701593" y="6708287"/>
                  <a:pt x="11698635" y="6707431"/>
                  <a:pt x="11697630" y="6707059"/>
                </a:cubicBezTo>
                <a:cubicBezTo>
                  <a:pt x="11695881" y="6706352"/>
                  <a:pt x="11694598" y="6705459"/>
                  <a:pt x="11693779" y="6704380"/>
                </a:cubicBezTo>
                <a:cubicBezTo>
                  <a:pt x="11692961" y="6703338"/>
                  <a:pt x="11692551" y="6702166"/>
                  <a:pt x="11692551" y="6700864"/>
                </a:cubicBezTo>
                <a:cubicBezTo>
                  <a:pt x="11692551" y="6698818"/>
                  <a:pt x="11693537" y="6697032"/>
                  <a:pt x="11695509" y="6695506"/>
                </a:cubicBezTo>
                <a:cubicBezTo>
                  <a:pt x="11697481" y="6693981"/>
                  <a:pt x="11700774" y="6693218"/>
                  <a:pt x="11705388" y="6693218"/>
                </a:cubicBezTo>
                <a:cubicBezTo>
                  <a:pt x="11709295" y="6693218"/>
                  <a:pt x="11712318" y="6694074"/>
                  <a:pt x="11714457" y="6695785"/>
                </a:cubicBezTo>
                <a:cubicBezTo>
                  <a:pt x="11716596" y="6697497"/>
                  <a:pt x="11717889" y="6699878"/>
                  <a:pt x="11718336" y="6702929"/>
                </a:cubicBezTo>
                <a:lnTo>
                  <a:pt x="11728159" y="6701590"/>
                </a:lnTo>
                <a:cubicBezTo>
                  <a:pt x="11727526" y="6697757"/>
                  <a:pt x="11726373" y="6694697"/>
                  <a:pt x="11724698" y="6692409"/>
                </a:cubicBezTo>
                <a:cubicBezTo>
                  <a:pt x="11723024" y="6690120"/>
                  <a:pt x="11720429" y="6688307"/>
                  <a:pt x="11716913" y="6686967"/>
                </a:cubicBezTo>
                <a:cubicBezTo>
                  <a:pt x="11713397" y="6685628"/>
                  <a:pt x="11709313" y="6684958"/>
                  <a:pt x="11704662" y="6684958"/>
                </a:cubicBezTo>
                <a:close/>
                <a:moveTo>
                  <a:pt x="11642564" y="6684958"/>
                </a:moveTo>
                <a:cubicBezTo>
                  <a:pt x="11635234" y="6684958"/>
                  <a:pt x="11629020" y="6687153"/>
                  <a:pt x="11623923" y="6691544"/>
                </a:cubicBezTo>
                <a:cubicBezTo>
                  <a:pt x="11617821" y="6696827"/>
                  <a:pt x="11614770" y="6704957"/>
                  <a:pt x="11614770" y="6715933"/>
                </a:cubicBezTo>
                <a:cubicBezTo>
                  <a:pt x="11614770" y="6725942"/>
                  <a:pt x="11617328" y="6733606"/>
                  <a:pt x="11622444" y="6738927"/>
                </a:cubicBezTo>
                <a:cubicBezTo>
                  <a:pt x="11627560" y="6744247"/>
                  <a:pt x="11634267" y="6746908"/>
                  <a:pt x="11642564" y="6746908"/>
                </a:cubicBezTo>
                <a:cubicBezTo>
                  <a:pt x="11647736" y="6746908"/>
                  <a:pt x="11652507" y="6745698"/>
                  <a:pt x="11656879" y="6743280"/>
                </a:cubicBezTo>
                <a:cubicBezTo>
                  <a:pt x="11661251" y="6740862"/>
                  <a:pt x="11664581" y="6737466"/>
                  <a:pt x="11666869" y="6733095"/>
                </a:cubicBezTo>
                <a:cubicBezTo>
                  <a:pt x="11669157" y="6728723"/>
                  <a:pt x="11670302" y="6722723"/>
                  <a:pt x="11670302" y="6715096"/>
                </a:cubicBezTo>
                <a:cubicBezTo>
                  <a:pt x="11670302" y="6705682"/>
                  <a:pt x="11667716" y="6698306"/>
                  <a:pt x="11662544" y="6692967"/>
                </a:cubicBezTo>
                <a:cubicBezTo>
                  <a:pt x="11657372" y="6687628"/>
                  <a:pt x="11650712" y="6684958"/>
                  <a:pt x="11642564" y="6684958"/>
                </a:cubicBezTo>
                <a:close/>
                <a:moveTo>
                  <a:pt x="11580836" y="6684958"/>
                </a:moveTo>
                <a:cubicBezTo>
                  <a:pt x="11577748" y="6684958"/>
                  <a:pt x="11574855" y="6685358"/>
                  <a:pt x="11572158" y="6686158"/>
                </a:cubicBezTo>
                <a:cubicBezTo>
                  <a:pt x="11569460" y="6686958"/>
                  <a:pt x="11567330" y="6687935"/>
                  <a:pt x="11565767" y="6689088"/>
                </a:cubicBezTo>
                <a:cubicBezTo>
                  <a:pt x="11563684" y="6690576"/>
                  <a:pt x="11562037" y="6692446"/>
                  <a:pt x="11560828" y="6694697"/>
                </a:cubicBezTo>
                <a:cubicBezTo>
                  <a:pt x="11559619" y="6696948"/>
                  <a:pt x="11559014" y="6699394"/>
                  <a:pt x="11559014" y="6702036"/>
                </a:cubicBezTo>
                <a:cubicBezTo>
                  <a:pt x="11559014" y="6704938"/>
                  <a:pt x="11559749" y="6707589"/>
                  <a:pt x="11561219" y="6709989"/>
                </a:cubicBezTo>
                <a:cubicBezTo>
                  <a:pt x="11562689" y="6712389"/>
                  <a:pt x="11564847" y="6714268"/>
                  <a:pt x="11567693" y="6715626"/>
                </a:cubicBezTo>
                <a:cubicBezTo>
                  <a:pt x="11570539" y="6716984"/>
                  <a:pt x="11575646" y="6718593"/>
                  <a:pt x="11583013" y="6720454"/>
                </a:cubicBezTo>
                <a:cubicBezTo>
                  <a:pt x="11588482" y="6721830"/>
                  <a:pt x="11591905" y="6722965"/>
                  <a:pt x="11593282" y="6723858"/>
                </a:cubicBezTo>
                <a:cubicBezTo>
                  <a:pt x="11595254" y="6725160"/>
                  <a:pt x="11596240" y="6726946"/>
                  <a:pt x="11596240" y="6729216"/>
                </a:cubicBezTo>
                <a:cubicBezTo>
                  <a:pt x="11596240" y="6731746"/>
                  <a:pt x="11595124" y="6733950"/>
                  <a:pt x="11592891" y="6735829"/>
                </a:cubicBezTo>
                <a:cubicBezTo>
                  <a:pt x="11590659" y="6737708"/>
                  <a:pt x="11587236" y="6738648"/>
                  <a:pt x="11582622" y="6738648"/>
                </a:cubicBezTo>
                <a:cubicBezTo>
                  <a:pt x="11578046" y="6738648"/>
                  <a:pt x="11574483" y="6737587"/>
                  <a:pt x="11571935" y="6735467"/>
                </a:cubicBezTo>
                <a:cubicBezTo>
                  <a:pt x="11569386" y="6733346"/>
                  <a:pt x="11567832" y="6730295"/>
                  <a:pt x="11567274" y="6726314"/>
                </a:cubicBezTo>
                <a:lnTo>
                  <a:pt x="11557340" y="6727876"/>
                </a:lnTo>
                <a:cubicBezTo>
                  <a:pt x="11558456" y="6734164"/>
                  <a:pt x="11561033" y="6738908"/>
                  <a:pt x="11565070" y="6742108"/>
                </a:cubicBezTo>
                <a:cubicBezTo>
                  <a:pt x="11569107" y="6745308"/>
                  <a:pt x="11574976" y="6746908"/>
                  <a:pt x="11582678" y="6746908"/>
                </a:cubicBezTo>
                <a:cubicBezTo>
                  <a:pt x="11587329" y="6746908"/>
                  <a:pt x="11591496" y="6746098"/>
                  <a:pt x="11595180" y="6744480"/>
                </a:cubicBezTo>
                <a:cubicBezTo>
                  <a:pt x="11598863" y="6742861"/>
                  <a:pt x="11601682" y="6740573"/>
                  <a:pt x="11603635" y="6737615"/>
                </a:cubicBezTo>
                <a:cubicBezTo>
                  <a:pt x="11605588" y="6734657"/>
                  <a:pt x="11606565" y="6731504"/>
                  <a:pt x="11606565" y="6728155"/>
                </a:cubicBezTo>
                <a:cubicBezTo>
                  <a:pt x="11606565" y="6724732"/>
                  <a:pt x="11605765" y="6721867"/>
                  <a:pt x="11604165" y="6719561"/>
                </a:cubicBezTo>
                <a:cubicBezTo>
                  <a:pt x="11602565" y="6717254"/>
                  <a:pt x="11600361" y="6715496"/>
                  <a:pt x="11597552" y="6714286"/>
                </a:cubicBezTo>
                <a:cubicBezTo>
                  <a:pt x="11594742" y="6713077"/>
                  <a:pt x="11589785" y="6711524"/>
                  <a:pt x="11582678" y="6709626"/>
                </a:cubicBezTo>
                <a:cubicBezTo>
                  <a:pt x="11577767" y="6708287"/>
                  <a:pt x="11574809" y="6707431"/>
                  <a:pt x="11573804" y="6707059"/>
                </a:cubicBezTo>
                <a:cubicBezTo>
                  <a:pt x="11572055" y="6706352"/>
                  <a:pt x="11570772" y="6705459"/>
                  <a:pt x="11569953" y="6704380"/>
                </a:cubicBezTo>
                <a:cubicBezTo>
                  <a:pt x="11569135" y="6703338"/>
                  <a:pt x="11568725" y="6702166"/>
                  <a:pt x="11568725" y="6700864"/>
                </a:cubicBezTo>
                <a:cubicBezTo>
                  <a:pt x="11568725" y="6698818"/>
                  <a:pt x="11569711" y="6697032"/>
                  <a:pt x="11571683" y="6695506"/>
                </a:cubicBezTo>
                <a:cubicBezTo>
                  <a:pt x="11573655" y="6693981"/>
                  <a:pt x="11576948" y="6693218"/>
                  <a:pt x="11581562" y="6693218"/>
                </a:cubicBezTo>
                <a:cubicBezTo>
                  <a:pt x="11585469" y="6693218"/>
                  <a:pt x="11588492" y="6694074"/>
                  <a:pt x="11590631" y="6695785"/>
                </a:cubicBezTo>
                <a:cubicBezTo>
                  <a:pt x="11592770" y="6697497"/>
                  <a:pt x="11594063" y="6699878"/>
                  <a:pt x="11594510" y="6702929"/>
                </a:cubicBezTo>
                <a:lnTo>
                  <a:pt x="11604333" y="6701590"/>
                </a:lnTo>
                <a:cubicBezTo>
                  <a:pt x="11603700" y="6697757"/>
                  <a:pt x="11602547" y="6694697"/>
                  <a:pt x="11600872" y="6692409"/>
                </a:cubicBezTo>
                <a:cubicBezTo>
                  <a:pt x="11599198" y="6690120"/>
                  <a:pt x="11596603" y="6688307"/>
                  <a:pt x="11593087" y="6686967"/>
                </a:cubicBezTo>
                <a:cubicBezTo>
                  <a:pt x="11589571" y="6685628"/>
                  <a:pt x="11585487" y="6684958"/>
                  <a:pt x="11580836" y="6684958"/>
                </a:cubicBezTo>
                <a:close/>
                <a:moveTo>
                  <a:pt x="11523407" y="6684958"/>
                </a:moveTo>
                <a:cubicBezTo>
                  <a:pt x="11519537" y="6684958"/>
                  <a:pt x="11516245" y="6685711"/>
                  <a:pt x="11513529" y="6687218"/>
                </a:cubicBezTo>
                <a:cubicBezTo>
                  <a:pt x="11510812" y="6688725"/>
                  <a:pt x="11508375" y="6690986"/>
                  <a:pt x="11506217" y="6693999"/>
                </a:cubicBezTo>
                <a:lnTo>
                  <a:pt x="11506217" y="6686297"/>
                </a:lnTo>
                <a:lnTo>
                  <a:pt x="11497064" y="6686297"/>
                </a:lnTo>
                <a:lnTo>
                  <a:pt x="11497064" y="6768283"/>
                </a:lnTo>
                <a:lnTo>
                  <a:pt x="11507110" y="6768283"/>
                </a:lnTo>
                <a:lnTo>
                  <a:pt x="11507110" y="6739429"/>
                </a:lnTo>
                <a:cubicBezTo>
                  <a:pt x="11508822" y="6741587"/>
                  <a:pt x="11511008" y="6743373"/>
                  <a:pt x="11513668" y="6744787"/>
                </a:cubicBezTo>
                <a:cubicBezTo>
                  <a:pt x="11516328" y="6746201"/>
                  <a:pt x="11519333" y="6746908"/>
                  <a:pt x="11522681" y="6746908"/>
                </a:cubicBezTo>
                <a:cubicBezTo>
                  <a:pt x="11527258" y="6746908"/>
                  <a:pt x="11531620" y="6745615"/>
                  <a:pt x="11535769" y="6743029"/>
                </a:cubicBezTo>
                <a:cubicBezTo>
                  <a:pt x="11539918" y="6740443"/>
                  <a:pt x="11543080" y="6736722"/>
                  <a:pt x="11545257" y="6731867"/>
                </a:cubicBezTo>
                <a:cubicBezTo>
                  <a:pt x="11547433" y="6727011"/>
                  <a:pt x="11548522" y="6721551"/>
                  <a:pt x="11548522" y="6715486"/>
                </a:cubicBezTo>
                <a:cubicBezTo>
                  <a:pt x="11548522" y="6709831"/>
                  <a:pt x="11547536" y="6704631"/>
                  <a:pt x="11545564" y="6699887"/>
                </a:cubicBezTo>
                <a:cubicBezTo>
                  <a:pt x="11543592" y="6695143"/>
                  <a:pt x="11540671" y="6691469"/>
                  <a:pt x="11536802" y="6688865"/>
                </a:cubicBezTo>
                <a:cubicBezTo>
                  <a:pt x="11532932" y="6686260"/>
                  <a:pt x="11528467" y="6684958"/>
                  <a:pt x="11523407" y="6684958"/>
                </a:cubicBezTo>
                <a:close/>
                <a:moveTo>
                  <a:pt x="11387081" y="6678447"/>
                </a:moveTo>
                <a:cubicBezTo>
                  <a:pt x="11382653" y="6678447"/>
                  <a:pt x="11378718" y="6679368"/>
                  <a:pt x="11375277" y="6681210"/>
                </a:cubicBezTo>
                <a:cubicBezTo>
                  <a:pt x="11371835" y="6683051"/>
                  <a:pt x="11369184" y="6685786"/>
                  <a:pt x="11367324" y="6689414"/>
                </a:cubicBezTo>
                <a:cubicBezTo>
                  <a:pt x="11365463" y="6693041"/>
                  <a:pt x="11364533" y="6697311"/>
                  <a:pt x="11364533" y="6702222"/>
                </a:cubicBezTo>
                <a:cubicBezTo>
                  <a:pt x="11364533" y="6709738"/>
                  <a:pt x="11366580" y="6715617"/>
                  <a:pt x="11370672" y="6719858"/>
                </a:cubicBezTo>
                <a:cubicBezTo>
                  <a:pt x="11374765" y="6724100"/>
                  <a:pt x="11380086" y="6726221"/>
                  <a:pt x="11386634" y="6726221"/>
                </a:cubicBezTo>
                <a:cubicBezTo>
                  <a:pt x="11391806" y="6726221"/>
                  <a:pt x="11396206" y="6724835"/>
                  <a:pt x="11399833" y="6722063"/>
                </a:cubicBezTo>
                <a:cubicBezTo>
                  <a:pt x="11403461" y="6719291"/>
                  <a:pt x="11405833" y="6715580"/>
                  <a:pt x="11406949" y="6710929"/>
                </a:cubicBezTo>
                <a:lnTo>
                  <a:pt x="11400085" y="6708920"/>
                </a:lnTo>
                <a:cubicBezTo>
                  <a:pt x="11399266" y="6712231"/>
                  <a:pt x="11397592" y="6714854"/>
                  <a:pt x="11395062" y="6716789"/>
                </a:cubicBezTo>
                <a:cubicBezTo>
                  <a:pt x="11392532" y="6718724"/>
                  <a:pt x="11389592" y="6719691"/>
                  <a:pt x="11386244" y="6719691"/>
                </a:cubicBezTo>
                <a:cubicBezTo>
                  <a:pt x="11382076" y="6719691"/>
                  <a:pt x="11378681" y="6718231"/>
                  <a:pt x="11376058" y="6715310"/>
                </a:cubicBezTo>
                <a:cubicBezTo>
                  <a:pt x="11373435" y="6712389"/>
                  <a:pt x="11372123" y="6708082"/>
                  <a:pt x="11372123" y="6702390"/>
                </a:cubicBezTo>
                <a:cubicBezTo>
                  <a:pt x="11372123" y="6696697"/>
                  <a:pt x="11373509" y="6692325"/>
                  <a:pt x="11376281" y="6689274"/>
                </a:cubicBezTo>
                <a:cubicBezTo>
                  <a:pt x="11379053" y="6686223"/>
                  <a:pt x="11382579" y="6684698"/>
                  <a:pt x="11386857" y="6684698"/>
                </a:cubicBezTo>
                <a:cubicBezTo>
                  <a:pt x="11389797" y="6684698"/>
                  <a:pt x="11392355" y="6685433"/>
                  <a:pt x="11394531" y="6686902"/>
                </a:cubicBezTo>
                <a:cubicBezTo>
                  <a:pt x="11396708" y="6688372"/>
                  <a:pt x="11398354" y="6690483"/>
                  <a:pt x="11399471" y="6693237"/>
                </a:cubicBezTo>
                <a:lnTo>
                  <a:pt x="11406112" y="6691618"/>
                </a:lnTo>
                <a:cubicBezTo>
                  <a:pt x="11404921" y="6687563"/>
                  <a:pt x="11402689" y="6684354"/>
                  <a:pt x="11399415" y="6681991"/>
                </a:cubicBezTo>
                <a:cubicBezTo>
                  <a:pt x="11396141" y="6679628"/>
                  <a:pt x="11392029" y="6678447"/>
                  <a:pt x="11387081" y="6678447"/>
                </a:cubicBezTo>
                <a:close/>
                <a:moveTo>
                  <a:pt x="11386578" y="6669331"/>
                </a:moveTo>
                <a:cubicBezTo>
                  <a:pt x="11392457" y="6669331"/>
                  <a:pt x="11398206" y="6670847"/>
                  <a:pt x="11403824" y="6673880"/>
                </a:cubicBezTo>
                <a:cubicBezTo>
                  <a:pt x="11409442" y="6676912"/>
                  <a:pt x="11413823" y="6681247"/>
                  <a:pt x="11416967" y="6686883"/>
                </a:cubicBezTo>
                <a:cubicBezTo>
                  <a:pt x="11420111" y="6692520"/>
                  <a:pt x="11421683" y="6698390"/>
                  <a:pt x="11421683" y="6704492"/>
                </a:cubicBezTo>
                <a:cubicBezTo>
                  <a:pt x="11421683" y="6710556"/>
                  <a:pt x="11420139" y="6716370"/>
                  <a:pt x="11417051" y="6721932"/>
                </a:cubicBezTo>
                <a:cubicBezTo>
                  <a:pt x="11413963" y="6727495"/>
                  <a:pt x="11409628" y="6731830"/>
                  <a:pt x="11404047" y="6734936"/>
                </a:cubicBezTo>
                <a:cubicBezTo>
                  <a:pt x="11398466" y="6738043"/>
                  <a:pt x="11392643" y="6739597"/>
                  <a:pt x="11386578" y="6739597"/>
                </a:cubicBezTo>
                <a:cubicBezTo>
                  <a:pt x="11380514" y="6739597"/>
                  <a:pt x="11374691" y="6738043"/>
                  <a:pt x="11369110" y="6734936"/>
                </a:cubicBezTo>
                <a:cubicBezTo>
                  <a:pt x="11363529" y="6731830"/>
                  <a:pt x="11359185" y="6727495"/>
                  <a:pt x="11356078" y="6721932"/>
                </a:cubicBezTo>
                <a:cubicBezTo>
                  <a:pt x="11352971" y="6716370"/>
                  <a:pt x="11351418" y="6710556"/>
                  <a:pt x="11351418" y="6704492"/>
                </a:cubicBezTo>
                <a:cubicBezTo>
                  <a:pt x="11351418" y="6698390"/>
                  <a:pt x="11352999" y="6692520"/>
                  <a:pt x="11356162" y="6686883"/>
                </a:cubicBezTo>
                <a:cubicBezTo>
                  <a:pt x="11359324" y="6681247"/>
                  <a:pt x="11363705" y="6676912"/>
                  <a:pt x="11369305" y="6673880"/>
                </a:cubicBezTo>
                <a:cubicBezTo>
                  <a:pt x="11374905" y="6670847"/>
                  <a:pt x="11380662" y="6669331"/>
                  <a:pt x="11386578" y="6669331"/>
                </a:cubicBezTo>
                <a:close/>
                <a:moveTo>
                  <a:pt x="11469234" y="6663750"/>
                </a:moveTo>
                <a:lnTo>
                  <a:pt x="11469234" y="6745568"/>
                </a:lnTo>
                <a:lnTo>
                  <a:pt x="11480061" y="6745568"/>
                </a:lnTo>
                <a:lnTo>
                  <a:pt x="11480061" y="6663750"/>
                </a:lnTo>
                <a:close/>
                <a:moveTo>
                  <a:pt x="11386578" y="6662355"/>
                </a:moveTo>
                <a:cubicBezTo>
                  <a:pt x="11379509" y="6662355"/>
                  <a:pt x="11372607" y="6664169"/>
                  <a:pt x="11365873" y="6667796"/>
                </a:cubicBezTo>
                <a:cubicBezTo>
                  <a:pt x="11359138" y="6671424"/>
                  <a:pt x="11353883" y="6676614"/>
                  <a:pt x="11350106" y="6683367"/>
                </a:cubicBezTo>
                <a:cubicBezTo>
                  <a:pt x="11346330" y="6690120"/>
                  <a:pt x="11344441" y="6697162"/>
                  <a:pt x="11344441" y="6704492"/>
                </a:cubicBezTo>
                <a:cubicBezTo>
                  <a:pt x="11344441" y="6711747"/>
                  <a:pt x="11346302" y="6718723"/>
                  <a:pt x="11350022" y="6725421"/>
                </a:cubicBezTo>
                <a:cubicBezTo>
                  <a:pt x="11353743" y="6732118"/>
                  <a:pt x="11358943" y="6737318"/>
                  <a:pt x="11365622" y="6741020"/>
                </a:cubicBezTo>
                <a:cubicBezTo>
                  <a:pt x="11372300" y="6744722"/>
                  <a:pt x="11379286" y="6746573"/>
                  <a:pt x="11386578" y="6746573"/>
                </a:cubicBezTo>
                <a:cubicBezTo>
                  <a:pt x="11393871" y="6746573"/>
                  <a:pt x="11400857" y="6744722"/>
                  <a:pt x="11407535" y="6741020"/>
                </a:cubicBezTo>
                <a:cubicBezTo>
                  <a:pt x="11414214" y="6737318"/>
                  <a:pt x="11419404" y="6732118"/>
                  <a:pt x="11423106" y="6725421"/>
                </a:cubicBezTo>
                <a:cubicBezTo>
                  <a:pt x="11426809" y="6718723"/>
                  <a:pt x="11428660" y="6711747"/>
                  <a:pt x="11428660" y="6704492"/>
                </a:cubicBezTo>
                <a:cubicBezTo>
                  <a:pt x="11428660" y="6697162"/>
                  <a:pt x="11426781" y="6690120"/>
                  <a:pt x="11423023" y="6683367"/>
                </a:cubicBezTo>
                <a:cubicBezTo>
                  <a:pt x="11419265" y="6676614"/>
                  <a:pt x="11414019" y="6671424"/>
                  <a:pt x="11407284" y="6667796"/>
                </a:cubicBezTo>
                <a:cubicBezTo>
                  <a:pt x="11400550" y="6664169"/>
                  <a:pt x="11393648" y="6662355"/>
                  <a:pt x="11386578" y="6662355"/>
                </a:cubicBezTo>
                <a:close/>
                <a:moveTo>
                  <a:pt x="818352" y="6201649"/>
                </a:moveTo>
                <a:lnTo>
                  <a:pt x="818352" y="6597649"/>
                </a:lnTo>
                <a:lnTo>
                  <a:pt x="824702" y="6597649"/>
                </a:lnTo>
                <a:lnTo>
                  <a:pt x="824702" y="6201649"/>
                </a:lnTo>
                <a:close/>
                <a:moveTo>
                  <a:pt x="11344275" y="6196639"/>
                </a:moveTo>
                <a:cubicBezTo>
                  <a:pt x="11344275" y="6196639"/>
                  <a:pt x="11344275" y="6196639"/>
                  <a:pt x="11344275" y="6534644"/>
                </a:cubicBezTo>
                <a:lnTo>
                  <a:pt x="11344275" y="6605968"/>
                </a:lnTo>
                <a:lnTo>
                  <a:pt x="11737507" y="6605968"/>
                </a:lnTo>
                <a:lnTo>
                  <a:pt x="11755855" y="6553660"/>
                </a:lnTo>
                <a:cubicBezTo>
                  <a:pt x="11794321" y="6430829"/>
                  <a:pt x="11797956" y="6316342"/>
                  <a:pt x="11780876" y="6196639"/>
                </a:cubicBezTo>
                <a:cubicBezTo>
                  <a:pt x="11780876" y="6196639"/>
                  <a:pt x="11780876" y="6196639"/>
                  <a:pt x="11344275" y="6196639"/>
                </a:cubicBezTo>
                <a:close/>
                <a:moveTo>
                  <a:pt x="0" y="0"/>
                </a:moveTo>
                <a:lnTo>
                  <a:pt x="12191999" y="0"/>
                </a:lnTo>
                <a:lnTo>
                  <a:pt x="12191999" y="6854824"/>
                </a:lnTo>
                <a:lnTo>
                  <a:pt x="0" y="6854824"/>
                </a:lnTo>
                <a:close/>
              </a:path>
            </a:pathLst>
          </a:custGeom>
          <a:solidFill>
            <a:schemeClr val="bg1">
              <a:lumMod val="75000"/>
            </a:schemeClr>
          </a:solidFill>
        </p:spPr>
        <p:txBody>
          <a:bodyPr wrap="square" anchor="ctr">
            <a:noAutofit/>
          </a:bodyPr>
          <a:lstStyle>
            <a:lvl1pPr algn="ctr">
              <a:defRPr/>
            </a:lvl1pPr>
          </a:lstStyle>
          <a:p>
            <a:r>
              <a:rPr lang="nb-NO" noProof="0" dirty="0"/>
              <a:t>Klikk på ikonet for å legge til et bilde</a:t>
            </a:r>
          </a:p>
        </p:txBody>
      </p:sp>
      <p:sp>
        <p:nvSpPr>
          <p:cNvPr id="21" name="strTitlePosition">
            <a:extLst>
              <a:ext uri="{FF2B5EF4-FFF2-40B4-BE49-F238E27FC236}">
                <a16:creationId xmlns:a16="http://schemas.microsoft.com/office/drawing/2014/main" id="{05AB00EC-2B1B-458A-8B63-05D579DC525D}"/>
              </a:ext>
            </a:extLst>
          </p:cNvPr>
          <p:cNvSpPr>
            <a:spLocks noGrp="1"/>
          </p:cNvSpPr>
          <p:nvPr>
            <p:ph type="body" sz="quarter" idx="13" hasCustomPrompt="1"/>
          </p:nvPr>
        </p:nvSpPr>
        <p:spPr>
          <a:xfrm>
            <a:off x="9804707" y="3287"/>
            <a:ext cx="1972313" cy="4416594"/>
          </a:xfrm>
        </p:spPr>
        <p:txBody>
          <a:bodyPr wrap="none" rIns="180000">
            <a:spAutoFit/>
          </a:bodyPr>
          <a:lstStyle>
            <a:lvl1pPr marL="0" indent="0" algn="r">
              <a:spcBef>
                <a:spcPts val="0"/>
              </a:spcBef>
              <a:buNone/>
              <a:defRPr sz="28700" b="1" spc="-2000" baseline="0">
                <a:solidFill>
                  <a:schemeClr val="bg1"/>
                </a:solidFill>
              </a:defRPr>
            </a:lvl1pPr>
          </a:lstStyle>
          <a:p>
            <a:pPr lvl="0"/>
            <a:r>
              <a:rPr lang="nb-NO" noProof="0" dirty="0"/>
              <a:t>0</a:t>
            </a:r>
          </a:p>
        </p:txBody>
      </p:sp>
      <p:sp>
        <p:nvSpPr>
          <p:cNvPr id="22" name="strSubtitle">
            <a:extLst>
              <a:ext uri="{FF2B5EF4-FFF2-40B4-BE49-F238E27FC236}">
                <a16:creationId xmlns:a16="http://schemas.microsoft.com/office/drawing/2014/main" id="{12116F72-CEFE-4CFF-B187-FF8C25E39C2E}"/>
              </a:ext>
            </a:extLst>
          </p:cNvPr>
          <p:cNvSpPr>
            <a:spLocks noGrp="1"/>
          </p:cNvSpPr>
          <p:nvPr>
            <p:ph type="body" sz="quarter" idx="16" hasCustomPrompt="1"/>
          </p:nvPr>
        </p:nvSpPr>
        <p:spPr>
          <a:xfrm>
            <a:off x="414980" y="2816932"/>
            <a:ext cx="7559675" cy="442035"/>
          </a:xfrm>
        </p:spPr>
        <p:txBody>
          <a:bodyPr lIns="72000" tIns="36000" rIns="72000" bIns="36000">
            <a:noAutofit/>
          </a:bodyPr>
          <a:lstStyle>
            <a:lvl1pPr>
              <a:defRPr sz="2400" b="1">
                <a:solidFill>
                  <a:schemeClr val="bg1"/>
                </a:solidFill>
              </a:defRPr>
            </a:lvl1pPr>
          </a:lstStyle>
          <a:p>
            <a:pPr lvl="0"/>
            <a:r>
              <a:rPr lang="nb-NO" dirty="0" err="1"/>
              <a:t>Subtitle</a:t>
            </a:r>
            <a:r>
              <a:rPr lang="nb-NO" dirty="0"/>
              <a:t> </a:t>
            </a:r>
            <a:r>
              <a:rPr lang="nb-NO" dirty="0" err="1"/>
              <a:t>of</a:t>
            </a:r>
            <a:r>
              <a:rPr lang="nb-NO" dirty="0"/>
              <a:t> </a:t>
            </a:r>
            <a:r>
              <a:rPr lang="nb-NO" dirty="0" err="1"/>
              <a:t>the</a:t>
            </a:r>
            <a:r>
              <a:rPr lang="nb-NO" dirty="0"/>
              <a:t> </a:t>
            </a:r>
            <a:r>
              <a:rPr lang="nb-NO" dirty="0" err="1"/>
              <a:t>chapter</a:t>
            </a:r>
            <a:endParaRPr lang="nb-NO" dirty="0"/>
          </a:p>
        </p:txBody>
      </p:sp>
      <p:sp>
        <p:nvSpPr>
          <p:cNvPr id="23" name="strTitle">
            <a:extLst>
              <a:ext uri="{FF2B5EF4-FFF2-40B4-BE49-F238E27FC236}">
                <a16:creationId xmlns:a16="http://schemas.microsoft.com/office/drawing/2014/main" id="{C23FEB55-C915-4D7F-9079-1736E43D526C}"/>
              </a:ext>
            </a:extLst>
          </p:cNvPr>
          <p:cNvSpPr>
            <a:spLocks noGrp="1"/>
          </p:cNvSpPr>
          <p:nvPr>
            <p:ph type="title" hasCustomPrompt="1"/>
          </p:nvPr>
        </p:nvSpPr>
        <p:spPr>
          <a:xfrm>
            <a:off x="414980" y="367200"/>
            <a:ext cx="7560000" cy="1677104"/>
          </a:xfrm>
        </p:spPr>
        <p:txBody>
          <a:bodyPr lIns="72000" tIns="180000" rIns="72000" bIns="0" anchor="t">
            <a:spAutoFit/>
          </a:bodyPr>
          <a:lstStyle>
            <a:lvl1pPr>
              <a:lnSpc>
                <a:spcPct val="80000"/>
              </a:lnSpc>
              <a:defRPr sz="6000">
                <a:solidFill>
                  <a:schemeClr val="bg1"/>
                </a:solidFill>
                <a:latin typeface="+mj-lt"/>
              </a:defRPr>
            </a:lvl1pPr>
          </a:lstStyle>
          <a:p>
            <a:r>
              <a:rPr lang="nb-NO" noProof="0" dirty="0"/>
              <a:t>TITLE OF THE </a:t>
            </a:r>
            <a:r>
              <a:rPr lang="nb-NO" noProof="0" dirty="0" err="1"/>
              <a:t>CHapter</a:t>
            </a:r>
            <a:endParaRPr lang="nb-NO" noProof="0" dirty="0"/>
          </a:p>
        </p:txBody>
      </p:sp>
      <p:sp>
        <p:nvSpPr>
          <p:cNvPr id="4" name="strSlideNumber">
            <a:extLst>
              <a:ext uri="{FF2B5EF4-FFF2-40B4-BE49-F238E27FC236}">
                <a16:creationId xmlns:a16="http://schemas.microsoft.com/office/drawing/2014/main" id="{FA4C842B-27DD-4F5E-87E3-6EBC0097FD43}"/>
              </a:ext>
            </a:extLst>
          </p:cNvPr>
          <p:cNvSpPr>
            <a:spLocks noGrp="1"/>
          </p:cNvSpPr>
          <p:nvPr>
            <p:ph type="sldNum" sz="quarter" idx="14"/>
          </p:nvPr>
        </p:nvSpPr>
        <p:spPr>
          <a:xfrm>
            <a:off x="407988" y="6200775"/>
            <a:ext cx="413538" cy="396875"/>
          </a:xfrm>
        </p:spPr>
        <p:txBody>
          <a:bodyPr/>
          <a:lstStyle>
            <a:lvl1pPr>
              <a:defRPr>
                <a:solidFill>
                  <a:schemeClr val="bg1"/>
                </a:solidFill>
              </a:defRPr>
            </a:lvl1pPr>
          </a:lstStyle>
          <a:p>
            <a:fld id="{D61AABEC-672F-4B68-B914-690DA978312C}" type="slidenum">
              <a:rPr lang="nb-NO" noProof="0" smtClean="0"/>
              <a:pPr/>
              <a:t>‹#›</a:t>
            </a:fld>
            <a:r>
              <a:rPr lang="nb-NO" noProof="0" dirty="0"/>
              <a:t> </a:t>
            </a:r>
          </a:p>
        </p:txBody>
      </p:sp>
      <p:grpSp>
        <p:nvGrpSpPr>
          <p:cNvPr id="44" name="(c) Ipsos cutout" hidden="1">
            <a:extLst>
              <a:ext uri="{FF2B5EF4-FFF2-40B4-BE49-F238E27FC236}">
                <a16:creationId xmlns:a16="http://schemas.microsoft.com/office/drawing/2014/main" id="{0E42189F-7BBA-4D6E-BA81-CEE0BF050273}"/>
              </a:ext>
            </a:extLst>
          </p:cNvPr>
          <p:cNvGrpSpPr/>
          <p:nvPr userDrawn="1"/>
        </p:nvGrpSpPr>
        <p:grpSpPr>
          <a:xfrm>
            <a:off x="11344442" y="6662356"/>
            <a:ext cx="385950" cy="105928"/>
            <a:chOff x="11344442" y="6662356"/>
            <a:chExt cx="385950" cy="105928"/>
          </a:xfrm>
        </p:grpSpPr>
        <p:sp>
          <p:nvSpPr>
            <p:cNvPr id="45" name="Freeform: Shape 44">
              <a:extLst>
                <a:ext uri="{FF2B5EF4-FFF2-40B4-BE49-F238E27FC236}">
                  <a16:creationId xmlns:a16="http://schemas.microsoft.com/office/drawing/2014/main" id="{FD843A2F-F2BC-4D5B-A0E3-ACBDFDC0016F}"/>
                </a:ext>
              </a:extLst>
            </p:cNvPr>
            <p:cNvSpPr/>
            <p:nvPr userDrawn="1"/>
          </p:nvSpPr>
          <p:spPr>
            <a:xfrm>
              <a:off x="11344442" y="6662356"/>
              <a:ext cx="84219" cy="84218"/>
            </a:xfrm>
            <a:custGeom>
              <a:avLst/>
              <a:gdLst/>
              <a:ahLst/>
              <a:cxnLst/>
              <a:rect l="l" t="t" r="r" b="b"/>
              <a:pathLst>
                <a:path w="84219" h="84218">
                  <a:moveTo>
                    <a:pt x="42137" y="0"/>
                  </a:moveTo>
                  <a:cubicBezTo>
                    <a:pt x="49207" y="0"/>
                    <a:pt x="56109" y="1814"/>
                    <a:pt x="62843" y="5441"/>
                  </a:cubicBezTo>
                  <a:cubicBezTo>
                    <a:pt x="69578" y="9069"/>
                    <a:pt x="74824" y="14259"/>
                    <a:pt x="78582" y="21012"/>
                  </a:cubicBezTo>
                  <a:cubicBezTo>
                    <a:pt x="82340" y="27765"/>
                    <a:pt x="84219" y="34807"/>
                    <a:pt x="84219" y="42137"/>
                  </a:cubicBezTo>
                  <a:cubicBezTo>
                    <a:pt x="84219" y="49392"/>
                    <a:pt x="82368" y="56368"/>
                    <a:pt x="78665" y="63066"/>
                  </a:cubicBezTo>
                  <a:cubicBezTo>
                    <a:pt x="74963" y="69763"/>
                    <a:pt x="69773" y="74963"/>
                    <a:pt x="63094" y="78665"/>
                  </a:cubicBezTo>
                  <a:cubicBezTo>
                    <a:pt x="56416" y="82367"/>
                    <a:pt x="49430" y="84218"/>
                    <a:pt x="42137" y="84218"/>
                  </a:cubicBezTo>
                  <a:cubicBezTo>
                    <a:pt x="34845" y="84218"/>
                    <a:pt x="27859" y="82367"/>
                    <a:pt x="21181" y="78665"/>
                  </a:cubicBezTo>
                  <a:cubicBezTo>
                    <a:pt x="14502" y="74963"/>
                    <a:pt x="9302" y="69763"/>
                    <a:pt x="5581" y="63066"/>
                  </a:cubicBezTo>
                  <a:cubicBezTo>
                    <a:pt x="1861" y="56368"/>
                    <a:pt x="0" y="49392"/>
                    <a:pt x="0" y="42137"/>
                  </a:cubicBezTo>
                  <a:cubicBezTo>
                    <a:pt x="0" y="34807"/>
                    <a:pt x="1889" y="27765"/>
                    <a:pt x="5665" y="21012"/>
                  </a:cubicBezTo>
                  <a:cubicBezTo>
                    <a:pt x="9442" y="14259"/>
                    <a:pt x="14697" y="9069"/>
                    <a:pt x="21432" y="5441"/>
                  </a:cubicBezTo>
                  <a:cubicBezTo>
                    <a:pt x="28166" y="1814"/>
                    <a:pt x="35068" y="0"/>
                    <a:pt x="42137" y="0"/>
                  </a:cubicBezTo>
                  <a:close/>
                  <a:moveTo>
                    <a:pt x="42137" y="6976"/>
                  </a:moveTo>
                  <a:cubicBezTo>
                    <a:pt x="36221" y="6976"/>
                    <a:pt x="30464" y="8492"/>
                    <a:pt x="24864" y="11525"/>
                  </a:cubicBezTo>
                  <a:cubicBezTo>
                    <a:pt x="19264" y="14557"/>
                    <a:pt x="14883" y="18892"/>
                    <a:pt x="11721" y="24528"/>
                  </a:cubicBezTo>
                  <a:cubicBezTo>
                    <a:pt x="8558" y="30165"/>
                    <a:pt x="6977" y="36035"/>
                    <a:pt x="6977" y="42137"/>
                  </a:cubicBezTo>
                  <a:cubicBezTo>
                    <a:pt x="6977" y="48201"/>
                    <a:pt x="8530" y="54015"/>
                    <a:pt x="11637" y="59577"/>
                  </a:cubicBezTo>
                  <a:cubicBezTo>
                    <a:pt x="14744" y="65140"/>
                    <a:pt x="19088" y="69475"/>
                    <a:pt x="24669" y="72581"/>
                  </a:cubicBezTo>
                  <a:cubicBezTo>
                    <a:pt x="30250" y="75688"/>
                    <a:pt x="36073" y="77242"/>
                    <a:pt x="42137" y="77242"/>
                  </a:cubicBezTo>
                  <a:cubicBezTo>
                    <a:pt x="48202" y="77242"/>
                    <a:pt x="54025" y="75688"/>
                    <a:pt x="59606" y="72581"/>
                  </a:cubicBezTo>
                  <a:cubicBezTo>
                    <a:pt x="65187" y="69475"/>
                    <a:pt x="69522" y="65140"/>
                    <a:pt x="72610" y="59577"/>
                  </a:cubicBezTo>
                  <a:cubicBezTo>
                    <a:pt x="75698" y="54015"/>
                    <a:pt x="77242" y="48201"/>
                    <a:pt x="77242" y="42137"/>
                  </a:cubicBezTo>
                  <a:cubicBezTo>
                    <a:pt x="77242" y="36035"/>
                    <a:pt x="75670" y="30165"/>
                    <a:pt x="72526" y="24528"/>
                  </a:cubicBezTo>
                  <a:cubicBezTo>
                    <a:pt x="69382" y="18892"/>
                    <a:pt x="65001" y="14557"/>
                    <a:pt x="59383" y="11525"/>
                  </a:cubicBezTo>
                  <a:cubicBezTo>
                    <a:pt x="53765" y="8492"/>
                    <a:pt x="48016" y="6976"/>
                    <a:pt x="42137" y="6976"/>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sp>
          <p:nvSpPr>
            <p:cNvPr id="46" name="Freeform: Shape 45">
              <a:extLst>
                <a:ext uri="{FF2B5EF4-FFF2-40B4-BE49-F238E27FC236}">
                  <a16:creationId xmlns:a16="http://schemas.microsoft.com/office/drawing/2014/main" id="{E67FD06E-22DF-4522-8A29-F144FF6904A9}"/>
                </a:ext>
              </a:extLst>
            </p:cNvPr>
            <p:cNvSpPr/>
            <p:nvPr userDrawn="1"/>
          </p:nvSpPr>
          <p:spPr>
            <a:xfrm>
              <a:off x="11469235" y="6663751"/>
              <a:ext cx="10827" cy="81818"/>
            </a:xfrm>
            <a:custGeom>
              <a:avLst/>
              <a:gdLst/>
              <a:ahLst/>
              <a:cxnLst/>
              <a:rect l="l" t="t" r="r" b="b"/>
              <a:pathLst>
                <a:path w="10827" h="81818">
                  <a:moveTo>
                    <a:pt x="0" y="0"/>
                  </a:moveTo>
                  <a:lnTo>
                    <a:pt x="10827" y="0"/>
                  </a:lnTo>
                  <a:lnTo>
                    <a:pt x="10827" y="81818"/>
                  </a:lnTo>
                  <a:lnTo>
                    <a:pt x="0" y="81818"/>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sp>
          <p:nvSpPr>
            <p:cNvPr id="47" name="Freeform: Shape 46">
              <a:extLst>
                <a:ext uri="{FF2B5EF4-FFF2-40B4-BE49-F238E27FC236}">
                  <a16:creationId xmlns:a16="http://schemas.microsoft.com/office/drawing/2014/main" id="{A5467A32-28C1-437D-B6BB-5BEC023E5EBB}"/>
                </a:ext>
              </a:extLst>
            </p:cNvPr>
            <p:cNvSpPr/>
            <p:nvPr userDrawn="1"/>
          </p:nvSpPr>
          <p:spPr>
            <a:xfrm>
              <a:off x="11364534" y="6678448"/>
              <a:ext cx="42416" cy="47774"/>
            </a:xfrm>
            <a:custGeom>
              <a:avLst/>
              <a:gdLst/>
              <a:ahLst/>
              <a:cxnLst/>
              <a:rect l="l" t="t" r="r" b="b"/>
              <a:pathLst>
                <a:path w="42416" h="47774">
                  <a:moveTo>
                    <a:pt x="22548" y="0"/>
                  </a:moveTo>
                  <a:cubicBezTo>
                    <a:pt x="27496" y="0"/>
                    <a:pt x="31608" y="1181"/>
                    <a:pt x="34882" y="3544"/>
                  </a:cubicBezTo>
                  <a:cubicBezTo>
                    <a:pt x="38156" y="5907"/>
                    <a:pt x="40388" y="9116"/>
                    <a:pt x="41579" y="13171"/>
                  </a:cubicBezTo>
                  <a:lnTo>
                    <a:pt x="34938" y="14790"/>
                  </a:lnTo>
                  <a:cubicBezTo>
                    <a:pt x="33821" y="12036"/>
                    <a:pt x="32175" y="9925"/>
                    <a:pt x="29998" y="8455"/>
                  </a:cubicBezTo>
                  <a:cubicBezTo>
                    <a:pt x="27822" y="6986"/>
                    <a:pt x="25264" y="6251"/>
                    <a:pt x="22324" y="6251"/>
                  </a:cubicBezTo>
                  <a:cubicBezTo>
                    <a:pt x="18046" y="6251"/>
                    <a:pt x="14520" y="7776"/>
                    <a:pt x="11748" y="10827"/>
                  </a:cubicBezTo>
                  <a:cubicBezTo>
                    <a:pt x="8976" y="13878"/>
                    <a:pt x="7590" y="18250"/>
                    <a:pt x="7590" y="23943"/>
                  </a:cubicBezTo>
                  <a:cubicBezTo>
                    <a:pt x="7590" y="29635"/>
                    <a:pt x="8902" y="33942"/>
                    <a:pt x="11525" y="36863"/>
                  </a:cubicBezTo>
                  <a:cubicBezTo>
                    <a:pt x="14148" y="39784"/>
                    <a:pt x="17543" y="41244"/>
                    <a:pt x="21711" y="41244"/>
                  </a:cubicBezTo>
                  <a:cubicBezTo>
                    <a:pt x="25059" y="41244"/>
                    <a:pt x="27999" y="40277"/>
                    <a:pt x="30529" y="38342"/>
                  </a:cubicBezTo>
                  <a:cubicBezTo>
                    <a:pt x="33059" y="36407"/>
                    <a:pt x="34733" y="33784"/>
                    <a:pt x="35552" y="30473"/>
                  </a:cubicBezTo>
                  <a:lnTo>
                    <a:pt x="42416" y="32482"/>
                  </a:lnTo>
                  <a:cubicBezTo>
                    <a:pt x="41300" y="37133"/>
                    <a:pt x="38928" y="40844"/>
                    <a:pt x="35300" y="43616"/>
                  </a:cubicBezTo>
                  <a:cubicBezTo>
                    <a:pt x="31673" y="46388"/>
                    <a:pt x="27273" y="47774"/>
                    <a:pt x="22101" y="47774"/>
                  </a:cubicBezTo>
                  <a:cubicBezTo>
                    <a:pt x="15553" y="47774"/>
                    <a:pt x="10232" y="45653"/>
                    <a:pt x="6139" y="41411"/>
                  </a:cubicBezTo>
                  <a:cubicBezTo>
                    <a:pt x="2047" y="37170"/>
                    <a:pt x="0" y="31291"/>
                    <a:pt x="0" y="23775"/>
                  </a:cubicBezTo>
                  <a:cubicBezTo>
                    <a:pt x="0" y="18864"/>
                    <a:pt x="930" y="14594"/>
                    <a:pt x="2791" y="10967"/>
                  </a:cubicBezTo>
                  <a:cubicBezTo>
                    <a:pt x="4651" y="7339"/>
                    <a:pt x="7302" y="4604"/>
                    <a:pt x="10744" y="2763"/>
                  </a:cubicBezTo>
                  <a:cubicBezTo>
                    <a:pt x="14185" y="921"/>
                    <a:pt x="18120" y="0"/>
                    <a:pt x="22548"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sp>
          <p:nvSpPr>
            <p:cNvPr id="48" name="Freeform: Shape 47">
              <a:extLst>
                <a:ext uri="{FF2B5EF4-FFF2-40B4-BE49-F238E27FC236}">
                  <a16:creationId xmlns:a16="http://schemas.microsoft.com/office/drawing/2014/main" id="{36B0E33D-E4BE-47AA-AF1E-B18A001F15F5}"/>
                </a:ext>
              </a:extLst>
            </p:cNvPr>
            <p:cNvSpPr/>
            <p:nvPr userDrawn="1"/>
          </p:nvSpPr>
          <p:spPr>
            <a:xfrm>
              <a:off x="11497065" y="6684959"/>
              <a:ext cx="51458" cy="83325"/>
            </a:xfrm>
            <a:custGeom>
              <a:avLst/>
              <a:gdLst/>
              <a:ahLst/>
              <a:cxnLst/>
              <a:rect l="l" t="t" r="r" b="b"/>
              <a:pathLst>
                <a:path w="51458" h="83325">
                  <a:moveTo>
                    <a:pt x="26343" y="0"/>
                  </a:moveTo>
                  <a:cubicBezTo>
                    <a:pt x="31403" y="0"/>
                    <a:pt x="35868" y="1302"/>
                    <a:pt x="39738" y="3907"/>
                  </a:cubicBezTo>
                  <a:cubicBezTo>
                    <a:pt x="43607" y="6511"/>
                    <a:pt x="46528" y="10185"/>
                    <a:pt x="48500" y="14929"/>
                  </a:cubicBezTo>
                  <a:cubicBezTo>
                    <a:pt x="50472" y="19673"/>
                    <a:pt x="51458" y="24873"/>
                    <a:pt x="51458" y="30528"/>
                  </a:cubicBezTo>
                  <a:cubicBezTo>
                    <a:pt x="51458" y="36593"/>
                    <a:pt x="50369" y="42053"/>
                    <a:pt x="48193" y="46909"/>
                  </a:cubicBezTo>
                  <a:cubicBezTo>
                    <a:pt x="46016" y="51764"/>
                    <a:pt x="42854" y="55485"/>
                    <a:pt x="38705" y="58071"/>
                  </a:cubicBezTo>
                  <a:cubicBezTo>
                    <a:pt x="34556" y="60657"/>
                    <a:pt x="30194" y="61950"/>
                    <a:pt x="25617" y="61950"/>
                  </a:cubicBezTo>
                  <a:cubicBezTo>
                    <a:pt x="22269" y="61950"/>
                    <a:pt x="19264" y="61243"/>
                    <a:pt x="16604" y="59829"/>
                  </a:cubicBezTo>
                  <a:cubicBezTo>
                    <a:pt x="13944" y="58415"/>
                    <a:pt x="11758" y="56629"/>
                    <a:pt x="10046" y="54471"/>
                  </a:cubicBezTo>
                  <a:lnTo>
                    <a:pt x="10046" y="83325"/>
                  </a:lnTo>
                  <a:lnTo>
                    <a:pt x="0" y="83325"/>
                  </a:lnTo>
                  <a:lnTo>
                    <a:pt x="0" y="1339"/>
                  </a:lnTo>
                  <a:lnTo>
                    <a:pt x="9153" y="1339"/>
                  </a:lnTo>
                  <a:lnTo>
                    <a:pt x="9153" y="9041"/>
                  </a:lnTo>
                  <a:cubicBezTo>
                    <a:pt x="11311" y="6028"/>
                    <a:pt x="13748" y="3767"/>
                    <a:pt x="16465" y="2260"/>
                  </a:cubicBezTo>
                  <a:cubicBezTo>
                    <a:pt x="19181" y="753"/>
                    <a:pt x="22473" y="0"/>
                    <a:pt x="26343" y="0"/>
                  </a:cubicBezTo>
                  <a:close/>
                  <a:moveTo>
                    <a:pt x="25394" y="7869"/>
                  </a:moveTo>
                  <a:cubicBezTo>
                    <a:pt x="21115" y="7869"/>
                    <a:pt x="17330" y="9869"/>
                    <a:pt x="14037" y="13869"/>
                  </a:cubicBezTo>
                  <a:cubicBezTo>
                    <a:pt x="10744" y="17869"/>
                    <a:pt x="9098" y="23682"/>
                    <a:pt x="9098" y="31310"/>
                  </a:cubicBezTo>
                  <a:cubicBezTo>
                    <a:pt x="9098" y="38937"/>
                    <a:pt x="10642" y="44574"/>
                    <a:pt x="13730" y="48220"/>
                  </a:cubicBezTo>
                  <a:cubicBezTo>
                    <a:pt x="16818" y="51867"/>
                    <a:pt x="20557" y="53690"/>
                    <a:pt x="24948" y="53690"/>
                  </a:cubicBezTo>
                  <a:cubicBezTo>
                    <a:pt x="29413" y="53690"/>
                    <a:pt x="33236" y="51801"/>
                    <a:pt x="36417" y="48025"/>
                  </a:cubicBezTo>
                  <a:cubicBezTo>
                    <a:pt x="39598" y="44248"/>
                    <a:pt x="41189" y="38398"/>
                    <a:pt x="41189" y="30473"/>
                  </a:cubicBezTo>
                  <a:cubicBezTo>
                    <a:pt x="41189" y="22920"/>
                    <a:pt x="39635" y="17264"/>
                    <a:pt x="36528" y="13506"/>
                  </a:cubicBezTo>
                  <a:cubicBezTo>
                    <a:pt x="33422" y="9748"/>
                    <a:pt x="29710" y="7869"/>
                    <a:pt x="25394" y="7869"/>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sp>
          <p:nvSpPr>
            <p:cNvPr id="49" name="Freeform: Shape 48">
              <a:extLst>
                <a:ext uri="{FF2B5EF4-FFF2-40B4-BE49-F238E27FC236}">
                  <a16:creationId xmlns:a16="http://schemas.microsoft.com/office/drawing/2014/main" id="{73EB7E36-506C-4D0A-94E7-59405FE2BB09}"/>
                </a:ext>
              </a:extLst>
            </p:cNvPr>
            <p:cNvSpPr/>
            <p:nvPr userDrawn="1"/>
          </p:nvSpPr>
          <p:spPr>
            <a:xfrm>
              <a:off x="11557341" y="6684959"/>
              <a:ext cx="49225" cy="61950"/>
            </a:xfrm>
            <a:custGeom>
              <a:avLst/>
              <a:gdLst/>
              <a:ahLst/>
              <a:cxnLst/>
              <a:rect l="l" t="t" r="r" b="b"/>
              <a:pathLst>
                <a:path w="49225" h="61950">
                  <a:moveTo>
                    <a:pt x="23496" y="0"/>
                  </a:moveTo>
                  <a:cubicBezTo>
                    <a:pt x="28147" y="0"/>
                    <a:pt x="32231" y="670"/>
                    <a:pt x="35747" y="2009"/>
                  </a:cubicBezTo>
                  <a:cubicBezTo>
                    <a:pt x="39263" y="3349"/>
                    <a:pt x="41858" y="5162"/>
                    <a:pt x="43532" y="7451"/>
                  </a:cubicBezTo>
                  <a:cubicBezTo>
                    <a:pt x="45207" y="9739"/>
                    <a:pt x="46360" y="12799"/>
                    <a:pt x="46993" y="16632"/>
                  </a:cubicBezTo>
                  <a:lnTo>
                    <a:pt x="37170" y="17971"/>
                  </a:lnTo>
                  <a:cubicBezTo>
                    <a:pt x="36723" y="14920"/>
                    <a:pt x="35430" y="12539"/>
                    <a:pt x="33291" y="10827"/>
                  </a:cubicBezTo>
                  <a:cubicBezTo>
                    <a:pt x="31152" y="9116"/>
                    <a:pt x="28129" y="8260"/>
                    <a:pt x="24222" y="8260"/>
                  </a:cubicBezTo>
                  <a:cubicBezTo>
                    <a:pt x="19608" y="8260"/>
                    <a:pt x="16315" y="9023"/>
                    <a:pt x="14343" y="10548"/>
                  </a:cubicBezTo>
                  <a:cubicBezTo>
                    <a:pt x="12371" y="12074"/>
                    <a:pt x="11385" y="13860"/>
                    <a:pt x="11385" y="15906"/>
                  </a:cubicBezTo>
                  <a:cubicBezTo>
                    <a:pt x="11385" y="17208"/>
                    <a:pt x="11795" y="18380"/>
                    <a:pt x="12613" y="19422"/>
                  </a:cubicBezTo>
                  <a:cubicBezTo>
                    <a:pt x="13432" y="20501"/>
                    <a:pt x="14715" y="21394"/>
                    <a:pt x="16464" y="22101"/>
                  </a:cubicBezTo>
                  <a:cubicBezTo>
                    <a:pt x="17469" y="22473"/>
                    <a:pt x="20427" y="23329"/>
                    <a:pt x="25338" y="24668"/>
                  </a:cubicBezTo>
                  <a:cubicBezTo>
                    <a:pt x="32445" y="26566"/>
                    <a:pt x="37402" y="28119"/>
                    <a:pt x="40212" y="29328"/>
                  </a:cubicBezTo>
                  <a:cubicBezTo>
                    <a:pt x="43021" y="30538"/>
                    <a:pt x="45225" y="32296"/>
                    <a:pt x="46825" y="34603"/>
                  </a:cubicBezTo>
                  <a:cubicBezTo>
                    <a:pt x="48425" y="36909"/>
                    <a:pt x="49225" y="39774"/>
                    <a:pt x="49225" y="43197"/>
                  </a:cubicBezTo>
                  <a:cubicBezTo>
                    <a:pt x="49225" y="46546"/>
                    <a:pt x="48248" y="49699"/>
                    <a:pt x="46295" y="52657"/>
                  </a:cubicBezTo>
                  <a:cubicBezTo>
                    <a:pt x="44342" y="55615"/>
                    <a:pt x="41523" y="57903"/>
                    <a:pt x="37840" y="59522"/>
                  </a:cubicBezTo>
                  <a:cubicBezTo>
                    <a:pt x="34156" y="61140"/>
                    <a:pt x="29989" y="61950"/>
                    <a:pt x="25338" y="61950"/>
                  </a:cubicBezTo>
                  <a:cubicBezTo>
                    <a:pt x="17636" y="61950"/>
                    <a:pt x="11767" y="60350"/>
                    <a:pt x="7730" y="57150"/>
                  </a:cubicBezTo>
                  <a:cubicBezTo>
                    <a:pt x="3693" y="53950"/>
                    <a:pt x="1116" y="49206"/>
                    <a:pt x="0" y="42918"/>
                  </a:cubicBezTo>
                  <a:lnTo>
                    <a:pt x="9934" y="41356"/>
                  </a:lnTo>
                  <a:cubicBezTo>
                    <a:pt x="10492" y="45337"/>
                    <a:pt x="12046" y="48388"/>
                    <a:pt x="14595" y="50509"/>
                  </a:cubicBezTo>
                  <a:cubicBezTo>
                    <a:pt x="17143" y="52629"/>
                    <a:pt x="20706" y="53690"/>
                    <a:pt x="25282" y="53690"/>
                  </a:cubicBezTo>
                  <a:cubicBezTo>
                    <a:pt x="29896" y="53690"/>
                    <a:pt x="33319" y="52750"/>
                    <a:pt x="35551" y="50871"/>
                  </a:cubicBezTo>
                  <a:cubicBezTo>
                    <a:pt x="37784" y="48992"/>
                    <a:pt x="38900" y="46788"/>
                    <a:pt x="38900" y="44258"/>
                  </a:cubicBezTo>
                  <a:cubicBezTo>
                    <a:pt x="38900" y="41988"/>
                    <a:pt x="37914" y="40202"/>
                    <a:pt x="35942" y="38900"/>
                  </a:cubicBezTo>
                  <a:cubicBezTo>
                    <a:pt x="34565" y="38007"/>
                    <a:pt x="31142" y="36872"/>
                    <a:pt x="25673" y="35496"/>
                  </a:cubicBezTo>
                  <a:cubicBezTo>
                    <a:pt x="18306" y="33635"/>
                    <a:pt x="13199" y="32026"/>
                    <a:pt x="10353" y="30668"/>
                  </a:cubicBezTo>
                  <a:cubicBezTo>
                    <a:pt x="7507" y="29310"/>
                    <a:pt x="5349" y="27431"/>
                    <a:pt x="3879" y="25031"/>
                  </a:cubicBezTo>
                  <a:cubicBezTo>
                    <a:pt x="2409" y="22631"/>
                    <a:pt x="1674" y="19980"/>
                    <a:pt x="1674" y="17078"/>
                  </a:cubicBezTo>
                  <a:cubicBezTo>
                    <a:pt x="1674" y="14436"/>
                    <a:pt x="2279" y="11990"/>
                    <a:pt x="3488" y="9739"/>
                  </a:cubicBezTo>
                  <a:cubicBezTo>
                    <a:pt x="4697" y="7488"/>
                    <a:pt x="6344" y="5618"/>
                    <a:pt x="8427" y="4130"/>
                  </a:cubicBezTo>
                  <a:cubicBezTo>
                    <a:pt x="9990" y="2977"/>
                    <a:pt x="12120" y="2000"/>
                    <a:pt x="14818" y="1200"/>
                  </a:cubicBezTo>
                  <a:cubicBezTo>
                    <a:pt x="17515" y="400"/>
                    <a:pt x="20408" y="0"/>
                    <a:pt x="23496"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sp>
          <p:nvSpPr>
            <p:cNvPr id="50" name="Freeform: Shape 49">
              <a:extLst>
                <a:ext uri="{FF2B5EF4-FFF2-40B4-BE49-F238E27FC236}">
                  <a16:creationId xmlns:a16="http://schemas.microsoft.com/office/drawing/2014/main" id="{F614AAA0-7179-4F00-B7D6-9FA582B3E437}"/>
                </a:ext>
              </a:extLst>
            </p:cNvPr>
            <p:cNvSpPr/>
            <p:nvPr userDrawn="1"/>
          </p:nvSpPr>
          <p:spPr>
            <a:xfrm>
              <a:off x="11614771" y="6684959"/>
              <a:ext cx="55532" cy="61950"/>
            </a:xfrm>
            <a:custGeom>
              <a:avLst/>
              <a:gdLst/>
              <a:ahLst/>
              <a:cxnLst/>
              <a:rect l="l" t="t" r="r" b="b"/>
              <a:pathLst>
                <a:path w="55532" h="61950">
                  <a:moveTo>
                    <a:pt x="27794" y="0"/>
                  </a:moveTo>
                  <a:cubicBezTo>
                    <a:pt x="35942" y="0"/>
                    <a:pt x="42602" y="2670"/>
                    <a:pt x="47774" y="8009"/>
                  </a:cubicBezTo>
                  <a:cubicBezTo>
                    <a:pt x="52946" y="13348"/>
                    <a:pt x="55532" y="20724"/>
                    <a:pt x="55532" y="30138"/>
                  </a:cubicBezTo>
                  <a:cubicBezTo>
                    <a:pt x="55532" y="37765"/>
                    <a:pt x="54387" y="43765"/>
                    <a:pt x="52099" y="48137"/>
                  </a:cubicBezTo>
                  <a:cubicBezTo>
                    <a:pt x="49811" y="52508"/>
                    <a:pt x="46481" y="55904"/>
                    <a:pt x="42109" y="58322"/>
                  </a:cubicBezTo>
                  <a:cubicBezTo>
                    <a:pt x="37737" y="60740"/>
                    <a:pt x="32966" y="61950"/>
                    <a:pt x="27794" y="61950"/>
                  </a:cubicBezTo>
                  <a:cubicBezTo>
                    <a:pt x="19497" y="61950"/>
                    <a:pt x="12790" y="59289"/>
                    <a:pt x="7674" y="53969"/>
                  </a:cubicBezTo>
                  <a:cubicBezTo>
                    <a:pt x="2558" y="48648"/>
                    <a:pt x="0" y="40984"/>
                    <a:pt x="0" y="30975"/>
                  </a:cubicBezTo>
                  <a:cubicBezTo>
                    <a:pt x="0" y="19999"/>
                    <a:pt x="3051" y="11869"/>
                    <a:pt x="9153" y="6586"/>
                  </a:cubicBezTo>
                  <a:cubicBezTo>
                    <a:pt x="14250" y="2195"/>
                    <a:pt x="20464" y="0"/>
                    <a:pt x="27794" y="0"/>
                  </a:cubicBezTo>
                  <a:close/>
                  <a:moveTo>
                    <a:pt x="27794" y="8316"/>
                  </a:moveTo>
                  <a:cubicBezTo>
                    <a:pt x="22771" y="8316"/>
                    <a:pt x="18604" y="10195"/>
                    <a:pt x="15292" y="13953"/>
                  </a:cubicBezTo>
                  <a:cubicBezTo>
                    <a:pt x="11981" y="17711"/>
                    <a:pt x="10325" y="23385"/>
                    <a:pt x="10325" y="30975"/>
                  </a:cubicBezTo>
                  <a:cubicBezTo>
                    <a:pt x="10325" y="38565"/>
                    <a:pt x="11981" y="44248"/>
                    <a:pt x="15292" y="48025"/>
                  </a:cubicBezTo>
                  <a:cubicBezTo>
                    <a:pt x="18604" y="51801"/>
                    <a:pt x="22771" y="53690"/>
                    <a:pt x="27794" y="53690"/>
                  </a:cubicBezTo>
                  <a:cubicBezTo>
                    <a:pt x="32779" y="53690"/>
                    <a:pt x="36928" y="51792"/>
                    <a:pt x="40240" y="47997"/>
                  </a:cubicBezTo>
                  <a:cubicBezTo>
                    <a:pt x="43551" y="44202"/>
                    <a:pt x="45207" y="38416"/>
                    <a:pt x="45207" y="30640"/>
                  </a:cubicBezTo>
                  <a:cubicBezTo>
                    <a:pt x="45207" y="23310"/>
                    <a:pt x="43542" y="17757"/>
                    <a:pt x="40212" y="13981"/>
                  </a:cubicBezTo>
                  <a:cubicBezTo>
                    <a:pt x="36882" y="10204"/>
                    <a:pt x="32742" y="8316"/>
                    <a:pt x="27794" y="8316"/>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sp>
          <p:nvSpPr>
            <p:cNvPr id="51" name="Freeform: Shape 50">
              <a:extLst>
                <a:ext uri="{FF2B5EF4-FFF2-40B4-BE49-F238E27FC236}">
                  <a16:creationId xmlns:a16="http://schemas.microsoft.com/office/drawing/2014/main" id="{BBF84D52-5F14-4C29-9119-B378FB71813D}"/>
                </a:ext>
              </a:extLst>
            </p:cNvPr>
            <p:cNvSpPr/>
            <p:nvPr userDrawn="1"/>
          </p:nvSpPr>
          <p:spPr>
            <a:xfrm>
              <a:off x="11681167" y="6684959"/>
              <a:ext cx="49225" cy="61950"/>
            </a:xfrm>
            <a:custGeom>
              <a:avLst/>
              <a:gdLst/>
              <a:ahLst/>
              <a:cxnLst/>
              <a:rect l="l" t="t" r="r" b="b"/>
              <a:pathLst>
                <a:path w="49225" h="61950">
                  <a:moveTo>
                    <a:pt x="23496" y="0"/>
                  </a:moveTo>
                  <a:cubicBezTo>
                    <a:pt x="28147" y="0"/>
                    <a:pt x="32231" y="670"/>
                    <a:pt x="35747" y="2009"/>
                  </a:cubicBezTo>
                  <a:cubicBezTo>
                    <a:pt x="39263" y="3349"/>
                    <a:pt x="41858" y="5162"/>
                    <a:pt x="43532" y="7451"/>
                  </a:cubicBezTo>
                  <a:cubicBezTo>
                    <a:pt x="45207" y="9739"/>
                    <a:pt x="46360" y="12799"/>
                    <a:pt x="46993" y="16632"/>
                  </a:cubicBezTo>
                  <a:lnTo>
                    <a:pt x="37170" y="17971"/>
                  </a:lnTo>
                  <a:cubicBezTo>
                    <a:pt x="36723" y="14920"/>
                    <a:pt x="35430" y="12539"/>
                    <a:pt x="33291" y="10827"/>
                  </a:cubicBezTo>
                  <a:cubicBezTo>
                    <a:pt x="31152" y="9116"/>
                    <a:pt x="28129" y="8260"/>
                    <a:pt x="24222" y="8260"/>
                  </a:cubicBezTo>
                  <a:cubicBezTo>
                    <a:pt x="19608" y="8260"/>
                    <a:pt x="16315" y="9023"/>
                    <a:pt x="14343" y="10548"/>
                  </a:cubicBezTo>
                  <a:cubicBezTo>
                    <a:pt x="12371" y="12074"/>
                    <a:pt x="11385" y="13860"/>
                    <a:pt x="11385" y="15906"/>
                  </a:cubicBezTo>
                  <a:cubicBezTo>
                    <a:pt x="11385" y="17208"/>
                    <a:pt x="11795" y="18380"/>
                    <a:pt x="12613" y="19422"/>
                  </a:cubicBezTo>
                  <a:cubicBezTo>
                    <a:pt x="13432" y="20501"/>
                    <a:pt x="14715" y="21394"/>
                    <a:pt x="16464" y="22101"/>
                  </a:cubicBezTo>
                  <a:cubicBezTo>
                    <a:pt x="17469" y="22473"/>
                    <a:pt x="20427" y="23329"/>
                    <a:pt x="25338" y="24668"/>
                  </a:cubicBezTo>
                  <a:cubicBezTo>
                    <a:pt x="32445" y="26566"/>
                    <a:pt x="37402" y="28119"/>
                    <a:pt x="40212" y="29328"/>
                  </a:cubicBezTo>
                  <a:cubicBezTo>
                    <a:pt x="43021" y="30538"/>
                    <a:pt x="45225" y="32296"/>
                    <a:pt x="46825" y="34603"/>
                  </a:cubicBezTo>
                  <a:cubicBezTo>
                    <a:pt x="48425" y="36909"/>
                    <a:pt x="49225" y="39774"/>
                    <a:pt x="49225" y="43197"/>
                  </a:cubicBezTo>
                  <a:cubicBezTo>
                    <a:pt x="49225" y="46546"/>
                    <a:pt x="48248" y="49699"/>
                    <a:pt x="46295" y="52657"/>
                  </a:cubicBezTo>
                  <a:cubicBezTo>
                    <a:pt x="44342" y="55615"/>
                    <a:pt x="41523" y="57903"/>
                    <a:pt x="37840" y="59522"/>
                  </a:cubicBezTo>
                  <a:cubicBezTo>
                    <a:pt x="34156" y="61140"/>
                    <a:pt x="29989" y="61950"/>
                    <a:pt x="25338" y="61950"/>
                  </a:cubicBezTo>
                  <a:cubicBezTo>
                    <a:pt x="17636" y="61950"/>
                    <a:pt x="11767" y="60350"/>
                    <a:pt x="7730" y="57150"/>
                  </a:cubicBezTo>
                  <a:cubicBezTo>
                    <a:pt x="3693" y="53950"/>
                    <a:pt x="1116" y="49206"/>
                    <a:pt x="0" y="42918"/>
                  </a:cubicBezTo>
                  <a:lnTo>
                    <a:pt x="9934" y="41356"/>
                  </a:lnTo>
                  <a:cubicBezTo>
                    <a:pt x="10492" y="45337"/>
                    <a:pt x="12046" y="48388"/>
                    <a:pt x="14595" y="50509"/>
                  </a:cubicBezTo>
                  <a:cubicBezTo>
                    <a:pt x="17143" y="52629"/>
                    <a:pt x="20706" y="53690"/>
                    <a:pt x="25282" y="53690"/>
                  </a:cubicBezTo>
                  <a:cubicBezTo>
                    <a:pt x="29896" y="53690"/>
                    <a:pt x="33319" y="52750"/>
                    <a:pt x="35551" y="50871"/>
                  </a:cubicBezTo>
                  <a:cubicBezTo>
                    <a:pt x="37784" y="48992"/>
                    <a:pt x="38900" y="46788"/>
                    <a:pt x="38900" y="44258"/>
                  </a:cubicBezTo>
                  <a:cubicBezTo>
                    <a:pt x="38900" y="41988"/>
                    <a:pt x="37914" y="40202"/>
                    <a:pt x="35942" y="38900"/>
                  </a:cubicBezTo>
                  <a:cubicBezTo>
                    <a:pt x="34565" y="38007"/>
                    <a:pt x="31142" y="36872"/>
                    <a:pt x="25673" y="35496"/>
                  </a:cubicBezTo>
                  <a:cubicBezTo>
                    <a:pt x="18306" y="33635"/>
                    <a:pt x="13199" y="32026"/>
                    <a:pt x="10353" y="30668"/>
                  </a:cubicBezTo>
                  <a:cubicBezTo>
                    <a:pt x="7507" y="29310"/>
                    <a:pt x="5349" y="27431"/>
                    <a:pt x="3879" y="25031"/>
                  </a:cubicBezTo>
                  <a:cubicBezTo>
                    <a:pt x="2409" y="22631"/>
                    <a:pt x="1674" y="19980"/>
                    <a:pt x="1674" y="17078"/>
                  </a:cubicBezTo>
                  <a:cubicBezTo>
                    <a:pt x="1674" y="14436"/>
                    <a:pt x="2279" y="11990"/>
                    <a:pt x="3488" y="9739"/>
                  </a:cubicBezTo>
                  <a:cubicBezTo>
                    <a:pt x="4697" y="7488"/>
                    <a:pt x="6344" y="5618"/>
                    <a:pt x="8427" y="4130"/>
                  </a:cubicBezTo>
                  <a:cubicBezTo>
                    <a:pt x="9990" y="2977"/>
                    <a:pt x="12120" y="2000"/>
                    <a:pt x="14818" y="1200"/>
                  </a:cubicBezTo>
                  <a:cubicBezTo>
                    <a:pt x="17515" y="400"/>
                    <a:pt x="20408" y="0"/>
                    <a:pt x="23496"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grpSp>
      <p:sp>
        <p:nvSpPr>
          <p:cNvPr id="53" name="Logo shape cutout" hidden="1">
            <a:extLst>
              <a:ext uri="{FF2B5EF4-FFF2-40B4-BE49-F238E27FC236}">
                <a16:creationId xmlns:a16="http://schemas.microsoft.com/office/drawing/2014/main" id="{07B5C8FF-30B3-4ED3-865D-0966557F2896}"/>
              </a:ext>
            </a:extLst>
          </p:cNvPr>
          <p:cNvSpPr>
            <a:spLocks/>
          </p:cNvSpPr>
          <p:nvPr userDrawn="1"/>
        </p:nvSpPr>
        <p:spPr bwMode="auto">
          <a:xfrm>
            <a:off x="11344276" y="6196640"/>
            <a:ext cx="446338" cy="409329"/>
          </a:xfrm>
          <a:custGeom>
            <a:avLst/>
            <a:gdLst>
              <a:gd name="connsiteX0" fmla="*/ 0 w 860833"/>
              <a:gd name="connsiteY0" fmla="*/ 0 h 789456"/>
              <a:gd name="connsiteX1" fmla="*/ 842054 w 860833"/>
              <a:gd name="connsiteY1" fmla="*/ 0 h 789456"/>
              <a:gd name="connsiteX2" fmla="*/ 793797 w 860833"/>
              <a:gd name="connsiteY2" fmla="*/ 688571 h 789456"/>
              <a:gd name="connsiteX3" fmla="*/ 758409 w 860833"/>
              <a:gd name="connsiteY3" fmla="*/ 789456 h 789456"/>
              <a:gd name="connsiteX4" fmla="*/ 0 w 860833"/>
              <a:gd name="connsiteY4" fmla="*/ 789456 h 789456"/>
              <a:gd name="connsiteX5" fmla="*/ 0 w 860833"/>
              <a:gd name="connsiteY5" fmla="*/ 651896 h 789456"/>
              <a:gd name="connsiteX6" fmla="*/ 0 w 860833"/>
              <a:gd name="connsiteY6" fmla="*/ 0 h 78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0833" h="789456">
                <a:moveTo>
                  <a:pt x="0" y="0"/>
                </a:moveTo>
                <a:cubicBezTo>
                  <a:pt x="842054" y="0"/>
                  <a:pt x="842054" y="0"/>
                  <a:pt x="842054" y="0"/>
                </a:cubicBezTo>
                <a:cubicBezTo>
                  <a:pt x="874996" y="230865"/>
                  <a:pt x="867984" y="451672"/>
                  <a:pt x="793797" y="688571"/>
                </a:cubicBezTo>
                <a:lnTo>
                  <a:pt x="758409" y="789456"/>
                </a:lnTo>
                <a:lnTo>
                  <a:pt x="0" y="789456"/>
                </a:lnTo>
                <a:lnTo>
                  <a:pt x="0" y="651896"/>
                </a:lnTo>
                <a:cubicBezTo>
                  <a:pt x="0" y="0"/>
                  <a:pt x="0" y="0"/>
                  <a:pt x="0" y="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nb-NO" noProof="0" dirty="0"/>
          </a:p>
        </p:txBody>
      </p:sp>
      <p:sp>
        <p:nvSpPr>
          <p:cNvPr id="13" name="(c)Ipsos">
            <a:extLst>
              <a:ext uri="{FF2B5EF4-FFF2-40B4-BE49-F238E27FC236}">
                <a16:creationId xmlns:a16="http://schemas.microsoft.com/office/drawing/2014/main" id="{03AB80D6-18F7-4D93-942E-F3F63CB8C8C4}"/>
              </a:ext>
            </a:extLst>
          </p:cNvPr>
          <p:cNvSpPr txBox="1"/>
          <p:nvPr userDrawn="1"/>
        </p:nvSpPr>
        <p:spPr>
          <a:xfrm>
            <a:off x="11344275" y="6597650"/>
            <a:ext cx="392736" cy="174851"/>
          </a:xfrm>
          <a:prstGeom prst="rect">
            <a:avLst/>
          </a:prstGeom>
          <a:noFill/>
        </p:spPr>
        <p:txBody>
          <a:bodyPr wrap="none" lIns="0" tIns="36000" rIns="0" bIns="0" rtlCol="0">
            <a:spAutoFit/>
          </a:bodyPr>
          <a:lstStyle/>
          <a:p>
            <a:r>
              <a:rPr lang="nb-NO" sz="900" dirty="0">
                <a:solidFill>
                  <a:schemeClr val="bg1"/>
                </a:solidFill>
              </a:rPr>
              <a:t>© Ipsos</a:t>
            </a:r>
          </a:p>
        </p:txBody>
      </p:sp>
      <p:pic>
        <p:nvPicPr>
          <p:cNvPr id="20" name="IpsosLogo">
            <a:extLst>
              <a:ext uri="{FF2B5EF4-FFF2-40B4-BE49-F238E27FC236}">
                <a16:creationId xmlns:a16="http://schemas.microsoft.com/office/drawing/2014/main" id="{BDDC34AF-9BFB-4CFB-8025-0331A178D8E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344275" y="6196640"/>
            <a:ext cx="446881" cy="409329"/>
          </a:xfrm>
          <a:prstGeom prst="rect">
            <a:avLst/>
          </a:prstGeom>
        </p:spPr>
      </p:pic>
    </p:spTree>
    <p:extLst>
      <p:ext uri="{BB962C8B-B14F-4D97-AF65-F5344CB8AC3E}">
        <p14:creationId xmlns:p14="http://schemas.microsoft.com/office/powerpoint/2010/main" val="2220684045"/>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_Photo">
    <p:spTree>
      <p:nvGrpSpPr>
        <p:cNvPr id="1" name=""/>
        <p:cNvGrpSpPr/>
        <p:nvPr/>
      </p:nvGrpSpPr>
      <p:grpSpPr>
        <a:xfrm>
          <a:off x="0" y="0"/>
          <a:ext cx="0" cy="0"/>
          <a:chOff x="0" y="0"/>
          <a:chExt cx="0" cy="0"/>
        </a:xfrm>
      </p:grpSpPr>
      <p:grpSp>
        <p:nvGrpSpPr>
          <p:cNvPr id="2" name="Angled stripes">
            <a:extLst>
              <a:ext uri="{FF2B5EF4-FFF2-40B4-BE49-F238E27FC236}">
                <a16:creationId xmlns:a16="http://schemas.microsoft.com/office/drawing/2014/main" id="{BA3228D1-8E1C-4532-A445-1B0ACEA46808}"/>
              </a:ext>
            </a:extLst>
          </p:cNvPr>
          <p:cNvGrpSpPr/>
          <p:nvPr userDrawn="1"/>
        </p:nvGrpSpPr>
        <p:grpSpPr>
          <a:xfrm>
            <a:off x="3254052" y="0"/>
            <a:ext cx="8937948" cy="6858003"/>
            <a:chOff x="3254052" y="0"/>
            <a:chExt cx="8937948" cy="6858003"/>
          </a:xfrm>
        </p:grpSpPr>
        <p:sp>
          <p:nvSpPr>
            <p:cNvPr id="30" name="Freeform: Shape 29">
              <a:extLst>
                <a:ext uri="{FF2B5EF4-FFF2-40B4-BE49-F238E27FC236}">
                  <a16:creationId xmlns:a16="http://schemas.microsoft.com/office/drawing/2014/main" id="{E1D58DA2-AFA4-4B01-B349-A26BF2586172}"/>
                </a:ext>
              </a:extLst>
            </p:cNvPr>
            <p:cNvSpPr/>
            <p:nvPr userDrawn="1"/>
          </p:nvSpPr>
          <p:spPr>
            <a:xfrm>
              <a:off x="8025960" y="411812"/>
              <a:ext cx="4166040" cy="4088189"/>
            </a:xfrm>
            <a:custGeom>
              <a:avLst/>
              <a:gdLst>
                <a:gd name="connsiteX0" fmla="*/ 4166040 w 4166040"/>
                <a:gd name="connsiteY0" fmla="*/ 0 h 4088189"/>
                <a:gd name="connsiteX1" fmla="*/ 4166040 w 4166040"/>
                <a:gd name="connsiteY1" fmla="*/ 1703013 h 4088189"/>
                <a:gd name="connsiteX2" fmla="*/ 1735443 w 4166040"/>
                <a:gd name="connsiteY2" fmla="*/ 4088189 h 4088189"/>
                <a:gd name="connsiteX3" fmla="*/ 0 w 4166040"/>
                <a:gd name="connsiteY3" fmla="*/ 4088189 h 4088189"/>
              </a:gdLst>
              <a:ahLst/>
              <a:cxnLst>
                <a:cxn ang="0">
                  <a:pos x="connsiteX0" y="connsiteY0"/>
                </a:cxn>
                <a:cxn ang="0">
                  <a:pos x="connsiteX1" y="connsiteY1"/>
                </a:cxn>
                <a:cxn ang="0">
                  <a:pos x="connsiteX2" y="connsiteY2"/>
                </a:cxn>
                <a:cxn ang="0">
                  <a:pos x="connsiteX3" y="connsiteY3"/>
                </a:cxn>
              </a:cxnLst>
              <a:rect l="l" t="t" r="r" b="b"/>
              <a:pathLst>
                <a:path w="4166040" h="4088189">
                  <a:moveTo>
                    <a:pt x="4166040" y="0"/>
                  </a:moveTo>
                  <a:lnTo>
                    <a:pt x="4166040" y="1703013"/>
                  </a:lnTo>
                  <a:lnTo>
                    <a:pt x="1735443" y="4088189"/>
                  </a:lnTo>
                  <a:lnTo>
                    <a:pt x="0" y="408818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sp>
          <p:nvSpPr>
            <p:cNvPr id="34" name="Freeform: Shape 33">
              <a:extLst>
                <a:ext uri="{FF2B5EF4-FFF2-40B4-BE49-F238E27FC236}">
                  <a16:creationId xmlns:a16="http://schemas.microsoft.com/office/drawing/2014/main" id="{D7851122-3EA1-4F0F-A515-3AA3F946820D}"/>
                </a:ext>
              </a:extLst>
            </p:cNvPr>
            <p:cNvSpPr/>
            <p:nvPr userDrawn="1"/>
          </p:nvSpPr>
          <p:spPr>
            <a:xfrm>
              <a:off x="5656958" y="0"/>
              <a:ext cx="6321138" cy="4500000"/>
            </a:xfrm>
            <a:custGeom>
              <a:avLst/>
              <a:gdLst>
                <a:gd name="connsiteX0" fmla="*/ 4585694 w 6321138"/>
                <a:gd name="connsiteY0" fmla="*/ 0 h 4500000"/>
                <a:gd name="connsiteX1" fmla="*/ 6321138 w 6321138"/>
                <a:gd name="connsiteY1" fmla="*/ 0 h 4500000"/>
                <a:gd name="connsiteX2" fmla="*/ 1735444 w 6321138"/>
                <a:gd name="connsiteY2" fmla="*/ 4500000 h 4500000"/>
                <a:gd name="connsiteX3" fmla="*/ 0 w 6321138"/>
                <a:gd name="connsiteY3" fmla="*/ 4500000 h 4500000"/>
              </a:gdLst>
              <a:ahLst/>
              <a:cxnLst>
                <a:cxn ang="0">
                  <a:pos x="connsiteX0" y="connsiteY0"/>
                </a:cxn>
                <a:cxn ang="0">
                  <a:pos x="connsiteX1" y="connsiteY1"/>
                </a:cxn>
                <a:cxn ang="0">
                  <a:pos x="connsiteX2" y="connsiteY2"/>
                </a:cxn>
                <a:cxn ang="0">
                  <a:pos x="connsiteX3" y="connsiteY3"/>
                </a:cxn>
              </a:cxnLst>
              <a:rect l="l" t="t" r="r" b="b"/>
              <a:pathLst>
                <a:path w="6321138" h="4500000">
                  <a:moveTo>
                    <a:pt x="4585694" y="0"/>
                  </a:moveTo>
                  <a:lnTo>
                    <a:pt x="6321138" y="0"/>
                  </a:lnTo>
                  <a:lnTo>
                    <a:pt x="1735444" y="4500000"/>
                  </a:lnTo>
                  <a:lnTo>
                    <a:pt x="0" y="4500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sp>
          <p:nvSpPr>
            <p:cNvPr id="35" name="Freeform: Shape 34">
              <a:extLst>
                <a:ext uri="{FF2B5EF4-FFF2-40B4-BE49-F238E27FC236}">
                  <a16:creationId xmlns:a16="http://schemas.microsoft.com/office/drawing/2014/main" id="{6396010A-4D2D-4B8D-8AB2-F6A9DC9658D2}"/>
                </a:ext>
              </a:extLst>
            </p:cNvPr>
            <p:cNvSpPr/>
            <p:nvPr userDrawn="1"/>
          </p:nvSpPr>
          <p:spPr>
            <a:xfrm>
              <a:off x="3254052" y="4500000"/>
              <a:ext cx="4138348" cy="2358000"/>
            </a:xfrm>
            <a:custGeom>
              <a:avLst/>
              <a:gdLst>
                <a:gd name="connsiteX0" fmla="*/ 2402904 w 4138348"/>
                <a:gd name="connsiteY0" fmla="*/ 0 h 2358000"/>
                <a:gd name="connsiteX1" fmla="*/ 4138348 w 4138348"/>
                <a:gd name="connsiteY1" fmla="*/ 0 h 2358000"/>
                <a:gd name="connsiteX2" fmla="*/ 1735445 w 4138348"/>
                <a:gd name="connsiteY2" fmla="*/ 2358000 h 2358000"/>
                <a:gd name="connsiteX3" fmla="*/ 0 w 4138348"/>
                <a:gd name="connsiteY3" fmla="*/ 2358000 h 2358000"/>
              </a:gdLst>
              <a:ahLst/>
              <a:cxnLst>
                <a:cxn ang="0">
                  <a:pos x="connsiteX0" y="connsiteY0"/>
                </a:cxn>
                <a:cxn ang="0">
                  <a:pos x="connsiteX1" y="connsiteY1"/>
                </a:cxn>
                <a:cxn ang="0">
                  <a:pos x="connsiteX2" y="connsiteY2"/>
                </a:cxn>
                <a:cxn ang="0">
                  <a:pos x="connsiteX3" y="connsiteY3"/>
                </a:cxn>
              </a:cxnLst>
              <a:rect l="l" t="t" r="r" b="b"/>
              <a:pathLst>
                <a:path w="4138348" h="2358000">
                  <a:moveTo>
                    <a:pt x="2402904" y="0"/>
                  </a:moveTo>
                  <a:lnTo>
                    <a:pt x="4138348" y="0"/>
                  </a:lnTo>
                  <a:lnTo>
                    <a:pt x="1735445" y="2358000"/>
                  </a:lnTo>
                  <a:lnTo>
                    <a:pt x="0" y="2358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sp>
          <p:nvSpPr>
            <p:cNvPr id="37" name="Freeform: Shape 36">
              <a:extLst>
                <a:ext uri="{FF2B5EF4-FFF2-40B4-BE49-F238E27FC236}">
                  <a16:creationId xmlns:a16="http://schemas.microsoft.com/office/drawing/2014/main" id="{EFAFACA6-1FBB-4102-A9B1-68C6D7939BFE}"/>
                </a:ext>
              </a:extLst>
            </p:cNvPr>
            <p:cNvSpPr/>
            <p:nvPr userDrawn="1"/>
          </p:nvSpPr>
          <p:spPr>
            <a:xfrm>
              <a:off x="5623056" y="4500002"/>
              <a:ext cx="4138348" cy="2358001"/>
            </a:xfrm>
            <a:custGeom>
              <a:avLst/>
              <a:gdLst>
                <a:gd name="connsiteX0" fmla="*/ 2402904 w 4138348"/>
                <a:gd name="connsiteY0" fmla="*/ 0 h 2358001"/>
                <a:gd name="connsiteX1" fmla="*/ 4138348 w 4138348"/>
                <a:gd name="connsiteY1" fmla="*/ 0 h 2358001"/>
                <a:gd name="connsiteX2" fmla="*/ 1735444 w 4138348"/>
                <a:gd name="connsiteY2" fmla="*/ 2358000 h 2358001"/>
                <a:gd name="connsiteX3" fmla="*/ 0 w 4138348"/>
                <a:gd name="connsiteY3" fmla="*/ 2358001 h 2358001"/>
              </a:gdLst>
              <a:ahLst/>
              <a:cxnLst>
                <a:cxn ang="0">
                  <a:pos x="connsiteX0" y="connsiteY0"/>
                </a:cxn>
                <a:cxn ang="0">
                  <a:pos x="connsiteX1" y="connsiteY1"/>
                </a:cxn>
                <a:cxn ang="0">
                  <a:pos x="connsiteX2" y="connsiteY2"/>
                </a:cxn>
                <a:cxn ang="0">
                  <a:pos x="connsiteX3" y="connsiteY3"/>
                </a:cxn>
              </a:cxnLst>
              <a:rect l="l" t="t" r="r" b="b"/>
              <a:pathLst>
                <a:path w="4138348" h="2358001">
                  <a:moveTo>
                    <a:pt x="2402904" y="0"/>
                  </a:moveTo>
                  <a:lnTo>
                    <a:pt x="4138348" y="0"/>
                  </a:lnTo>
                  <a:lnTo>
                    <a:pt x="1735444" y="2358000"/>
                  </a:lnTo>
                  <a:lnTo>
                    <a:pt x="0" y="235800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grpSp>
      <p:sp>
        <p:nvSpPr>
          <p:cNvPr id="5" name="Picture Placeholder">
            <a:extLst>
              <a:ext uri="{FF2B5EF4-FFF2-40B4-BE49-F238E27FC236}">
                <a16:creationId xmlns:a16="http://schemas.microsoft.com/office/drawing/2014/main" id="{464F111C-F2CE-409B-81CA-DA64A4FE4F74}"/>
              </a:ext>
            </a:extLst>
          </p:cNvPr>
          <p:cNvSpPr>
            <a:spLocks noGrp="1"/>
          </p:cNvSpPr>
          <p:nvPr>
            <p:ph type="pic" sz="quarter" idx="15"/>
          </p:nvPr>
        </p:nvSpPr>
        <p:spPr>
          <a:xfrm>
            <a:off x="0" y="0"/>
            <a:ext cx="12192000" cy="4500563"/>
          </a:xfrm>
          <a:solidFill>
            <a:schemeClr val="bg1">
              <a:lumMod val="75000"/>
            </a:schemeClr>
          </a:solidFill>
        </p:spPr>
        <p:txBody>
          <a:bodyPr anchor="ctr"/>
          <a:lstStyle>
            <a:lvl1pPr algn="ctr">
              <a:defRPr/>
            </a:lvl1pPr>
          </a:lstStyle>
          <a:p>
            <a:r>
              <a:rPr lang="nb-NO" noProof="0" dirty="0"/>
              <a:t>Klikk på ikonet for å legge til et bilde</a:t>
            </a:r>
          </a:p>
        </p:txBody>
      </p:sp>
      <p:sp>
        <p:nvSpPr>
          <p:cNvPr id="12" name="strTitlePosition">
            <a:extLst>
              <a:ext uri="{FF2B5EF4-FFF2-40B4-BE49-F238E27FC236}">
                <a16:creationId xmlns:a16="http://schemas.microsoft.com/office/drawing/2014/main" id="{1D8B6F34-1FF5-4513-B434-C7E36796E34D}"/>
              </a:ext>
            </a:extLst>
          </p:cNvPr>
          <p:cNvSpPr>
            <a:spLocks noGrp="1"/>
          </p:cNvSpPr>
          <p:nvPr>
            <p:ph type="body" sz="quarter" idx="13" hasCustomPrompt="1"/>
          </p:nvPr>
        </p:nvSpPr>
        <p:spPr>
          <a:xfrm>
            <a:off x="8621691" y="3287"/>
            <a:ext cx="3155329" cy="3231654"/>
          </a:xfrm>
        </p:spPr>
        <p:txBody>
          <a:bodyPr wrap="none" rIns="180000">
            <a:spAutoFit/>
          </a:bodyPr>
          <a:lstStyle>
            <a:lvl1pPr marL="0" indent="0" algn="r">
              <a:spcBef>
                <a:spcPts val="0"/>
              </a:spcBef>
              <a:buNone/>
              <a:defRPr sz="21000" b="1" spc="-2000" baseline="0">
                <a:solidFill>
                  <a:schemeClr val="bg1"/>
                </a:solidFill>
              </a:defRPr>
            </a:lvl1pPr>
          </a:lstStyle>
          <a:p>
            <a:pPr lvl="0"/>
            <a:r>
              <a:rPr lang="nb-NO" noProof="0" dirty="0"/>
              <a:t>0.0</a:t>
            </a:r>
          </a:p>
        </p:txBody>
      </p:sp>
      <p:sp>
        <p:nvSpPr>
          <p:cNvPr id="13" name="strChapterNumber">
            <a:extLst>
              <a:ext uri="{FF2B5EF4-FFF2-40B4-BE49-F238E27FC236}">
                <a16:creationId xmlns:a16="http://schemas.microsoft.com/office/drawing/2014/main" id="{1B5E7047-0C01-4F2B-B226-F1703295D493}"/>
              </a:ext>
            </a:extLst>
          </p:cNvPr>
          <p:cNvSpPr>
            <a:spLocks noGrp="1"/>
          </p:cNvSpPr>
          <p:nvPr>
            <p:ph type="body" sz="quarter" idx="16" hasCustomPrompt="1"/>
          </p:nvPr>
        </p:nvSpPr>
        <p:spPr>
          <a:xfrm>
            <a:off x="414980" y="4906800"/>
            <a:ext cx="7560000" cy="565146"/>
          </a:xfrm>
        </p:spPr>
        <p:txBody>
          <a:bodyPr lIns="72000" tIns="36000" rIns="72000" bIns="36000">
            <a:noAutofit/>
          </a:bodyPr>
          <a:lstStyle>
            <a:lvl1pPr>
              <a:defRPr sz="3200" b="1">
                <a:solidFill>
                  <a:schemeClr val="bg2"/>
                </a:solidFill>
              </a:defRPr>
            </a:lvl1pPr>
          </a:lstStyle>
          <a:p>
            <a:pPr lvl="0"/>
            <a:r>
              <a:rPr lang="nb-NO" dirty="0"/>
              <a:t>0. Chapter </a:t>
            </a:r>
            <a:r>
              <a:rPr lang="nb-NO" dirty="0" err="1"/>
              <a:t>Title</a:t>
            </a:r>
            <a:endParaRPr lang="nb-NO" dirty="0"/>
          </a:p>
        </p:txBody>
      </p:sp>
      <p:sp>
        <p:nvSpPr>
          <p:cNvPr id="14" name="strSectionTitle">
            <a:extLst>
              <a:ext uri="{FF2B5EF4-FFF2-40B4-BE49-F238E27FC236}">
                <a16:creationId xmlns:a16="http://schemas.microsoft.com/office/drawing/2014/main" id="{9EF682A8-0C18-4F4D-BC74-8F2EBD47BB73}"/>
              </a:ext>
            </a:extLst>
          </p:cNvPr>
          <p:cNvSpPr>
            <a:spLocks noGrp="1"/>
          </p:cNvSpPr>
          <p:nvPr>
            <p:ph type="title" hasCustomPrompt="1"/>
          </p:nvPr>
        </p:nvSpPr>
        <p:spPr>
          <a:xfrm>
            <a:off x="414980" y="368300"/>
            <a:ext cx="7560000" cy="1527575"/>
          </a:xfrm>
        </p:spPr>
        <p:txBody>
          <a:bodyPr lIns="72000" tIns="180000" rIns="72000" bIns="0" anchor="t">
            <a:spAutoFit/>
          </a:bodyPr>
          <a:lstStyle>
            <a:lvl1pPr>
              <a:lnSpc>
                <a:spcPct val="80000"/>
              </a:lnSpc>
              <a:defRPr sz="5400">
                <a:solidFill>
                  <a:schemeClr val="bg1"/>
                </a:solidFill>
                <a:latin typeface="+mj-lt"/>
              </a:defRPr>
            </a:lvl1pPr>
          </a:lstStyle>
          <a:p>
            <a:r>
              <a:rPr lang="nb-NO" noProof="0" dirty="0"/>
              <a:t>TITLE OF THE </a:t>
            </a:r>
            <a:r>
              <a:rPr lang="nb-NO" noProof="0" dirty="0" err="1"/>
              <a:t>Section</a:t>
            </a:r>
            <a:endParaRPr lang="nb-NO" noProof="0" dirty="0"/>
          </a:p>
        </p:txBody>
      </p:sp>
      <p:sp>
        <p:nvSpPr>
          <p:cNvPr id="4" name="strSlideNumber">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nb-NO" smtClean="0"/>
              <a:pPr/>
              <a:t>‹#›</a:t>
            </a:fld>
            <a:r>
              <a:rPr lang="nb-NO" dirty="0"/>
              <a:t> </a:t>
            </a:r>
          </a:p>
        </p:txBody>
      </p:sp>
    </p:spTree>
    <p:extLst>
      <p:ext uri="{BB962C8B-B14F-4D97-AF65-F5344CB8AC3E}">
        <p14:creationId xmlns:p14="http://schemas.microsoft.com/office/powerpoint/2010/main" val="1476925236"/>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ubsection_Photo">
    <p:spTree>
      <p:nvGrpSpPr>
        <p:cNvPr id="1" name=""/>
        <p:cNvGrpSpPr/>
        <p:nvPr/>
      </p:nvGrpSpPr>
      <p:grpSpPr>
        <a:xfrm>
          <a:off x="0" y="0"/>
          <a:ext cx="0" cy="0"/>
          <a:chOff x="0" y="0"/>
          <a:chExt cx="0" cy="0"/>
        </a:xfrm>
      </p:grpSpPr>
      <p:grpSp>
        <p:nvGrpSpPr>
          <p:cNvPr id="2" name="Angled stripes">
            <a:extLst>
              <a:ext uri="{FF2B5EF4-FFF2-40B4-BE49-F238E27FC236}">
                <a16:creationId xmlns:a16="http://schemas.microsoft.com/office/drawing/2014/main" id="{05BF6F63-2BEE-41F6-AAE9-E5F05C96C291}"/>
              </a:ext>
            </a:extLst>
          </p:cNvPr>
          <p:cNvGrpSpPr/>
          <p:nvPr userDrawn="1"/>
        </p:nvGrpSpPr>
        <p:grpSpPr>
          <a:xfrm>
            <a:off x="3254052" y="0"/>
            <a:ext cx="8937950" cy="6858002"/>
            <a:chOff x="3254052" y="0"/>
            <a:chExt cx="8937950" cy="6858002"/>
          </a:xfrm>
        </p:grpSpPr>
        <p:sp>
          <p:nvSpPr>
            <p:cNvPr id="23" name="Freeform: Shape 22">
              <a:extLst>
                <a:ext uri="{FF2B5EF4-FFF2-40B4-BE49-F238E27FC236}">
                  <a16:creationId xmlns:a16="http://schemas.microsoft.com/office/drawing/2014/main" id="{49A032F3-EAA1-44E5-93DD-6A8E7315D1A1}"/>
                </a:ext>
              </a:extLst>
            </p:cNvPr>
            <p:cNvSpPr/>
            <p:nvPr userDrawn="1"/>
          </p:nvSpPr>
          <p:spPr>
            <a:xfrm>
              <a:off x="6748352" y="0"/>
              <a:ext cx="5229743" cy="3429000"/>
            </a:xfrm>
            <a:custGeom>
              <a:avLst/>
              <a:gdLst>
                <a:gd name="connsiteX0" fmla="*/ 3494299 w 5229743"/>
                <a:gd name="connsiteY0" fmla="*/ 0 h 3429000"/>
                <a:gd name="connsiteX1" fmla="*/ 5229743 w 5229743"/>
                <a:gd name="connsiteY1" fmla="*/ 0 h 3429000"/>
                <a:gd name="connsiteX2" fmla="*/ 1735445 w 5229743"/>
                <a:gd name="connsiteY2" fmla="*/ 3429000 h 3429000"/>
                <a:gd name="connsiteX3" fmla="*/ 0 w 5229743"/>
                <a:gd name="connsiteY3" fmla="*/ 3429000 h 3429000"/>
                <a:gd name="connsiteX4" fmla="*/ 3494299 w 5229743"/>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3" h="3429000">
                  <a:moveTo>
                    <a:pt x="3494299" y="0"/>
                  </a:moveTo>
                  <a:lnTo>
                    <a:pt x="5229743" y="0"/>
                  </a:lnTo>
                  <a:lnTo>
                    <a:pt x="1735445" y="3429000"/>
                  </a:lnTo>
                  <a:lnTo>
                    <a:pt x="0" y="3429000"/>
                  </a:lnTo>
                  <a:lnTo>
                    <a:pt x="3494299"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sp>
          <p:nvSpPr>
            <p:cNvPr id="22" name="Freeform: Shape 21">
              <a:extLst>
                <a:ext uri="{FF2B5EF4-FFF2-40B4-BE49-F238E27FC236}">
                  <a16:creationId xmlns:a16="http://schemas.microsoft.com/office/drawing/2014/main" id="{57AA1789-300C-40C0-AB9A-07961F7D8704}"/>
                </a:ext>
              </a:extLst>
            </p:cNvPr>
            <p:cNvSpPr/>
            <p:nvPr userDrawn="1"/>
          </p:nvSpPr>
          <p:spPr>
            <a:xfrm>
              <a:off x="9117357" y="411812"/>
              <a:ext cx="3074645" cy="3017188"/>
            </a:xfrm>
            <a:custGeom>
              <a:avLst/>
              <a:gdLst>
                <a:gd name="connsiteX0" fmla="*/ 3074644 w 3074645"/>
                <a:gd name="connsiteY0" fmla="*/ 0 h 3017188"/>
                <a:gd name="connsiteX1" fmla="*/ 3074645 w 3074645"/>
                <a:gd name="connsiteY1" fmla="*/ 1703013 h 3017188"/>
                <a:gd name="connsiteX2" fmla="*/ 1735444 w 3074645"/>
                <a:gd name="connsiteY2" fmla="*/ 3017188 h 3017188"/>
                <a:gd name="connsiteX3" fmla="*/ 0 w 3074645"/>
                <a:gd name="connsiteY3" fmla="*/ 3017188 h 3017188"/>
                <a:gd name="connsiteX4" fmla="*/ 3074644 w 3074645"/>
                <a:gd name="connsiteY4" fmla="*/ 0 h 3017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4645" h="3017188">
                  <a:moveTo>
                    <a:pt x="3074644" y="0"/>
                  </a:moveTo>
                  <a:lnTo>
                    <a:pt x="3074645" y="1703013"/>
                  </a:lnTo>
                  <a:lnTo>
                    <a:pt x="1735444" y="3017188"/>
                  </a:lnTo>
                  <a:lnTo>
                    <a:pt x="0" y="3017188"/>
                  </a:lnTo>
                  <a:lnTo>
                    <a:pt x="3074644"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sp>
          <p:nvSpPr>
            <p:cNvPr id="25" name="Freeform: Shape 24">
              <a:extLst>
                <a:ext uri="{FF2B5EF4-FFF2-40B4-BE49-F238E27FC236}">
                  <a16:creationId xmlns:a16="http://schemas.microsoft.com/office/drawing/2014/main" id="{FAF3FAF0-F8F9-4561-8BC9-F145ED75CC84}"/>
                </a:ext>
              </a:extLst>
            </p:cNvPr>
            <p:cNvSpPr/>
            <p:nvPr userDrawn="1"/>
          </p:nvSpPr>
          <p:spPr>
            <a:xfrm>
              <a:off x="3254052" y="3429000"/>
              <a:ext cx="5229744" cy="3429000"/>
            </a:xfrm>
            <a:custGeom>
              <a:avLst/>
              <a:gdLst>
                <a:gd name="connsiteX0" fmla="*/ 3494299 w 5229744"/>
                <a:gd name="connsiteY0" fmla="*/ 0 h 3429000"/>
                <a:gd name="connsiteX1" fmla="*/ 5229744 w 5229744"/>
                <a:gd name="connsiteY1" fmla="*/ 0 h 3429000"/>
                <a:gd name="connsiteX2" fmla="*/ 1735445 w 5229744"/>
                <a:gd name="connsiteY2" fmla="*/ 3429000 h 3429000"/>
                <a:gd name="connsiteX3" fmla="*/ 0 w 5229744"/>
                <a:gd name="connsiteY3" fmla="*/ 3429000 h 3429000"/>
                <a:gd name="connsiteX4" fmla="*/ 3494299 w 5229744"/>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0">
                  <a:moveTo>
                    <a:pt x="3494299" y="0"/>
                  </a:moveTo>
                  <a:lnTo>
                    <a:pt x="5229744" y="0"/>
                  </a:lnTo>
                  <a:lnTo>
                    <a:pt x="1735445" y="3429000"/>
                  </a:lnTo>
                  <a:lnTo>
                    <a:pt x="0" y="3429000"/>
                  </a:lnTo>
                  <a:lnTo>
                    <a:pt x="3494299"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sp>
          <p:nvSpPr>
            <p:cNvPr id="24" name="Freeform: Shape 23">
              <a:extLst>
                <a:ext uri="{FF2B5EF4-FFF2-40B4-BE49-F238E27FC236}">
                  <a16:creationId xmlns:a16="http://schemas.microsoft.com/office/drawing/2014/main" id="{3A00425D-52A8-4523-91A0-313A3192EDB6}"/>
                </a:ext>
              </a:extLst>
            </p:cNvPr>
            <p:cNvSpPr/>
            <p:nvPr userDrawn="1"/>
          </p:nvSpPr>
          <p:spPr>
            <a:xfrm>
              <a:off x="5623056" y="3429001"/>
              <a:ext cx="5229744" cy="3429001"/>
            </a:xfrm>
            <a:custGeom>
              <a:avLst/>
              <a:gdLst>
                <a:gd name="connsiteX0" fmla="*/ 3494300 w 5229744"/>
                <a:gd name="connsiteY0" fmla="*/ 0 h 3429001"/>
                <a:gd name="connsiteX1" fmla="*/ 5229744 w 5229744"/>
                <a:gd name="connsiteY1" fmla="*/ 0 h 3429001"/>
                <a:gd name="connsiteX2" fmla="*/ 1735444 w 5229744"/>
                <a:gd name="connsiteY2" fmla="*/ 3429001 h 3429001"/>
                <a:gd name="connsiteX3" fmla="*/ 0 w 5229744"/>
                <a:gd name="connsiteY3" fmla="*/ 3429001 h 3429001"/>
                <a:gd name="connsiteX4" fmla="*/ 3494300 w 5229744"/>
                <a:gd name="connsiteY4" fmla="*/ 0 h 3429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1">
                  <a:moveTo>
                    <a:pt x="3494300" y="0"/>
                  </a:moveTo>
                  <a:lnTo>
                    <a:pt x="5229744" y="0"/>
                  </a:lnTo>
                  <a:lnTo>
                    <a:pt x="1735444" y="3429001"/>
                  </a:lnTo>
                  <a:lnTo>
                    <a:pt x="0" y="3429001"/>
                  </a:lnTo>
                  <a:lnTo>
                    <a:pt x="349430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grpSp>
      <p:sp>
        <p:nvSpPr>
          <p:cNvPr id="12" name="Picture Placeholder">
            <a:extLst>
              <a:ext uri="{FF2B5EF4-FFF2-40B4-BE49-F238E27FC236}">
                <a16:creationId xmlns:a16="http://schemas.microsoft.com/office/drawing/2014/main" id="{5FA53FC1-6779-4EFF-968A-438AB9422C06}"/>
              </a:ext>
            </a:extLst>
          </p:cNvPr>
          <p:cNvSpPr>
            <a:spLocks noGrp="1"/>
          </p:cNvSpPr>
          <p:nvPr>
            <p:ph type="pic" sz="quarter" idx="15"/>
          </p:nvPr>
        </p:nvSpPr>
        <p:spPr>
          <a:xfrm>
            <a:off x="0" y="1"/>
            <a:ext cx="12192000" cy="3428998"/>
          </a:xfrm>
          <a:solidFill>
            <a:schemeClr val="bg1">
              <a:lumMod val="75000"/>
            </a:schemeClr>
          </a:solidFill>
        </p:spPr>
        <p:txBody>
          <a:bodyPr anchor="ctr"/>
          <a:lstStyle>
            <a:lvl1pPr algn="ctr">
              <a:defRPr/>
            </a:lvl1pPr>
          </a:lstStyle>
          <a:p>
            <a:r>
              <a:rPr lang="nb-NO" noProof="0" dirty="0"/>
              <a:t>Klikk på ikonet for å legge til et bilde</a:t>
            </a:r>
          </a:p>
        </p:txBody>
      </p:sp>
      <p:sp>
        <p:nvSpPr>
          <p:cNvPr id="13" name="strTitlePosition">
            <a:extLst>
              <a:ext uri="{FF2B5EF4-FFF2-40B4-BE49-F238E27FC236}">
                <a16:creationId xmlns:a16="http://schemas.microsoft.com/office/drawing/2014/main" id="{34B70B14-8306-4A58-98BE-9B27D8DAC6F1}"/>
              </a:ext>
            </a:extLst>
          </p:cNvPr>
          <p:cNvSpPr>
            <a:spLocks noGrp="1"/>
          </p:cNvSpPr>
          <p:nvPr>
            <p:ph type="body" sz="quarter" idx="13" hasCustomPrompt="1"/>
          </p:nvPr>
        </p:nvSpPr>
        <p:spPr>
          <a:xfrm>
            <a:off x="10455577" y="3287"/>
            <a:ext cx="1321443" cy="2693045"/>
          </a:xfrm>
        </p:spPr>
        <p:txBody>
          <a:bodyPr wrap="none" rIns="72000">
            <a:spAutoFit/>
          </a:bodyPr>
          <a:lstStyle>
            <a:lvl1pPr marL="0" indent="0" algn="r">
              <a:spcBef>
                <a:spcPts val="0"/>
              </a:spcBef>
              <a:buNone/>
              <a:defRPr sz="17500" b="1" spc="0" baseline="0">
                <a:solidFill>
                  <a:schemeClr val="bg1"/>
                </a:solidFill>
              </a:defRPr>
            </a:lvl1pPr>
          </a:lstStyle>
          <a:p>
            <a:pPr lvl="0"/>
            <a:r>
              <a:rPr lang="nb-NO" noProof="0" dirty="0"/>
              <a:t>a</a:t>
            </a:r>
          </a:p>
        </p:txBody>
      </p:sp>
      <p:sp>
        <p:nvSpPr>
          <p:cNvPr id="14" name="strSectionNumber">
            <a:extLst>
              <a:ext uri="{FF2B5EF4-FFF2-40B4-BE49-F238E27FC236}">
                <a16:creationId xmlns:a16="http://schemas.microsoft.com/office/drawing/2014/main" id="{CC2CABBE-B81F-45D5-BB42-A8627E0ACFFB}"/>
              </a:ext>
            </a:extLst>
          </p:cNvPr>
          <p:cNvSpPr>
            <a:spLocks noGrp="1"/>
          </p:cNvSpPr>
          <p:nvPr>
            <p:ph type="body" sz="quarter" idx="16" hasCustomPrompt="1"/>
          </p:nvPr>
        </p:nvSpPr>
        <p:spPr>
          <a:xfrm>
            <a:off x="414980" y="3835800"/>
            <a:ext cx="7560000" cy="503590"/>
          </a:xfrm>
        </p:spPr>
        <p:txBody>
          <a:bodyPr lIns="72000" tIns="36000" rIns="72000" bIns="36000">
            <a:noAutofit/>
          </a:bodyPr>
          <a:lstStyle>
            <a:lvl1pPr>
              <a:defRPr sz="2800" b="1">
                <a:solidFill>
                  <a:schemeClr val="bg2"/>
                </a:solidFill>
              </a:defRPr>
            </a:lvl1pPr>
          </a:lstStyle>
          <a:p>
            <a:pPr lvl="0"/>
            <a:r>
              <a:rPr lang="nb-NO" noProof="0" dirty="0"/>
              <a:t>0.0 </a:t>
            </a:r>
            <a:r>
              <a:rPr lang="nb-NO" noProof="0" dirty="0" err="1"/>
              <a:t>Section</a:t>
            </a:r>
            <a:r>
              <a:rPr lang="nb-NO" noProof="0" dirty="0"/>
              <a:t> </a:t>
            </a:r>
            <a:r>
              <a:rPr lang="nb-NO" noProof="0" dirty="0" err="1"/>
              <a:t>Title</a:t>
            </a:r>
            <a:endParaRPr lang="nb-NO" noProof="0" dirty="0"/>
          </a:p>
        </p:txBody>
      </p:sp>
      <p:sp>
        <p:nvSpPr>
          <p:cNvPr id="16" name="strSubsectionTitle">
            <a:extLst>
              <a:ext uri="{FF2B5EF4-FFF2-40B4-BE49-F238E27FC236}">
                <a16:creationId xmlns:a16="http://schemas.microsoft.com/office/drawing/2014/main" id="{50ABC5ED-56EC-4D15-B354-F2B3F149ED57}"/>
              </a:ext>
            </a:extLst>
          </p:cNvPr>
          <p:cNvSpPr>
            <a:spLocks noGrp="1"/>
          </p:cNvSpPr>
          <p:nvPr>
            <p:ph type="title" hasCustomPrompt="1"/>
          </p:nvPr>
        </p:nvSpPr>
        <p:spPr>
          <a:xfrm>
            <a:off x="414980" y="367200"/>
            <a:ext cx="7560000" cy="1378047"/>
          </a:xfrm>
        </p:spPr>
        <p:txBody>
          <a:bodyPr lIns="72000" tIns="180000" rIns="72000" bIns="0" anchor="t">
            <a:spAutoFit/>
          </a:bodyPr>
          <a:lstStyle>
            <a:lvl1pPr>
              <a:lnSpc>
                <a:spcPct val="80000"/>
              </a:lnSpc>
              <a:defRPr sz="4800">
                <a:solidFill>
                  <a:schemeClr val="bg1"/>
                </a:solidFill>
                <a:latin typeface="+mj-lt"/>
              </a:defRPr>
            </a:lvl1pPr>
          </a:lstStyle>
          <a:p>
            <a:r>
              <a:rPr lang="nb-NO" noProof="0" dirty="0"/>
              <a:t>TITLE OF THE </a:t>
            </a:r>
            <a:r>
              <a:rPr lang="nb-NO" noProof="0" dirty="0" err="1"/>
              <a:t>SubSection</a:t>
            </a:r>
            <a:endParaRPr lang="nb-NO" noProof="0" dirty="0"/>
          </a:p>
        </p:txBody>
      </p:sp>
      <p:sp>
        <p:nvSpPr>
          <p:cNvPr id="4" name="strSlideNumber">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nb-NO" smtClean="0"/>
              <a:pPr/>
              <a:t>‹#›</a:t>
            </a:fld>
            <a:r>
              <a:rPr lang="nb-NO" dirty="0"/>
              <a:t> </a:t>
            </a:r>
          </a:p>
        </p:txBody>
      </p:sp>
    </p:spTree>
    <p:extLst>
      <p:ext uri="{BB962C8B-B14F-4D97-AF65-F5344CB8AC3E}">
        <p14:creationId xmlns:p14="http://schemas.microsoft.com/office/powerpoint/2010/main" val="324526853"/>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hapter_Blue-Bg">
    <p:spTree>
      <p:nvGrpSpPr>
        <p:cNvPr id="1" name=""/>
        <p:cNvGrpSpPr/>
        <p:nvPr/>
      </p:nvGrpSpPr>
      <p:grpSpPr>
        <a:xfrm>
          <a:off x="0" y="0"/>
          <a:ext cx="0" cy="0"/>
          <a:chOff x="0" y="0"/>
          <a:chExt cx="0" cy="0"/>
        </a:xfrm>
      </p:grpSpPr>
      <p:grpSp>
        <p:nvGrpSpPr>
          <p:cNvPr id="21" name="Angled stripes">
            <a:extLst>
              <a:ext uri="{FF2B5EF4-FFF2-40B4-BE49-F238E27FC236}">
                <a16:creationId xmlns:a16="http://schemas.microsoft.com/office/drawing/2014/main" id="{A134F88B-81D1-4561-899C-8B7B398059EB}"/>
              </a:ext>
            </a:extLst>
          </p:cNvPr>
          <p:cNvGrpSpPr/>
          <p:nvPr userDrawn="1"/>
        </p:nvGrpSpPr>
        <p:grpSpPr>
          <a:xfrm>
            <a:off x="3254052" y="0"/>
            <a:ext cx="8937949" cy="6858001"/>
            <a:chOff x="3254052" y="0"/>
            <a:chExt cx="8937949" cy="6858001"/>
          </a:xfrm>
        </p:grpSpPr>
        <p:sp>
          <p:nvSpPr>
            <p:cNvPr id="22" name="Angled stripe 1">
              <a:extLst>
                <a:ext uri="{FF2B5EF4-FFF2-40B4-BE49-F238E27FC236}">
                  <a16:creationId xmlns:a16="http://schemas.microsoft.com/office/drawing/2014/main" id="{AFBC13EB-0E3E-4829-B8A9-F0348843A438}"/>
                </a:ext>
              </a:extLst>
            </p:cNvPr>
            <p:cNvSpPr/>
            <p:nvPr userDrawn="1"/>
          </p:nvSpPr>
          <p:spPr>
            <a:xfrm>
              <a:off x="3254052" y="0"/>
              <a:ext cx="8724042" cy="6858000"/>
            </a:xfrm>
            <a:custGeom>
              <a:avLst/>
              <a:gdLst>
                <a:gd name="connsiteX0" fmla="*/ 6988598 w 8724042"/>
                <a:gd name="connsiteY0" fmla="*/ 0 h 6858000"/>
                <a:gd name="connsiteX1" fmla="*/ 8724042 w 8724042"/>
                <a:gd name="connsiteY1" fmla="*/ 0 h 6858000"/>
                <a:gd name="connsiteX2" fmla="*/ 1735445 w 8724042"/>
                <a:gd name="connsiteY2" fmla="*/ 6858000 h 6858000"/>
                <a:gd name="connsiteX3" fmla="*/ 0 w 8724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24042" h="6858000">
                  <a:moveTo>
                    <a:pt x="6988598" y="0"/>
                  </a:moveTo>
                  <a:lnTo>
                    <a:pt x="8724042" y="0"/>
                  </a:lnTo>
                  <a:lnTo>
                    <a:pt x="1735445" y="6858000"/>
                  </a:lnTo>
                  <a:lnTo>
                    <a:pt x="0" y="685800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b-NO" dirty="0"/>
            </a:p>
          </p:txBody>
        </p:sp>
        <p:sp>
          <p:nvSpPr>
            <p:cNvPr id="23" name="Angled stripe 2">
              <a:extLst>
                <a:ext uri="{FF2B5EF4-FFF2-40B4-BE49-F238E27FC236}">
                  <a16:creationId xmlns:a16="http://schemas.microsoft.com/office/drawing/2014/main" id="{157402CB-1C5C-42E9-9418-B285250D4D2C}"/>
                </a:ext>
              </a:extLst>
            </p:cNvPr>
            <p:cNvSpPr/>
            <p:nvPr userDrawn="1"/>
          </p:nvSpPr>
          <p:spPr>
            <a:xfrm>
              <a:off x="5623056" y="411812"/>
              <a:ext cx="6568945" cy="6446189"/>
            </a:xfrm>
            <a:custGeom>
              <a:avLst/>
              <a:gdLst>
                <a:gd name="connsiteX0" fmla="*/ 6568944 w 6568945"/>
                <a:gd name="connsiteY0" fmla="*/ 0 h 6446189"/>
                <a:gd name="connsiteX1" fmla="*/ 6568945 w 6568945"/>
                <a:gd name="connsiteY1" fmla="*/ 1703013 h 6446189"/>
                <a:gd name="connsiteX2" fmla="*/ 1735444 w 6568945"/>
                <a:gd name="connsiteY2" fmla="*/ 6446189 h 6446189"/>
                <a:gd name="connsiteX3" fmla="*/ 0 w 6568945"/>
                <a:gd name="connsiteY3" fmla="*/ 6446189 h 6446189"/>
              </a:gdLst>
              <a:ahLst/>
              <a:cxnLst>
                <a:cxn ang="0">
                  <a:pos x="connsiteX0" y="connsiteY0"/>
                </a:cxn>
                <a:cxn ang="0">
                  <a:pos x="connsiteX1" y="connsiteY1"/>
                </a:cxn>
                <a:cxn ang="0">
                  <a:pos x="connsiteX2" y="connsiteY2"/>
                </a:cxn>
                <a:cxn ang="0">
                  <a:pos x="connsiteX3" y="connsiteY3"/>
                </a:cxn>
              </a:cxnLst>
              <a:rect l="l" t="t" r="r" b="b"/>
              <a:pathLst>
                <a:path w="6568945" h="6446189">
                  <a:moveTo>
                    <a:pt x="6568944" y="0"/>
                  </a:moveTo>
                  <a:lnTo>
                    <a:pt x="6568945" y="1703013"/>
                  </a:lnTo>
                  <a:lnTo>
                    <a:pt x="1735444" y="6446189"/>
                  </a:lnTo>
                  <a:lnTo>
                    <a:pt x="0" y="6446189"/>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b-NO" dirty="0"/>
            </a:p>
          </p:txBody>
        </p:sp>
      </p:grpSp>
      <p:sp>
        <p:nvSpPr>
          <p:cNvPr id="27" name="strTitlePosition">
            <a:extLst>
              <a:ext uri="{FF2B5EF4-FFF2-40B4-BE49-F238E27FC236}">
                <a16:creationId xmlns:a16="http://schemas.microsoft.com/office/drawing/2014/main" id="{310F21C4-1B75-4CB5-9457-0BB01A9B30EB}"/>
              </a:ext>
            </a:extLst>
          </p:cNvPr>
          <p:cNvSpPr>
            <a:spLocks noGrp="1"/>
          </p:cNvSpPr>
          <p:nvPr>
            <p:ph type="body" sz="quarter" idx="13" hasCustomPrompt="1"/>
          </p:nvPr>
        </p:nvSpPr>
        <p:spPr>
          <a:xfrm>
            <a:off x="9804707" y="3287"/>
            <a:ext cx="1972313" cy="4416594"/>
          </a:xfrm>
        </p:spPr>
        <p:txBody>
          <a:bodyPr wrap="none" rIns="180000">
            <a:spAutoFit/>
          </a:bodyPr>
          <a:lstStyle>
            <a:lvl1pPr marL="0" indent="0" algn="r">
              <a:spcBef>
                <a:spcPts val="0"/>
              </a:spcBef>
              <a:buNone/>
              <a:defRPr sz="28700" b="1" spc="-2000" baseline="0">
                <a:solidFill>
                  <a:schemeClr val="bg1"/>
                </a:solidFill>
              </a:defRPr>
            </a:lvl1pPr>
          </a:lstStyle>
          <a:p>
            <a:pPr lvl="0"/>
            <a:r>
              <a:rPr lang="nb-NO" noProof="0" dirty="0"/>
              <a:t>0</a:t>
            </a:r>
          </a:p>
        </p:txBody>
      </p:sp>
      <p:sp>
        <p:nvSpPr>
          <p:cNvPr id="28" name="strSubtitle">
            <a:extLst>
              <a:ext uri="{FF2B5EF4-FFF2-40B4-BE49-F238E27FC236}">
                <a16:creationId xmlns:a16="http://schemas.microsoft.com/office/drawing/2014/main" id="{EAD9E490-1E31-4422-92FE-CCB15CA4E7B4}"/>
              </a:ext>
            </a:extLst>
          </p:cNvPr>
          <p:cNvSpPr>
            <a:spLocks noGrp="1"/>
          </p:cNvSpPr>
          <p:nvPr>
            <p:ph type="body" sz="quarter" idx="15" hasCustomPrompt="1"/>
          </p:nvPr>
        </p:nvSpPr>
        <p:spPr>
          <a:xfrm>
            <a:off x="414980" y="2816932"/>
            <a:ext cx="7559675" cy="442035"/>
          </a:xfrm>
        </p:spPr>
        <p:txBody>
          <a:bodyPr lIns="72000" tIns="36000" rIns="72000" bIns="36000">
            <a:noAutofit/>
          </a:bodyPr>
          <a:lstStyle>
            <a:lvl1pPr>
              <a:defRPr sz="2400" b="1">
                <a:solidFill>
                  <a:schemeClr val="bg1"/>
                </a:solidFill>
              </a:defRPr>
            </a:lvl1pPr>
          </a:lstStyle>
          <a:p>
            <a:pPr lvl="0"/>
            <a:r>
              <a:rPr lang="nb-NO" dirty="0" err="1"/>
              <a:t>Subtitle</a:t>
            </a:r>
            <a:r>
              <a:rPr lang="nb-NO" dirty="0"/>
              <a:t> </a:t>
            </a:r>
            <a:r>
              <a:rPr lang="nb-NO" dirty="0" err="1"/>
              <a:t>of</a:t>
            </a:r>
            <a:r>
              <a:rPr lang="nb-NO" dirty="0"/>
              <a:t> </a:t>
            </a:r>
            <a:r>
              <a:rPr lang="nb-NO" dirty="0" err="1"/>
              <a:t>the</a:t>
            </a:r>
            <a:r>
              <a:rPr lang="nb-NO" dirty="0"/>
              <a:t> </a:t>
            </a:r>
            <a:r>
              <a:rPr lang="nb-NO" dirty="0" err="1"/>
              <a:t>chapter</a:t>
            </a:r>
            <a:endParaRPr lang="nb-NO" dirty="0"/>
          </a:p>
        </p:txBody>
      </p:sp>
      <p:sp>
        <p:nvSpPr>
          <p:cNvPr id="29" name="strTitle">
            <a:extLst>
              <a:ext uri="{FF2B5EF4-FFF2-40B4-BE49-F238E27FC236}">
                <a16:creationId xmlns:a16="http://schemas.microsoft.com/office/drawing/2014/main" id="{5FBD0ACA-1606-420F-B5B7-624E1DC92B9B}"/>
              </a:ext>
            </a:extLst>
          </p:cNvPr>
          <p:cNvSpPr>
            <a:spLocks noGrp="1"/>
          </p:cNvSpPr>
          <p:nvPr>
            <p:ph type="title" hasCustomPrompt="1"/>
          </p:nvPr>
        </p:nvSpPr>
        <p:spPr>
          <a:xfrm>
            <a:off x="414980" y="367200"/>
            <a:ext cx="7560000" cy="1677104"/>
          </a:xfrm>
        </p:spPr>
        <p:txBody>
          <a:bodyPr lIns="72000" tIns="180000" rIns="72000" bIns="0" anchor="t">
            <a:spAutoFit/>
          </a:bodyPr>
          <a:lstStyle>
            <a:lvl1pPr>
              <a:lnSpc>
                <a:spcPct val="80000"/>
              </a:lnSpc>
              <a:defRPr sz="6000">
                <a:solidFill>
                  <a:schemeClr val="bg1"/>
                </a:solidFill>
                <a:latin typeface="+mj-lt"/>
              </a:defRPr>
            </a:lvl1pPr>
          </a:lstStyle>
          <a:p>
            <a:r>
              <a:rPr lang="nb-NO" noProof="0" dirty="0"/>
              <a:t>TITLE OF THE </a:t>
            </a:r>
            <a:r>
              <a:rPr lang="nb-NO" noProof="0" dirty="0" err="1"/>
              <a:t>CHapter</a:t>
            </a:r>
            <a:endParaRPr lang="nb-NO" noProof="0" dirty="0"/>
          </a:p>
        </p:txBody>
      </p:sp>
      <p:sp>
        <p:nvSpPr>
          <p:cNvPr id="2" name="strSlideNumber">
            <a:extLst>
              <a:ext uri="{FF2B5EF4-FFF2-40B4-BE49-F238E27FC236}">
                <a16:creationId xmlns:a16="http://schemas.microsoft.com/office/drawing/2014/main" id="{3A84A220-3693-41A4-88AB-7A010CD4D1AB}"/>
              </a:ext>
            </a:extLst>
          </p:cNvPr>
          <p:cNvSpPr>
            <a:spLocks noGrp="1"/>
          </p:cNvSpPr>
          <p:nvPr>
            <p:ph type="sldNum" sz="quarter" idx="14"/>
          </p:nvPr>
        </p:nvSpPr>
        <p:spPr/>
        <p:txBody>
          <a:bodyPr/>
          <a:lstStyle>
            <a:lvl1pPr>
              <a:defRPr>
                <a:solidFill>
                  <a:schemeClr val="bg1"/>
                </a:solidFill>
              </a:defRPr>
            </a:lvl1pPr>
          </a:lstStyle>
          <a:p>
            <a:fld id="{D61AABEC-672F-4B68-B914-690DA978312C}" type="slidenum">
              <a:rPr lang="nb-NO" smtClean="0"/>
              <a:pPr/>
              <a:t>‹#›</a:t>
            </a:fld>
            <a:r>
              <a:rPr lang="nb-NO" dirty="0"/>
              <a:t> </a:t>
            </a:r>
          </a:p>
        </p:txBody>
      </p:sp>
      <p:cxnSp>
        <p:nvCxnSpPr>
          <p:cNvPr id="13" name="SlideNumberLine">
            <a:extLst>
              <a:ext uri="{FF2B5EF4-FFF2-40B4-BE49-F238E27FC236}">
                <a16:creationId xmlns:a16="http://schemas.microsoft.com/office/drawing/2014/main" id="{17E9A596-924C-46A8-BA12-73CDD87366FF}"/>
              </a:ext>
            </a:extLst>
          </p:cNvPr>
          <p:cNvCxnSpPr/>
          <p:nvPr userDrawn="1"/>
        </p:nvCxnSpPr>
        <p:spPr>
          <a:xfrm>
            <a:off x="821531" y="6200775"/>
            <a:ext cx="0" cy="3968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c)Ipsos">
            <a:extLst>
              <a:ext uri="{FF2B5EF4-FFF2-40B4-BE49-F238E27FC236}">
                <a16:creationId xmlns:a16="http://schemas.microsoft.com/office/drawing/2014/main" id="{5E264544-2D09-4BA6-91E1-2C807FB78DB5}"/>
              </a:ext>
            </a:extLst>
          </p:cNvPr>
          <p:cNvSpPr txBox="1"/>
          <p:nvPr userDrawn="1"/>
        </p:nvSpPr>
        <p:spPr>
          <a:xfrm>
            <a:off x="11344275" y="6597650"/>
            <a:ext cx="392736" cy="174851"/>
          </a:xfrm>
          <a:prstGeom prst="rect">
            <a:avLst/>
          </a:prstGeom>
          <a:noFill/>
        </p:spPr>
        <p:txBody>
          <a:bodyPr wrap="none" lIns="0" tIns="36000" rIns="0" bIns="0" rtlCol="0">
            <a:spAutoFit/>
          </a:bodyPr>
          <a:lstStyle/>
          <a:p>
            <a:r>
              <a:rPr lang="nb-NO" sz="900" dirty="0">
                <a:solidFill>
                  <a:schemeClr val="bg1"/>
                </a:solidFill>
              </a:rPr>
              <a:t>© Ipsos</a:t>
            </a:r>
          </a:p>
        </p:txBody>
      </p:sp>
      <p:pic>
        <p:nvPicPr>
          <p:cNvPr id="17" name="IpsosLogo">
            <a:extLst>
              <a:ext uri="{FF2B5EF4-FFF2-40B4-BE49-F238E27FC236}">
                <a16:creationId xmlns:a16="http://schemas.microsoft.com/office/drawing/2014/main" id="{805C8D66-EF27-4796-BC27-5B7480F77E9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344275" y="6196640"/>
            <a:ext cx="446881" cy="409329"/>
          </a:xfrm>
          <a:prstGeom prst="rect">
            <a:avLst/>
          </a:prstGeom>
        </p:spPr>
      </p:pic>
    </p:spTree>
    <p:extLst>
      <p:ext uri="{BB962C8B-B14F-4D97-AF65-F5344CB8AC3E}">
        <p14:creationId xmlns:p14="http://schemas.microsoft.com/office/powerpoint/2010/main" val="3386586534"/>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_Blue-Bg">
    <p:spTree>
      <p:nvGrpSpPr>
        <p:cNvPr id="1" name=""/>
        <p:cNvGrpSpPr/>
        <p:nvPr/>
      </p:nvGrpSpPr>
      <p:grpSpPr>
        <a:xfrm>
          <a:off x="0" y="0"/>
          <a:ext cx="0" cy="0"/>
          <a:chOff x="0" y="0"/>
          <a:chExt cx="0" cy="0"/>
        </a:xfrm>
      </p:grpSpPr>
      <p:sp>
        <p:nvSpPr>
          <p:cNvPr id="3" name="RectangleBG">
            <a:extLst>
              <a:ext uri="{FF2B5EF4-FFF2-40B4-BE49-F238E27FC236}">
                <a16:creationId xmlns:a16="http://schemas.microsoft.com/office/drawing/2014/main" id="{9068877B-4E34-40D2-9479-043B1A9E3B8A}"/>
              </a:ext>
            </a:extLst>
          </p:cNvPr>
          <p:cNvSpPr/>
          <p:nvPr userDrawn="1"/>
        </p:nvSpPr>
        <p:spPr>
          <a:xfrm>
            <a:off x="0" y="0"/>
            <a:ext cx="12192000" cy="4500000"/>
          </a:xfrm>
          <a:prstGeom prst="rect">
            <a:avLst/>
          </a:prstGeom>
          <a:gradFill>
            <a:gsLst>
              <a:gs pos="0">
                <a:schemeClr val="bg2"/>
              </a:gs>
              <a:gs pos="100000">
                <a:schemeClr val="bg2">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grpSp>
        <p:nvGrpSpPr>
          <p:cNvPr id="2" name="Angled stripes">
            <a:extLst>
              <a:ext uri="{FF2B5EF4-FFF2-40B4-BE49-F238E27FC236}">
                <a16:creationId xmlns:a16="http://schemas.microsoft.com/office/drawing/2014/main" id="{7891BCED-BC4C-4478-B2CE-F4ED2966AF97}"/>
              </a:ext>
            </a:extLst>
          </p:cNvPr>
          <p:cNvGrpSpPr/>
          <p:nvPr userDrawn="1"/>
        </p:nvGrpSpPr>
        <p:grpSpPr>
          <a:xfrm>
            <a:off x="3254052" y="0"/>
            <a:ext cx="8937948" cy="6858003"/>
            <a:chOff x="3254052" y="0"/>
            <a:chExt cx="8937948" cy="6858003"/>
          </a:xfrm>
        </p:grpSpPr>
        <p:sp>
          <p:nvSpPr>
            <p:cNvPr id="30" name="Freeform: Shape 29">
              <a:extLst>
                <a:ext uri="{FF2B5EF4-FFF2-40B4-BE49-F238E27FC236}">
                  <a16:creationId xmlns:a16="http://schemas.microsoft.com/office/drawing/2014/main" id="{E1D58DA2-AFA4-4B01-B349-A26BF2586172}"/>
                </a:ext>
              </a:extLst>
            </p:cNvPr>
            <p:cNvSpPr/>
            <p:nvPr userDrawn="1"/>
          </p:nvSpPr>
          <p:spPr>
            <a:xfrm>
              <a:off x="8025960" y="411812"/>
              <a:ext cx="4166040" cy="4088189"/>
            </a:xfrm>
            <a:custGeom>
              <a:avLst/>
              <a:gdLst>
                <a:gd name="connsiteX0" fmla="*/ 4166040 w 4166040"/>
                <a:gd name="connsiteY0" fmla="*/ 0 h 4088189"/>
                <a:gd name="connsiteX1" fmla="*/ 4166040 w 4166040"/>
                <a:gd name="connsiteY1" fmla="*/ 1703013 h 4088189"/>
                <a:gd name="connsiteX2" fmla="*/ 1735443 w 4166040"/>
                <a:gd name="connsiteY2" fmla="*/ 4088189 h 4088189"/>
                <a:gd name="connsiteX3" fmla="*/ 0 w 4166040"/>
                <a:gd name="connsiteY3" fmla="*/ 4088189 h 4088189"/>
              </a:gdLst>
              <a:ahLst/>
              <a:cxnLst>
                <a:cxn ang="0">
                  <a:pos x="connsiteX0" y="connsiteY0"/>
                </a:cxn>
                <a:cxn ang="0">
                  <a:pos x="connsiteX1" y="connsiteY1"/>
                </a:cxn>
                <a:cxn ang="0">
                  <a:pos x="connsiteX2" y="connsiteY2"/>
                </a:cxn>
                <a:cxn ang="0">
                  <a:pos x="connsiteX3" y="connsiteY3"/>
                </a:cxn>
              </a:cxnLst>
              <a:rect l="l" t="t" r="r" b="b"/>
              <a:pathLst>
                <a:path w="4166040" h="4088189">
                  <a:moveTo>
                    <a:pt x="4166040" y="0"/>
                  </a:moveTo>
                  <a:lnTo>
                    <a:pt x="4166040" y="1703013"/>
                  </a:lnTo>
                  <a:lnTo>
                    <a:pt x="1735443" y="4088189"/>
                  </a:lnTo>
                  <a:lnTo>
                    <a:pt x="0" y="4088189"/>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sp>
          <p:nvSpPr>
            <p:cNvPr id="34" name="Freeform: Shape 33">
              <a:extLst>
                <a:ext uri="{FF2B5EF4-FFF2-40B4-BE49-F238E27FC236}">
                  <a16:creationId xmlns:a16="http://schemas.microsoft.com/office/drawing/2014/main" id="{D7851122-3EA1-4F0F-A515-3AA3F946820D}"/>
                </a:ext>
              </a:extLst>
            </p:cNvPr>
            <p:cNvSpPr/>
            <p:nvPr userDrawn="1"/>
          </p:nvSpPr>
          <p:spPr>
            <a:xfrm>
              <a:off x="5656958" y="0"/>
              <a:ext cx="6321138" cy="4500000"/>
            </a:xfrm>
            <a:custGeom>
              <a:avLst/>
              <a:gdLst>
                <a:gd name="connsiteX0" fmla="*/ 4585694 w 6321138"/>
                <a:gd name="connsiteY0" fmla="*/ 0 h 4500000"/>
                <a:gd name="connsiteX1" fmla="*/ 6321138 w 6321138"/>
                <a:gd name="connsiteY1" fmla="*/ 0 h 4500000"/>
                <a:gd name="connsiteX2" fmla="*/ 1735444 w 6321138"/>
                <a:gd name="connsiteY2" fmla="*/ 4500000 h 4500000"/>
                <a:gd name="connsiteX3" fmla="*/ 0 w 6321138"/>
                <a:gd name="connsiteY3" fmla="*/ 4500000 h 4500000"/>
              </a:gdLst>
              <a:ahLst/>
              <a:cxnLst>
                <a:cxn ang="0">
                  <a:pos x="connsiteX0" y="connsiteY0"/>
                </a:cxn>
                <a:cxn ang="0">
                  <a:pos x="connsiteX1" y="connsiteY1"/>
                </a:cxn>
                <a:cxn ang="0">
                  <a:pos x="connsiteX2" y="connsiteY2"/>
                </a:cxn>
                <a:cxn ang="0">
                  <a:pos x="connsiteX3" y="connsiteY3"/>
                </a:cxn>
              </a:cxnLst>
              <a:rect l="l" t="t" r="r" b="b"/>
              <a:pathLst>
                <a:path w="6321138" h="4500000">
                  <a:moveTo>
                    <a:pt x="4585694" y="0"/>
                  </a:moveTo>
                  <a:lnTo>
                    <a:pt x="6321138" y="0"/>
                  </a:lnTo>
                  <a:lnTo>
                    <a:pt x="1735444" y="4500000"/>
                  </a:lnTo>
                  <a:lnTo>
                    <a:pt x="0" y="450000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sp>
          <p:nvSpPr>
            <p:cNvPr id="35" name="Freeform: Shape 34">
              <a:extLst>
                <a:ext uri="{FF2B5EF4-FFF2-40B4-BE49-F238E27FC236}">
                  <a16:creationId xmlns:a16="http://schemas.microsoft.com/office/drawing/2014/main" id="{6396010A-4D2D-4B8D-8AB2-F6A9DC9658D2}"/>
                </a:ext>
              </a:extLst>
            </p:cNvPr>
            <p:cNvSpPr/>
            <p:nvPr userDrawn="1"/>
          </p:nvSpPr>
          <p:spPr>
            <a:xfrm>
              <a:off x="3254052" y="4500000"/>
              <a:ext cx="4138348" cy="2358000"/>
            </a:xfrm>
            <a:custGeom>
              <a:avLst/>
              <a:gdLst>
                <a:gd name="connsiteX0" fmla="*/ 2402904 w 4138348"/>
                <a:gd name="connsiteY0" fmla="*/ 0 h 2358000"/>
                <a:gd name="connsiteX1" fmla="*/ 4138348 w 4138348"/>
                <a:gd name="connsiteY1" fmla="*/ 0 h 2358000"/>
                <a:gd name="connsiteX2" fmla="*/ 1735445 w 4138348"/>
                <a:gd name="connsiteY2" fmla="*/ 2358000 h 2358000"/>
                <a:gd name="connsiteX3" fmla="*/ 0 w 4138348"/>
                <a:gd name="connsiteY3" fmla="*/ 2358000 h 2358000"/>
              </a:gdLst>
              <a:ahLst/>
              <a:cxnLst>
                <a:cxn ang="0">
                  <a:pos x="connsiteX0" y="connsiteY0"/>
                </a:cxn>
                <a:cxn ang="0">
                  <a:pos x="connsiteX1" y="connsiteY1"/>
                </a:cxn>
                <a:cxn ang="0">
                  <a:pos x="connsiteX2" y="connsiteY2"/>
                </a:cxn>
                <a:cxn ang="0">
                  <a:pos x="connsiteX3" y="connsiteY3"/>
                </a:cxn>
              </a:cxnLst>
              <a:rect l="l" t="t" r="r" b="b"/>
              <a:pathLst>
                <a:path w="4138348" h="2358000">
                  <a:moveTo>
                    <a:pt x="2402904" y="0"/>
                  </a:moveTo>
                  <a:lnTo>
                    <a:pt x="4138348" y="0"/>
                  </a:lnTo>
                  <a:lnTo>
                    <a:pt x="1735445" y="2358000"/>
                  </a:lnTo>
                  <a:lnTo>
                    <a:pt x="0" y="2358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sp>
          <p:nvSpPr>
            <p:cNvPr id="37" name="Freeform: Shape 36">
              <a:extLst>
                <a:ext uri="{FF2B5EF4-FFF2-40B4-BE49-F238E27FC236}">
                  <a16:creationId xmlns:a16="http://schemas.microsoft.com/office/drawing/2014/main" id="{EFAFACA6-1FBB-4102-A9B1-68C6D7939BFE}"/>
                </a:ext>
              </a:extLst>
            </p:cNvPr>
            <p:cNvSpPr/>
            <p:nvPr userDrawn="1"/>
          </p:nvSpPr>
          <p:spPr>
            <a:xfrm>
              <a:off x="5623056" y="4500002"/>
              <a:ext cx="4138348" cy="2358001"/>
            </a:xfrm>
            <a:custGeom>
              <a:avLst/>
              <a:gdLst>
                <a:gd name="connsiteX0" fmla="*/ 2402904 w 4138348"/>
                <a:gd name="connsiteY0" fmla="*/ 0 h 2358001"/>
                <a:gd name="connsiteX1" fmla="*/ 4138348 w 4138348"/>
                <a:gd name="connsiteY1" fmla="*/ 0 h 2358001"/>
                <a:gd name="connsiteX2" fmla="*/ 1735444 w 4138348"/>
                <a:gd name="connsiteY2" fmla="*/ 2358000 h 2358001"/>
                <a:gd name="connsiteX3" fmla="*/ 0 w 4138348"/>
                <a:gd name="connsiteY3" fmla="*/ 2358001 h 2358001"/>
              </a:gdLst>
              <a:ahLst/>
              <a:cxnLst>
                <a:cxn ang="0">
                  <a:pos x="connsiteX0" y="connsiteY0"/>
                </a:cxn>
                <a:cxn ang="0">
                  <a:pos x="connsiteX1" y="connsiteY1"/>
                </a:cxn>
                <a:cxn ang="0">
                  <a:pos x="connsiteX2" y="connsiteY2"/>
                </a:cxn>
                <a:cxn ang="0">
                  <a:pos x="connsiteX3" y="connsiteY3"/>
                </a:cxn>
              </a:cxnLst>
              <a:rect l="l" t="t" r="r" b="b"/>
              <a:pathLst>
                <a:path w="4138348" h="2358001">
                  <a:moveTo>
                    <a:pt x="2402904" y="0"/>
                  </a:moveTo>
                  <a:lnTo>
                    <a:pt x="4138348" y="0"/>
                  </a:lnTo>
                  <a:lnTo>
                    <a:pt x="1735444" y="2358000"/>
                  </a:lnTo>
                  <a:lnTo>
                    <a:pt x="0" y="235800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grpSp>
      <p:sp>
        <p:nvSpPr>
          <p:cNvPr id="12" name="strTitlePosition">
            <a:extLst>
              <a:ext uri="{FF2B5EF4-FFF2-40B4-BE49-F238E27FC236}">
                <a16:creationId xmlns:a16="http://schemas.microsoft.com/office/drawing/2014/main" id="{6B68833D-BA1A-4FF9-87AB-A73A651A5198}"/>
              </a:ext>
            </a:extLst>
          </p:cNvPr>
          <p:cNvSpPr>
            <a:spLocks noGrp="1"/>
          </p:cNvSpPr>
          <p:nvPr>
            <p:ph type="body" sz="quarter" idx="13" hasCustomPrompt="1"/>
          </p:nvPr>
        </p:nvSpPr>
        <p:spPr>
          <a:xfrm>
            <a:off x="8621691" y="3287"/>
            <a:ext cx="3155329" cy="3231654"/>
          </a:xfrm>
        </p:spPr>
        <p:txBody>
          <a:bodyPr wrap="none" rIns="180000">
            <a:spAutoFit/>
          </a:bodyPr>
          <a:lstStyle>
            <a:lvl1pPr marL="0" indent="0" algn="r">
              <a:spcBef>
                <a:spcPts val="0"/>
              </a:spcBef>
              <a:buNone/>
              <a:defRPr sz="21000" b="1" spc="-2000" baseline="0">
                <a:solidFill>
                  <a:schemeClr val="bg1"/>
                </a:solidFill>
              </a:defRPr>
            </a:lvl1pPr>
          </a:lstStyle>
          <a:p>
            <a:pPr lvl="0"/>
            <a:r>
              <a:rPr lang="nb-NO" noProof="0" dirty="0"/>
              <a:t>0.0</a:t>
            </a:r>
          </a:p>
        </p:txBody>
      </p:sp>
      <p:sp>
        <p:nvSpPr>
          <p:cNvPr id="13" name="strChapterNumber">
            <a:extLst>
              <a:ext uri="{FF2B5EF4-FFF2-40B4-BE49-F238E27FC236}">
                <a16:creationId xmlns:a16="http://schemas.microsoft.com/office/drawing/2014/main" id="{AA76832A-09A4-49F3-A711-6D423B9CE365}"/>
              </a:ext>
            </a:extLst>
          </p:cNvPr>
          <p:cNvSpPr>
            <a:spLocks noGrp="1"/>
          </p:cNvSpPr>
          <p:nvPr>
            <p:ph type="body" sz="quarter" idx="15" hasCustomPrompt="1"/>
          </p:nvPr>
        </p:nvSpPr>
        <p:spPr>
          <a:xfrm>
            <a:off x="414980" y="4906800"/>
            <a:ext cx="7560000" cy="565146"/>
          </a:xfrm>
        </p:spPr>
        <p:txBody>
          <a:bodyPr lIns="72000" tIns="36000" rIns="72000" bIns="36000">
            <a:noAutofit/>
          </a:bodyPr>
          <a:lstStyle>
            <a:lvl1pPr>
              <a:defRPr sz="3200" b="1">
                <a:solidFill>
                  <a:schemeClr val="bg2"/>
                </a:solidFill>
              </a:defRPr>
            </a:lvl1pPr>
          </a:lstStyle>
          <a:p>
            <a:pPr lvl="0"/>
            <a:r>
              <a:rPr lang="nb-NO" dirty="0"/>
              <a:t>0. Chapter </a:t>
            </a:r>
            <a:r>
              <a:rPr lang="nb-NO" dirty="0" err="1"/>
              <a:t>Title</a:t>
            </a:r>
            <a:endParaRPr lang="nb-NO" dirty="0"/>
          </a:p>
        </p:txBody>
      </p:sp>
      <p:sp>
        <p:nvSpPr>
          <p:cNvPr id="14" name="strSectionTitle">
            <a:extLst>
              <a:ext uri="{FF2B5EF4-FFF2-40B4-BE49-F238E27FC236}">
                <a16:creationId xmlns:a16="http://schemas.microsoft.com/office/drawing/2014/main" id="{00F25EF0-BD26-4B0D-9148-4756489A926A}"/>
              </a:ext>
            </a:extLst>
          </p:cNvPr>
          <p:cNvSpPr>
            <a:spLocks noGrp="1"/>
          </p:cNvSpPr>
          <p:nvPr>
            <p:ph type="title" hasCustomPrompt="1"/>
          </p:nvPr>
        </p:nvSpPr>
        <p:spPr>
          <a:xfrm>
            <a:off x="414980" y="368300"/>
            <a:ext cx="7560000" cy="1527575"/>
          </a:xfrm>
        </p:spPr>
        <p:txBody>
          <a:bodyPr lIns="72000" tIns="180000" rIns="72000" bIns="0" anchor="t">
            <a:spAutoFit/>
          </a:bodyPr>
          <a:lstStyle>
            <a:lvl1pPr>
              <a:lnSpc>
                <a:spcPct val="80000"/>
              </a:lnSpc>
              <a:defRPr sz="5400">
                <a:solidFill>
                  <a:schemeClr val="bg1"/>
                </a:solidFill>
                <a:latin typeface="+mj-lt"/>
              </a:defRPr>
            </a:lvl1pPr>
          </a:lstStyle>
          <a:p>
            <a:r>
              <a:rPr lang="nb-NO" noProof="0" dirty="0"/>
              <a:t>TITLE OF THE </a:t>
            </a:r>
            <a:r>
              <a:rPr lang="nb-NO" noProof="0" dirty="0" err="1"/>
              <a:t>Section</a:t>
            </a:r>
            <a:endParaRPr lang="nb-NO" noProof="0" dirty="0"/>
          </a:p>
        </p:txBody>
      </p:sp>
      <p:sp>
        <p:nvSpPr>
          <p:cNvPr id="4" name="strSlideNumber">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nb-NO" smtClean="0"/>
              <a:pPr/>
              <a:t>‹#›</a:t>
            </a:fld>
            <a:r>
              <a:rPr lang="nb-NO" dirty="0"/>
              <a:t> </a:t>
            </a:r>
          </a:p>
        </p:txBody>
      </p:sp>
    </p:spTree>
    <p:extLst>
      <p:ext uri="{BB962C8B-B14F-4D97-AF65-F5344CB8AC3E}">
        <p14:creationId xmlns:p14="http://schemas.microsoft.com/office/powerpoint/2010/main" val="211330292"/>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ubsection_Blue-Bg">
    <p:spTree>
      <p:nvGrpSpPr>
        <p:cNvPr id="1" name=""/>
        <p:cNvGrpSpPr/>
        <p:nvPr/>
      </p:nvGrpSpPr>
      <p:grpSpPr>
        <a:xfrm>
          <a:off x="0" y="0"/>
          <a:ext cx="0" cy="0"/>
          <a:chOff x="0" y="0"/>
          <a:chExt cx="0" cy="0"/>
        </a:xfrm>
      </p:grpSpPr>
      <p:sp>
        <p:nvSpPr>
          <p:cNvPr id="3" name="RectangleBG">
            <a:extLst>
              <a:ext uri="{FF2B5EF4-FFF2-40B4-BE49-F238E27FC236}">
                <a16:creationId xmlns:a16="http://schemas.microsoft.com/office/drawing/2014/main" id="{9068877B-4E34-40D2-9479-043B1A9E3B8A}"/>
              </a:ext>
            </a:extLst>
          </p:cNvPr>
          <p:cNvSpPr/>
          <p:nvPr userDrawn="1"/>
        </p:nvSpPr>
        <p:spPr>
          <a:xfrm>
            <a:off x="0" y="0"/>
            <a:ext cx="12192000" cy="3429000"/>
          </a:xfrm>
          <a:prstGeom prst="rect">
            <a:avLst/>
          </a:prstGeom>
          <a:gradFill>
            <a:gsLst>
              <a:gs pos="0">
                <a:schemeClr val="bg2"/>
              </a:gs>
              <a:gs pos="100000">
                <a:schemeClr val="bg2">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lvl="0" algn="ctr"/>
            <a:endParaRPr lang="nb-NO" sz="1200" dirty="0">
              <a:solidFill>
                <a:schemeClr val="bg1"/>
              </a:solidFill>
            </a:endParaRPr>
          </a:p>
        </p:txBody>
      </p:sp>
      <p:grpSp>
        <p:nvGrpSpPr>
          <p:cNvPr id="2" name="Angled stripes">
            <a:extLst>
              <a:ext uri="{FF2B5EF4-FFF2-40B4-BE49-F238E27FC236}">
                <a16:creationId xmlns:a16="http://schemas.microsoft.com/office/drawing/2014/main" id="{808C8F37-7B4A-4F6E-8E08-574B5CAE35DB}"/>
              </a:ext>
            </a:extLst>
          </p:cNvPr>
          <p:cNvGrpSpPr/>
          <p:nvPr userDrawn="1"/>
        </p:nvGrpSpPr>
        <p:grpSpPr>
          <a:xfrm>
            <a:off x="3254052" y="0"/>
            <a:ext cx="8937950" cy="6858002"/>
            <a:chOff x="3254052" y="0"/>
            <a:chExt cx="8937950" cy="6858002"/>
          </a:xfrm>
        </p:grpSpPr>
        <p:sp>
          <p:nvSpPr>
            <p:cNvPr id="25" name="Freeform: Shape 24">
              <a:extLst>
                <a:ext uri="{FF2B5EF4-FFF2-40B4-BE49-F238E27FC236}">
                  <a16:creationId xmlns:a16="http://schemas.microsoft.com/office/drawing/2014/main" id="{FAF3FAF0-F8F9-4561-8BC9-F145ED75CC84}"/>
                </a:ext>
              </a:extLst>
            </p:cNvPr>
            <p:cNvSpPr/>
            <p:nvPr userDrawn="1"/>
          </p:nvSpPr>
          <p:spPr>
            <a:xfrm>
              <a:off x="3254052" y="3429000"/>
              <a:ext cx="5229744" cy="3429000"/>
            </a:xfrm>
            <a:custGeom>
              <a:avLst/>
              <a:gdLst>
                <a:gd name="connsiteX0" fmla="*/ 3494299 w 5229744"/>
                <a:gd name="connsiteY0" fmla="*/ 0 h 3429000"/>
                <a:gd name="connsiteX1" fmla="*/ 5229744 w 5229744"/>
                <a:gd name="connsiteY1" fmla="*/ 0 h 3429000"/>
                <a:gd name="connsiteX2" fmla="*/ 1735445 w 5229744"/>
                <a:gd name="connsiteY2" fmla="*/ 3429000 h 3429000"/>
                <a:gd name="connsiteX3" fmla="*/ 0 w 5229744"/>
                <a:gd name="connsiteY3" fmla="*/ 3429000 h 3429000"/>
                <a:gd name="connsiteX4" fmla="*/ 3494299 w 5229744"/>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0">
                  <a:moveTo>
                    <a:pt x="3494299" y="0"/>
                  </a:moveTo>
                  <a:lnTo>
                    <a:pt x="5229744" y="0"/>
                  </a:lnTo>
                  <a:lnTo>
                    <a:pt x="1735445" y="3429000"/>
                  </a:lnTo>
                  <a:lnTo>
                    <a:pt x="0" y="3429000"/>
                  </a:lnTo>
                  <a:lnTo>
                    <a:pt x="3494299"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sp>
          <p:nvSpPr>
            <p:cNvPr id="24" name="Freeform: Shape 23">
              <a:extLst>
                <a:ext uri="{FF2B5EF4-FFF2-40B4-BE49-F238E27FC236}">
                  <a16:creationId xmlns:a16="http://schemas.microsoft.com/office/drawing/2014/main" id="{3A00425D-52A8-4523-91A0-313A3192EDB6}"/>
                </a:ext>
              </a:extLst>
            </p:cNvPr>
            <p:cNvSpPr/>
            <p:nvPr userDrawn="1"/>
          </p:nvSpPr>
          <p:spPr>
            <a:xfrm>
              <a:off x="5623056" y="3429001"/>
              <a:ext cx="5229744" cy="3429001"/>
            </a:xfrm>
            <a:custGeom>
              <a:avLst/>
              <a:gdLst>
                <a:gd name="connsiteX0" fmla="*/ 3494300 w 5229744"/>
                <a:gd name="connsiteY0" fmla="*/ 0 h 3429001"/>
                <a:gd name="connsiteX1" fmla="*/ 5229744 w 5229744"/>
                <a:gd name="connsiteY1" fmla="*/ 0 h 3429001"/>
                <a:gd name="connsiteX2" fmla="*/ 1735444 w 5229744"/>
                <a:gd name="connsiteY2" fmla="*/ 3429001 h 3429001"/>
                <a:gd name="connsiteX3" fmla="*/ 0 w 5229744"/>
                <a:gd name="connsiteY3" fmla="*/ 3429001 h 3429001"/>
                <a:gd name="connsiteX4" fmla="*/ 3494300 w 5229744"/>
                <a:gd name="connsiteY4" fmla="*/ 0 h 3429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1">
                  <a:moveTo>
                    <a:pt x="3494300" y="0"/>
                  </a:moveTo>
                  <a:lnTo>
                    <a:pt x="5229744" y="0"/>
                  </a:lnTo>
                  <a:lnTo>
                    <a:pt x="1735444" y="3429001"/>
                  </a:lnTo>
                  <a:lnTo>
                    <a:pt x="0" y="3429001"/>
                  </a:lnTo>
                  <a:lnTo>
                    <a:pt x="349430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sp>
          <p:nvSpPr>
            <p:cNvPr id="23" name="Freeform: Shape 22">
              <a:extLst>
                <a:ext uri="{FF2B5EF4-FFF2-40B4-BE49-F238E27FC236}">
                  <a16:creationId xmlns:a16="http://schemas.microsoft.com/office/drawing/2014/main" id="{49A032F3-EAA1-44E5-93DD-6A8E7315D1A1}"/>
                </a:ext>
              </a:extLst>
            </p:cNvPr>
            <p:cNvSpPr/>
            <p:nvPr userDrawn="1"/>
          </p:nvSpPr>
          <p:spPr>
            <a:xfrm>
              <a:off x="6748352" y="0"/>
              <a:ext cx="5229743" cy="3429000"/>
            </a:xfrm>
            <a:custGeom>
              <a:avLst/>
              <a:gdLst>
                <a:gd name="connsiteX0" fmla="*/ 3494299 w 5229743"/>
                <a:gd name="connsiteY0" fmla="*/ 0 h 3429000"/>
                <a:gd name="connsiteX1" fmla="*/ 5229743 w 5229743"/>
                <a:gd name="connsiteY1" fmla="*/ 0 h 3429000"/>
                <a:gd name="connsiteX2" fmla="*/ 1735445 w 5229743"/>
                <a:gd name="connsiteY2" fmla="*/ 3429000 h 3429000"/>
                <a:gd name="connsiteX3" fmla="*/ 0 w 5229743"/>
                <a:gd name="connsiteY3" fmla="*/ 3429000 h 3429000"/>
                <a:gd name="connsiteX4" fmla="*/ 3494299 w 5229743"/>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3" h="3429000">
                  <a:moveTo>
                    <a:pt x="3494299" y="0"/>
                  </a:moveTo>
                  <a:lnTo>
                    <a:pt x="5229743" y="0"/>
                  </a:lnTo>
                  <a:lnTo>
                    <a:pt x="1735445" y="3429000"/>
                  </a:lnTo>
                  <a:lnTo>
                    <a:pt x="0" y="3429000"/>
                  </a:lnTo>
                  <a:lnTo>
                    <a:pt x="3494299" y="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sp>
          <p:nvSpPr>
            <p:cNvPr id="22" name="Freeform: Shape 21">
              <a:extLst>
                <a:ext uri="{FF2B5EF4-FFF2-40B4-BE49-F238E27FC236}">
                  <a16:creationId xmlns:a16="http://schemas.microsoft.com/office/drawing/2014/main" id="{57AA1789-300C-40C0-AB9A-07961F7D8704}"/>
                </a:ext>
              </a:extLst>
            </p:cNvPr>
            <p:cNvSpPr/>
            <p:nvPr userDrawn="1"/>
          </p:nvSpPr>
          <p:spPr>
            <a:xfrm>
              <a:off x="9117357" y="411812"/>
              <a:ext cx="3074645" cy="3017188"/>
            </a:xfrm>
            <a:custGeom>
              <a:avLst/>
              <a:gdLst>
                <a:gd name="connsiteX0" fmla="*/ 3074644 w 3074645"/>
                <a:gd name="connsiteY0" fmla="*/ 0 h 3017188"/>
                <a:gd name="connsiteX1" fmla="*/ 3074645 w 3074645"/>
                <a:gd name="connsiteY1" fmla="*/ 1703013 h 3017188"/>
                <a:gd name="connsiteX2" fmla="*/ 1735444 w 3074645"/>
                <a:gd name="connsiteY2" fmla="*/ 3017188 h 3017188"/>
                <a:gd name="connsiteX3" fmla="*/ 0 w 3074645"/>
                <a:gd name="connsiteY3" fmla="*/ 3017188 h 3017188"/>
                <a:gd name="connsiteX4" fmla="*/ 3074644 w 3074645"/>
                <a:gd name="connsiteY4" fmla="*/ 0 h 3017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4645" h="3017188">
                  <a:moveTo>
                    <a:pt x="3074644" y="0"/>
                  </a:moveTo>
                  <a:lnTo>
                    <a:pt x="3074645" y="1703013"/>
                  </a:lnTo>
                  <a:lnTo>
                    <a:pt x="1735444" y="3017188"/>
                  </a:lnTo>
                  <a:lnTo>
                    <a:pt x="0" y="3017188"/>
                  </a:lnTo>
                  <a:lnTo>
                    <a:pt x="3074644" y="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grpSp>
      <p:sp>
        <p:nvSpPr>
          <p:cNvPr id="12" name="strTitlePosition">
            <a:extLst>
              <a:ext uri="{FF2B5EF4-FFF2-40B4-BE49-F238E27FC236}">
                <a16:creationId xmlns:a16="http://schemas.microsoft.com/office/drawing/2014/main" id="{36285B46-5600-4E26-B3B7-AB79912609E0}"/>
              </a:ext>
            </a:extLst>
          </p:cNvPr>
          <p:cNvSpPr>
            <a:spLocks noGrp="1"/>
          </p:cNvSpPr>
          <p:nvPr>
            <p:ph type="body" sz="quarter" idx="13" hasCustomPrompt="1"/>
          </p:nvPr>
        </p:nvSpPr>
        <p:spPr>
          <a:xfrm>
            <a:off x="10455577" y="3287"/>
            <a:ext cx="1321443" cy="2693045"/>
          </a:xfrm>
        </p:spPr>
        <p:txBody>
          <a:bodyPr wrap="none" rIns="72000">
            <a:spAutoFit/>
          </a:bodyPr>
          <a:lstStyle>
            <a:lvl1pPr marL="0" indent="0" algn="r">
              <a:spcBef>
                <a:spcPts val="0"/>
              </a:spcBef>
              <a:buNone/>
              <a:defRPr sz="17500" b="1" spc="0" baseline="0">
                <a:solidFill>
                  <a:schemeClr val="bg1"/>
                </a:solidFill>
              </a:defRPr>
            </a:lvl1pPr>
          </a:lstStyle>
          <a:p>
            <a:pPr lvl="0"/>
            <a:r>
              <a:rPr lang="nb-NO" noProof="0" dirty="0"/>
              <a:t>a</a:t>
            </a:r>
          </a:p>
        </p:txBody>
      </p:sp>
      <p:sp>
        <p:nvSpPr>
          <p:cNvPr id="13" name="strSectionNumber">
            <a:extLst>
              <a:ext uri="{FF2B5EF4-FFF2-40B4-BE49-F238E27FC236}">
                <a16:creationId xmlns:a16="http://schemas.microsoft.com/office/drawing/2014/main" id="{C7E96A91-41DA-4A54-8987-91370802F2DC}"/>
              </a:ext>
            </a:extLst>
          </p:cNvPr>
          <p:cNvSpPr>
            <a:spLocks noGrp="1"/>
          </p:cNvSpPr>
          <p:nvPr>
            <p:ph type="body" sz="quarter" idx="15" hasCustomPrompt="1"/>
          </p:nvPr>
        </p:nvSpPr>
        <p:spPr>
          <a:xfrm>
            <a:off x="414980" y="3835800"/>
            <a:ext cx="7560000" cy="503590"/>
          </a:xfrm>
        </p:spPr>
        <p:txBody>
          <a:bodyPr lIns="72000" tIns="36000" rIns="72000" bIns="36000">
            <a:noAutofit/>
          </a:bodyPr>
          <a:lstStyle>
            <a:lvl1pPr>
              <a:defRPr sz="2800" b="1">
                <a:solidFill>
                  <a:schemeClr val="bg2"/>
                </a:solidFill>
              </a:defRPr>
            </a:lvl1pPr>
          </a:lstStyle>
          <a:p>
            <a:pPr lvl="0"/>
            <a:r>
              <a:rPr lang="nb-NO" noProof="0" dirty="0"/>
              <a:t>0.0 </a:t>
            </a:r>
            <a:r>
              <a:rPr lang="nb-NO" noProof="0" dirty="0" err="1"/>
              <a:t>Section</a:t>
            </a:r>
            <a:r>
              <a:rPr lang="nb-NO" noProof="0" dirty="0"/>
              <a:t> </a:t>
            </a:r>
            <a:r>
              <a:rPr lang="nb-NO" noProof="0" dirty="0" err="1"/>
              <a:t>Title</a:t>
            </a:r>
            <a:endParaRPr lang="nb-NO" noProof="0" dirty="0"/>
          </a:p>
        </p:txBody>
      </p:sp>
      <p:sp>
        <p:nvSpPr>
          <p:cNvPr id="14" name="strSubsectionTitle">
            <a:extLst>
              <a:ext uri="{FF2B5EF4-FFF2-40B4-BE49-F238E27FC236}">
                <a16:creationId xmlns:a16="http://schemas.microsoft.com/office/drawing/2014/main" id="{91FC0F83-CA3E-4E78-8FC9-771F2150749D}"/>
              </a:ext>
            </a:extLst>
          </p:cNvPr>
          <p:cNvSpPr>
            <a:spLocks noGrp="1"/>
          </p:cNvSpPr>
          <p:nvPr>
            <p:ph type="title" hasCustomPrompt="1"/>
          </p:nvPr>
        </p:nvSpPr>
        <p:spPr>
          <a:xfrm>
            <a:off x="414980" y="367200"/>
            <a:ext cx="7560000" cy="1378047"/>
          </a:xfrm>
        </p:spPr>
        <p:txBody>
          <a:bodyPr lIns="72000" tIns="180000" rIns="72000" bIns="0" anchor="t">
            <a:spAutoFit/>
          </a:bodyPr>
          <a:lstStyle>
            <a:lvl1pPr>
              <a:lnSpc>
                <a:spcPct val="80000"/>
              </a:lnSpc>
              <a:defRPr sz="4800">
                <a:solidFill>
                  <a:schemeClr val="bg1"/>
                </a:solidFill>
                <a:latin typeface="+mj-lt"/>
              </a:defRPr>
            </a:lvl1pPr>
          </a:lstStyle>
          <a:p>
            <a:r>
              <a:rPr lang="nb-NO" noProof="0" dirty="0"/>
              <a:t>TITLE OF THE </a:t>
            </a:r>
            <a:r>
              <a:rPr lang="nb-NO" noProof="0" dirty="0" err="1"/>
              <a:t>SubSection</a:t>
            </a:r>
            <a:endParaRPr lang="nb-NO" noProof="0" dirty="0"/>
          </a:p>
        </p:txBody>
      </p:sp>
      <p:sp>
        <p:nvSpPr>
          <p:cNvPr id="4" name="strSlideNumber">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nb-NO" smtClean="0"/>
              <a:pPr/>
              <a:t>‹#›</a:t>
            </a:fld>
            <a:r>
              <a:rPr lang="nb-NO" dirty="0"/>
              <a:t> </a:t>
            </a:r>
          </a:p>
        </p:txBody>
      </p:sp>
    </p:spTree>
    <p:extLst>
      <p:ext uri="{BB962C8B-B14F-4D97-AF65-F5344CB8AC3E}">
        <p14:creationId xmlns:p14="http://schemas.microsoft.com/office/powerpoint/2010/main" val="3956514111"/>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hapter_Teal-Bg">
    <p:spTree>
      <p:nvGrpSpPr>
        <p:cNvPr id="1" name=""/>
        <p:cNvGrpSpPr/>
        <p:nvPr/>
      </p:nvGrpSpPr>
      <p:grpSpPr>
        <a:xfrm>
          <a:off x="0" y="0"/>
          <a:ext cx="0" cy="0"/>
          <a:chOff x="0" y="0"/>
          <a:chExt cx="0" cy="0"/>
        </a:xfrm>
      </p:grpSpPr>
      <p:grpSp>
        <p:nvGrpSpPr>
          <p:cNvPr id="21" name="Angled stripes">
            <a:extLst>
              <a:ext uri="{FF2B5EF4-FFF2-40B4-BE49-F238E27FC236}">
                <a16:creationId xmlns:a16="http://schemas.microsoft.com/office/drawing/2014/main" id="{58E352CC-E2DF-4CB8-9509-70258E90D1A3}"/>
              </a:ext>
            </a:extLst>
          </p:cNvPr>
          <p:cNvGrpSpPr/>
          <p:nvPr userDrawn="1"/>
        </p:nvGrpSpPr>
        <p:grpSpPr>
          <a:xfrm>
            <a:off x="3254052" y="0"/>
            <a:ext cx="8937949" cy="6858001"/>
            <a:chOff x="3254052" y="0"/>
            <a:chExt cx="8937949" cy="6858001"/>
          </a:xfrm>
        </p:grpSpPr>
        <p:sp>
          <p:nvSpPr>
            <p:cNvPr id="22" name="Angled stripe 1">
              <a:extLst>
                <a:ext uri="{FF2B5EF4-FFF2-40B4-BE49-F238E27FC236}">
                  <a16:creationId xmlns:a16="http://schemas.microsoft.com/office/drawing/2014/main" id="{257EC01D-610A-4C18-AA53-D21A858AE25C}"/>
                </a:ext>
              </a:extLst>
            </p:cNvPr>
            <p:cNvSpPr/>
            <p:nvPr userDrawn="1"/>
          </p:nvSpPr>
          <p:spPr>
            <a:xfrm>
              <a:off x="3254052" y="0"/>
              <a:ext cx="8724042" cy="6858000"/>
            </a:xfrm>
            <a:custGeom>
              <a:avLst/>
              <a:gdLst>
                <a:gd name="connsiteX0" fmla="*/ 6988598 w 8724042"/>
                <a:gd name="connsiteY0" fmla="*/ 0 h 6858000"/>
                <a:gd name="connsiteX1" fmla="*/ 8724042 w 8724042"/>
                <a:gd name="connsiteY1" fmla="*/ 0 h 6858000"/>
                <a:gd name="connsiteX2" fmla="*/ 1735445 w 8724042"/>
                <a:gd name="connsiteY2" fmla="*/ 6858000 h 6858000"/>
                <a:gd name="connsiteX3" fmla="*/ 0 w 8724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24042" h="6858000">
                  <a:moveTo>
                    <a:pt x="6988598" y="0"/>
                  </a:moveTo>
                  <a:lnTo>
                    <a:pt x="8724042" y="0"/>
                  </a:lnTo>
                  <a:lnTo>
                    <a:pt x="1735445" y="6858000"/>
                  </a:lnTo>
                  <a:lnTo>
                    <a:pt x="0" y="685800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b-NO" dirty="0"/>
            </a:p>
          </p:txBody>
        </p:sp>
        <p:sp>
          <p:nvSpPr>
            <p:cNvPr id="23" name="Angled stripe 2">
              <a:extLst>
                <a:ext uri="{FF2B5EF4-FFF2-40B4-BE49-F238E27FC236}">
                  <a16:creationId xmlns:a16="http://schemas.microsoft.com/office/drawing/2014/main" id="{D0D902F0-F2E2-41CA-BE3D-34200C5D79F5}"/>
                </a:ext>
              </a:extLst>
            </p:cNvPr>
            <p:cNvSpPr/>
            <p:nvPr userDrawn="1"/>
          </p:nvSpPr>
          <p:spPr>
            <a:xfrm>
              <a:off x="5623056" y="411812"/>
              <a:ext cx="6568945" cy="6446189"/>
            </a:xfrm>
            <a:custGeom>
              <a:avLst/>
              <a:gdLst>
                <a:gd name="connsiteX0" fmla="*/ 6568944 w 6568945"/>
                <a:gd name="connsiteY0" fmla="*/ 0 h 6446189"/>
                <a:gd name="connsiteX1" fmla="*/ 6568945 w 6568945"/>
                <a:gd name="connsiteY1" fmla="*/ 1703013 h 6446189"/>
                <a:gd name="connsiteX2" fmla="*/ 1735444 w 6568945"/>
                <a:gd name="connsiteY2" fmla="*/ 6446189 h 6446189"/>
                <a:gd name="connsiteX3" fmla="*/ 0 w 6568945"/>
                <a:gd name="connsiteY3" fmla="*/ 6446189 h 6446189"/>
              </a:gdLst>
              <a:ahLst/>
              <a:cxnLst>
                <a:cxn ang="0">
                  <a:pos x="connsiteX0" y="connsiteY0"/>
                </a:cxn>
                <a:cxn ang="0">
                  <a:pos x="connsiteX1" y="connsiteY1"/>
                </a:cxn>
                <a:cxn ang="0">
                  <a:pos x="connsiteX2" y="connsiteY2"/>
                </a:cxn>
                <a:cxn ang="0">
                  <a:pos x="connsiteX3" y="connsiteY3"/>
                </a:cxn>
              </a:cxnLst>
              <a:rect l="l" t="t" r="r" b="b"/>
              <a:pathLst>
                <a:path w="6568945" h="6446189">
                  <a:moveTo>
                    <a:pt x="6568944" y="0"/>
                  </a:moveTo>
                  <a:lnTo>
                    <a:pt x="6568945" y="1703013"/>
                  </a:lnTo>
                  <a:lnTo>
                    <a:pt x="1735444" y="6446189"/>
                  </a:lnTo>
                  <a:lnTo>
                    <a:pt x="0" y="6446189"/>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b-NO" dirty="0"/>
            </a:p>
          </p:txBody>
        </p:sp>
      </p:grpSp>
      <p:sp>
        <p:nvSpPr>
          <p:cNvPr id="24" name="strTitlePosition">
            <a:extLst>
              <a:ext uri="{FF2B5EF4-FFF2-40B4-BE49-F238E27FC236}">
                <a16:creationId xmlns:a16="http://schemas.microsoft.com/office/drawing/2014/main" id="{51173469-C58F-420E-AF9C-901A27871364}"/>
              </a:ext>
            </a:extLst>
          </p:cNvPr>
          <p:cNvSpPr>
            <a:spLocks noGrp="1"/>
          </p:cNvSpPr>
          <p:nvPr>
            <p:ph type="body" sz="quarter" idx="13" hasCustomPrompt="1"/>
          </p:nvPr>
        </p:nvSpPr>
        <p:spPr>
          <a:xfrm>
            <a:off x="9804707" y="3287"/>
            <a:ext cx="1972313" cy="4416594"/>
          </a:xfrm>
        </p:spPr>
        <p:txBody>
          <a:bodyPr wrap="none" rIns="180000">
            <a:spAutoFit/>
          </a:bodyPr>
          <a:lstStyle>
            <a:lvl1pPr marL="0" indent="0" algn="r">
              <a:spcBef>
                <a:spcPts val="0"/>
              </a:spcBef>
              <a:buNone/>
              <a:defRPr sz="28700" b="1" spc="-2000" baseline="0">
                <a:solidFill>
                  <a:schemeClr val="bg1"/>
                </a:solidFill>
              </a:defRPr>
            </a:lvl1pPr>
          </a:lstStyle>
          <a:p>
            <a:pPr lvl="0"/>
            <a:r>
              <a:rPr lang="nb-NO" noProof="0" dirty="0"/>
              <a:t>0</a:t>
            </a:r>
          </a:p>
        </p:txBody>
      </p:sp>
      <p:sp>
        <p:nvSpPr>
          <p:cNvPr id="25" name="strSubtitle">
            <a:extLst>
              <a:ext uri="{FF2B5EF4-FFF2-40B4-BE49-F238E27FC236}">
                <a16:creationId xmlns:a16="http://schemas.microsoft.com/office/drawing/2014/main" id="{B21909BA-29D4-47C6-9EDA-30C3B3ED50F3}"/>
              </a:ext>
            </a:extLst>
          </p:cNvPr>
          <p:cNvSpPr>
            <a:spLocks noGrp="1"/>
          </p:cNvSpPr>
          <p:nvPr>
            <p:ph type="body" sz="quarter" idx="15" hasCustomPrompt="1"/>
          </p:nvPr>
        </p:nvSpPr>
        <p:spPr>
          <a:xfrm>
            <a:off x="414980" y="2816932"/>
            <a:ext cx="7559675" cy="442035"/>
          </a:xfrm>
        </p:spPr>
        <p:txBody>
          <a:bodyPr lIns="72000" tIns="36000" rIns="72000" bIns="36000">
            <a:noAutofit/>
          </a:bodyPr>
          <a:lstStyle>
            <a:lvl1pPr>
              <a:defRPr sz="2400" b="1">
                <a:solidFill>
                  <a:schemeClr val="bg1"/>
                </a:solidFill>
              </a:defRPr>
            </a:lvl1pPr>
          </a:lstStyle>
          <a:p>
            <a:pPr lvl="0"/>
            <a:r>
              <a:rPr lang="nb-NO" dirty="0" err="1"/>
              <a:t>Subtitle</a:t>
            </a:r>
            <a:r>
              <a:rPr lang="nb-NO" dirty="0"/>
              <a:t> </a:t>
            </a:r>
            <a:r>
              <a:rPr lang="nb-NO" dirty="0" err="1"/>
              <a:t>of</a:t>
            </a:r>
            <a:r>
              <a:rPr lang="nb-NO" dirty="0"/>
              <a:t> </a:t>
            </a:r>
            <a:r>
              <a:rPr lang="nb-NO" dirty="0" err="1"/>
              <a:t>the</a:t>
            </a:r>
            <a:r>
              <a:rPr lang="nb-NO" dirty="0"/>
              <a:t> </a:t>
            </a:r>
            <a:r>
              <a:rPr lang="nb-NO" dirty="0" err="1"/>
              <a:t>chapter</a:t>
            </a:r>
            <a:endParaRPr lang="nb-NO" dirty="0"/>
          </a:p>
        </p:txBody>
      </p:sp>
      <p:sp>
        <p:nvSpPr>
          <p:cNvPr id="26" name="strTitle">
            <a:extLst>
              <a:ext uri="{FF2B5EF4-FFF2-40B4-BE49-F238E27FC236}">
                <a16:creationId xmlns:a16="http://schemas.microsoft.com/office/drawing/2014/main" id="{0BE174ED-C018-484D-8DC8-C016C9988858}"/>
              </a:ext>
            </a:extLst>
          </p:cNvPr>
          <p:cNvSpPr>
            <a:spLocks noGrp="1"/>
          </p:cNvSpPr>
          <p:nvPr>
            <p:ph type="title" hasCustomPrompt="1"/>
          </p:nvPr>
        </p:nvSpPr>
        <p:spPr>
          <a:xfrm>
            <a:off x="414980" y="367200"/>
            <a:ext cx="7560000" cy="1677104"/>
          </a:xfrm>
        </p:spPr>
        <p:txBody>
          <a:bodyPr lIns="72000" tIns="180000" rIns="72000" bIns="0" anchor="t">
            <a:spAutoFit/>
          </a:bodyPr>
          <a:lstStyle>
            <a:lvl1pPr>
              <a:lnSpc>
                <a:spcPct val="80000"/>
              </a:lnSpc>
              <a:defRPr sz="6000">
                <a:solidFill>
                  <a:schemeClr val="bg1"/>
                </a:solidFill>
                <a:latin typeface="+mj-lt"/>
              </a:defRPr>
            </a:lvl1pPr>
          </a:lstStyle>
          <a:p>
            <a:r>
              <a:rPr lang="nb-NO" noProof="0" dirty="0"/>
              <a:t>TITLE OF THE </a:t>
            </a:r>
            <a:r>
              <a:rPr lang="nb-NO" noProof="0" dirty="0" err="1"/>
              <a:t>CHapter</a:t>
            </a:r>
            <a:endParaRPr lang="nb-NO" noProof="0" dirty="0"/>
          </a:p>
        </p:txBody>
      </p:sp>
      <p:sp>
        <p:nvSpPr>
          <p:cNvPr id="2" name="strSlideNumber">
            <a:extLst>
              <a:ext uri="{FF2B5EF4-FFF2-40B4-BE49-F238E27FC236}">
                <a16:creationId xmlns:a16="http://schemas.microsoft.com/office/drawing/2014/main" id="{D7F64D87-2D1F-4B1D-8CC4-637E1704F85A}"/>
              </a:ext>
            </a:extLst>
          </p:cNvPr>
          <p:cNvSpPr>
            <a:spLocks noGrp="1"/>
          </p:cNvSpPr>
          <p:nvPr>
            <p:ph type="sldNum" sz="quarter" idx="14"/>
          </p:nvPr>
        </p:nvSpPr>
        <p:spPr/>
        <p:txBody>
          <a:bodyPr/>
          <a:lstStyle>
            <a:lvl1pPr>
              <a:defRPr>
                <a:solidFill>
                  <a:schemeClr val="bg1"/>
                </a:solidFill>
              </a:defRPr>
            </a:lvl1pPr>
          </a:lstStyle>
          <a:p>
            <a:fld id="{D61AABEC-672F-4B68-B914-690DA978312C}" type="slidenum">
              <a:rPr lang="nb-NO" smtClean="0"/>
              <a:pPr/>
              <a:t>‹#›</a:t>
            </a:fld>
            <a:r>
              <a:rPr lang="nb-NO" dirty="0"/>
              <a:t> </a:t>
            </a:r>
          </a:p>
        </p:txBody>
      </p:sp>
      <p:cxnSp>
        <p:nvCxnSpPr>
          <p:cNvPr id="13" name="SlideNumberLine">
            <a:extLst>
              <a:ext uri="{FF2B5EF4-FFF2-40B4-BE49-F238E27FC236}">
                <a16:creationId xmlns:a16="http://schemas.microsoft.com/office/drawing/2014/main" id="{A1DB0DDD-D253-438E-BB75-E7E43AB32182}"/>
              </a:ext>
            </a:extLst>
          </p:cNvPr>
          <p:cNvCxnSpPr/>
          <p:nvPr userDrawn="1"/>
        </p:nvCxnSpPr>
        <p:spPr>
          <a:xfrm>
            <a:off x="821531" y="6200775"/>
            <a:ext cx="0" cy="3968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c)Ipsos">
            <a:extLst>
              <a:ext uri="{FF2B5EF4-FFF2-40B4-BE49-F238E27FC236}">
                <a16:creationId xmlns:a16="http://schemas.microsoft.com/office/drawing/2014/main" id="{D4FEB7F0-6FF0-4AFB-91D2-6252CAD59B9E}"/>
              </a:ext>
            </a:extLst>
          </p:cNvPr>
          <p:cNvSpPr txBox="1"/>
          <p:nvPr userDrawn="1"/>
        </p:nvSpPr>
        <p:spPr>
          <a:xfrm>
            <a:off x="11344275" y="6597650"/>
            <a:ext cx="392736" cy="174851"/>
          </a:xfrm>
          <a:prstGeom prst="rect">
            <a:avLst/>
          </a:prstGeom>
          <a:noFill/>
        </p:spPr>
        <p:txBody>
          <a:bodyPr wrap="none" lIns="0" tIns="36000" rIns="0" bIns="0" rtlCol="0">
            <a:spAutoFit/>
          </a:bodyPr>
          <a:lstStyle/>
          <a:p>
            <a:r>
              <a:rPr lang="nb-NO" sz="900" dirty="0">
                <a:solidFill>
                  <a:schemeClr val="bg1"/>
                </a:solidFill>
              </a:rPr>
              <a:t>© Ipsos</a:t>
            </a:r>
          </a:p>
        </p:txBody>
      </p:sp>
      <p:pic>
        <p:nvPicPr>
          <p:cNvPr id="17" name="IpsosLogo">
            <a:extLst>
              <a:ext uri="{FF2B5EF4-FFF2-40B4-BE49-F238E27FC236}">
                <a16:creationId xmlns:a16="http://schemas.microsoft.com/office/drawing/2014/main" id="{344B4AB7-FA02-49D7-AD38-EC71EE07ECB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344275" y="6196640"/>
            <a:ext cx="446881" cy="409329"/>
          </a:xfrm>
          <a:prstGeom prst="rect">
            <a:avLst/>
          </a:prstGeom>
        </p:spPr>
      </p:pic>
    </p:spTree>
    <p:extLst>
      <p:ext uri="{BB962C8B-B14F-4D97-AF65-F5344CB8AC3E}">
        <p14:creationId xmlns:p14="http://schemas.microsoft.com/office/powerpoint/2010/main" val="1391599018"/>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ection_Teal-Bg">
    <p:spTree>
      <p:nvGrpSpPr>
        <p:cNvPr id="1" name=""/>
        <p:cNvGrpSpPr/>
        <p:nvPr/>
      </p:nvGrpSpPr>
      <p:grpSpPr>
        <a:xfrm>
          <a:off x="0" y="0"/>
          <a:ext cx="0" cy="0"/>
          <a:chOff x="0" y="0"/>
          <a:chExt cx="0" cy="0"/>
        </a:xfrm>
      </p:grpSpPr>
      <p:sp>
        <p:nvSpPr>
          <p:cNvPr id="3" name="RectangleBG">
            <a:extLst>
              <a:ext uri="{FF2B5EF4-FFF2-40B4-BE49-F238E27FC236}">
                <a16:creationId xmlns:a16="http://schemas.microsoft.com/office/drawing/2014/main" id="{9068877B-4E34-40D2-9479-043B1A9E3B8A}"/>
              </a:ext>
            </a:extLst>
          </p:cNvPr>
          <p:cNvSpPr/>
          <p:nvPr userDrawn="1"/>
        </p:nvSpPr>
        <p:spPr>
          <a:xfrm>
            <a:off x="0" y="0"/>
            <a:ext cx="12192000" cy="4500000"/>
          </a:xfrm>
          <a:prstGeom prst="rect">
            <a:avLst/>
          </a:prstGeom>
          <a:gradFill>
            <a:gsLst>
              <a:gs pos="0">
                <a:schemeClr val="tx2"/>
              </a:gs>
              <a:gs pos="100000">
                <a:schemeClr val="tx2">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grpSp>
        <p:nvGrpSpPr>
          <p:cNvPr id="2" name="Angled stripes">
            <a:extLst>
              <a:ext uri="{FF2B5EF4-FFF2-40B4-BE49-F238E27FC236}">
                <a16:creationId xmlns:a16="http://schemas.microsoft.com/office/drawing/2014/main" id="{48FC8C74-B00B-469F-B3A4-2262E8EFC6B8}"/>
              </a:ext>
            </a:extLst>
          </p:cNvPr>
          <p:cNvGrpSpPr/>
          <p:nvPr userDrawn="1"/>
        </p:nvGrpSpPr>
        <p:grpSpPr>
          <a:xfrm>
            <a:off x="3254052" y="0"/>
            <a:ext cx="8937948" cy="6858003"/>
            <a:chOff x="3254052" y="0"/>
            <a:chExt cx="8937948" cy="6858003"/>
          </a:xfrm>
        </p:grpSpPr>
        <p:sp>
          <p:nvSpPr>
            <p:cNvPr id="30" name="Freeform: Shape 29">
              <a:extLst>
                <a:ext uri="{FF2B5EF4-FFF2-40B4-BE49-F238E27FC236}">
                  <a16:creationId xmlns:a16="http://schemas.microsoft.com/office/drawing/2014/main" id="{E1D58DA2-AFA4-4B01-B349-A26BF2586172}"/>
                </a:ext>
              </a:extLst>
            </p:cNvPr>
            <p:cNvSpPr/>
            <p:nvPr userDrawn="1"/>
          </p:nvSpPr>
          <p:spPr>
            <a:xfrm>
              <a:off x="8025960" y="411812"/>
              <a:ext cx="4166040" cy="4088189"/>
            </a:xfrm>
            <a:custGeom>
              <a:avLst/>
              <a:gdLst>
                <a:gd name="connsiteX0" fmla="*/ 4166040 w 4166040"/>
                <a:gd name="connsiteY0" fmla="*/ 0 h 4088189"/>
                <a:gd name="connsiteX1" fmla="*/ 4166040 w 4166040"/>
                <a:gd name="connsiteY1" fmla="*/ 1703013 h 4088189"/>
                <a:gd name="connsiteX2" fmla="*/ 1735443 w 4166040"/>
                <a:gd name="connsiteY2" fmla="*/ 4088189 h 4088189"/>
                <a:gd name="connsiteX3" fmla="*/ 0 w 4166040"/>
                <a:gd name="connsiteY3" fmla="*/ 4088189 h 4088189"/>
              </a:gdLst>
              <a:ahLst/>
              <a:cxnLst>
                <a:cxn ang="0">
                  <a:pos x="connsiteX0" y="connsiteY0"/>
                </a:cxn>
                <a:cxn ang="0">
                  <a:pos x="connsiteX1" y="connsiteY1"/>
                </a:cxn>
                <a:cxn ang="0">
                  <a:pos x="connsiteX2" y="connsiteY2"/>
                </a:cxn>
                <a:cxn ang="0">
                  <a:pos x="connsiteX3" y="connsiteY3"/>
                </a:cxn>
              </a:cxnLst>
              <a:rect l="l" t="t" r="r" b="b"/>
              <a:pathLst>
                <a:path w="4166040" h="4088189">
                  <a:moveTo>
                    <a:pt x="4166040" y="0"/>
                  </a:moveTo>
                  <a:lnTo>
                    <a:pt x="4166040" y="1703013"/>
                  </a:lnTo>
                  <a:lnTo>
                    <a:pt x="1735443" y="4088189"/>
                  </a:lnTo>
                  <a:lnTo>
                    <a:pt x="0" y="4088189"/>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sp>
          <p:nvSpPr>
            <p:cNvPr id="34" name="Freeform: Shape 33">
              <a:extLst>
                <a:ext uri="{FF2B5EF4-FFF2-40B4-BE49-F238E27FC236}">
                  <a16:creationId xmlns:a16="http://schemas.microsoft.com/office/drawing/2014/main" id="{D7851122-3EA1-4F0F-A515-3AA3F946820D}"/>
                </a:ext>
              </a:extLst>
            </p:cNvPr>
            <p:cNvSpPr/>
            <p:nvPr userDrawn="1"/>
          </p:nvSpPr>
          <p:spPr>
            <a:xfrm>
              <a:off x="5656958" y="0"/>
              <a:ext cx="6321138" cy="4500000"/>
            </a:xfrm>
            <a:custGeom>
              <a:avLst/>
              <a:gdLst>
                <a:gd name="connsiteX0" fmla="*/ 4585694 w 6321138"/>
                <a:gd name="connsiteY0" fmla="*/ 0 h 4500000"/>
                <a:gd name="connsiteX1" fmla="*/ 6321138 w 6321138"/>
                <a:gd name="connsiteY1" fmla="*/ 0 h 4500000"/>
                <a:gd name="connsiteX2" fmla="*/ 1735444 w 6321138"/>
                <a:gd name="connsiteY2" fmla="*/ 4500000 h 4500000"/>
                <a:gd name="connsiteX3" fmla="*/ 0 w 6321138"/>
                <a:gd name="connsiteY3" fmla="*/ 4500000 h 4500000"/>
              </a:gdLst>
              <a:ahLst/>
              <a:cxnLst>
                <a:cxn ang="0">
                  <a:pos x="connsiteX0" y="connsiteY0"/>
                </a:cxn>
                <a:cxn ang="0">
                  <a:pos x="connsiteX1" y="connsiteY1"/>
                </a:cxn>
                <a:cxn ang="0">
                  <a:pos x="connsiteX2" y="connsiteY2"/>
                </a:cxn>
                <a:cxn ang="0">
                  <a:pos x="connsiteX3" y="connsiteY3"/>
                </a:cxn>
              </a:cxnLst>
              <a:rect l="l" t="t" r="r" b="b"/>
              <a:pathLst>
                <a:path w="6321138" h="4500000">
                  <a:moveTo>
                    <a:pt x="4585694" y="0"/>
                  </a:moveTo>
                  <a:lnTo>
                    <a:pt x="6321138" y="0"/>
                  </a:lnTo>
                  <a:lnTo>
                    <a:pt x="1735444" y="4500000"/>
                  </a:lnTo>
                  <a:lnTo>
                    <a:pt x="0" y="450000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sp>
          <p:nvSpPr>
            <p:cNvPr id="35" name="Freeform: Shape 34">
              <a:extLst>
                <a:ext uri="{FF2B5EF4-FFF2-40B4-BE49-F238E27FC236}">
                  <a16:creationId xmlns:a16="http://schemas.microsoft.com/office/drawing/2014/main" id="{6396010A-4D2D-4B8D-8AB2-F6A9DC9658D2}"/>
                </a:ext>
              </a:extLst>
            </p:cNvPr>
            <p:cNvSpPr/>
            <p:nvPr userDrawn="1"/>
          </p:nvSpPr>
          <p:spPr>
            <a:xfrm>
              <a:off x="3254052" y="4500000"/>
              <a:ext cx="4138348" cy="2358000"/>
            </a:xfrm>
            <a:custGeom>
              <a:avLst/>
              <a:gdLst>
                <a:gd name="connsiteX0" fmla="*/ 2402904 w 4138348"/>
                <a:gd name="connsiteY0" fmla="*/ 0 h 2358000"/>
                <a:gd name="connsiteX1" fmla="*/ 4138348 w 4138348"/>
                <a:gd name="connsiteY1" fmla="*/ 0 h 2358000"/>
                <a:gd name="connsiteX2" fmla="*/ 1735445 w 4138348"/>
                <a:gd name="connsiteY2" fmla="*/ 2358000 h 2358000"/>
                <a:gd name="connsiteX3" fmla="*/ 0 w 4138348"/>
                <a:gd name="connsiteY3" fmla="*/ 2358000 h 2358000"/>
              </a:gdLst>
              <a:ahLst/>
              <a:cxnLst>
                <a:cxn ang="0">
                  <a:pos x="connsiteX0" y="connsiteY0"/>
                </a:cxn>
                <a:cxn ang="0">
                  <a:pos x="connsiteX1" y="connsiteY1"/>
                </a:cxn>
                <a:cxn ang="0">
                  <a:pos x="connsiteX2" y="connsiteY2"/>
                </a:cxn>
                <a:cxn ang="0">
                  <a:pos x="connsiteX3" y="connsiteY3"/>
                </a:cxn>
              </a:cxnLst>
              <a:rect l="l" t="t" r="r" b="b"/>
              <a:pathLst>
                <a:path w="4138348" h="2358000">
                  <a:moveTo>
                    <a:pt x="2402904" y="0"/>
                  </a:moveTo>
                  <a:lnTo>
                    <a:pt x="4138348" y="0"/>
                  </a:lnTo>
                  <a:lnTo>
                    <a:pt x="1735445" y="2358000"/>
                  </a:lnTo>
                  <a:lnTo>
                    <a:pt x="0" y="2358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sp>
          <p:nvSpPr>
            <p:cNvPr id="37" name="Freeform: Shape 36">
              <a:extLst>
                <a:ext uri="{FF2B5EF4-FFF2-40B4-BE49-F238E27FC236}">
                  <a16:creationId xmlns:a16="http://schemas.microsoft.com/office/drawing/2014/main" id="{EFAFACA6-1FBB-4102-A9B1-68C6D7939BFE}"/>
                </a:ext>
              </a:extLst>
            </p:cNvPr>
            <p:cNvSpPr/>
            <p:nvPr userDrawn="1"/>
          </p:nvSpPr>
          <p:spPr>
            <a:xfrm>
              <a:off x="5623056" y="4500002"/>
              <a:ext cx="4138348" cy="2358001"/>
            </a:xfrm>
            <a:custGeom>
              <a:avLst/>
              <a:gdLst>
                <a:gd name="connsiteX0" fmla="*/ 2402904 w 4138348"/>
                <a:gd name="connsiteY0" fmla="*/ 0 h 2358001"/>
                <a:gd name="connsiteX1" fmla="*/ 4138348 w 4138348"/>
                <a:gd name="connsiteY1" fmla="*/ 0 h 2358001"/>
                <a:gd name="connsiteX2" fmla="*/ 1735444 w 4138348"/>
                <a:gd name="connsiteY2" fmla="*/ 2358000 h 2358001"/>
                <a:gd name="connsiteX3" fmla="*/ 0 w 4138348"/>
                <a:gd name="connsiteY3" fmla="*/ 2358001 h 2358001"/>
              </a:gdLst>
              <a:ahLst/>
              <a:cxnLst>
                <a:cxn ang="0">
                  <a:pos x="connsiteX0" y="connsiteY0"/>
                </a:cxn>
                <a:cxn ang="0">
                  <a:pos x="connsiteX1" y="connsiteY1"/>
                </a:cxn>
                <a:cxn ang="0">
                  <a:pos x="connsiteX2" y="connsiteY2"/>
                </a:cxn>
                <a:cxn ang="0">
                  <a:pos x="connsiteX3" y="connsiteY3"/>
                </a:cxn>
              </a:cxnLst>
              <a:rect l="l" t="t" r="r" b="b"/>
              <a:pathLst>
                <a:path w="4138348" h="2358001">
                  <a:moveTo>
                    <a:pt x="2402904" y="0"/>
                  </a:moveTo>
                  <a:lnTo>
                    <a:pt x="4138348" y="0"/>
                  </a:lnTo>
                  <a:lnTo>
                    <a:pt x="1735444" y="2358000"/>
                  </a:lnTo>
                  <a:lnTo>
                    <a:pt x="0" y="235800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grpSp>
      <p:sp>
        <p:nvSpPr>
          <p:cNvPr id="12" name="strTitlePosition">
            <a:extLst>
              <a:ext uri="{FF2B5EF4-FFF2-40B4-BE49-F238E27FC236}">
                <a16:creationId xmlns:a16="http://schemas.microsoft.com/office/drawing/2014/main" id="{0E7C995A-E611-42F6-8CA1-577D16231078}"/>
              </a:ext>
            </a:extLst>
          </p:cNvPr>
          <p:cNvSpPr>
            <a:spLocks noGrp="1"/>
          </p:cNvSpPr>
          <p:nvPr>
            <p:ph type="body" sz="quarter" idx="13" hasCustomPrompt="1"/>
          </p:nvPr>
        </p:nvSpPr>
        <p:spPr>
          <a:xfrm>
            <a:off x="8621691" y="3287"/>
            <a:ext cx="3155329" cy="3231654"/>
          </a:xfrm>
        </p:spPr>
        <p:txBody>
          <a:bodyPr wrap="none" rIns="180000">
            <a:spAutoFit/>
          </a:bodyPr>
          <a:lstStyle>
            <a:lvl1pPr marL="0" indent="0" algn="r">
              <a:spcBef>
                <a:spcPts val="0"/>
              </a:spcBef>
              <a:buNone/>
              <a:defRPr sz="21000" b="1" spc="-2000" baseline="0">
                <a:solidFill>
                  <a:schemeClr val="bg1"/>
                </a:solidFill>
              </a:defRPr>
            </a:lvl1pPr>
          </a:lstStyle>
          <a:p>
            <a:pPr lvl="0"/>
            <a:r>
              <a:rPr lang="nb-NO" noProof="0" dirty="0"/>
              <a:t>0.0</a:t>
            </a:r>
          </a:p>
        </p:txBody>
      </p:sp>
      <p:sp>
        <p:nvSpPr>
          <p:cNvPr id="13" name="strChapterNumber">
            <a:extLst>
              <a:ext uri="{FF2B5EF4-FFF2-40B4-BE49-F238E27FC236}">
                <a16:creationId xmlns:a16="http://schemas.microsoft.com/office/drawing/2014/main" id="{7F94FEC2-C22E-4D0C-AC3A-E51E78C5FBEE}"/>
              </a:ext>
            </a:extLst>
          </p:cNvPr>
          <p:cNvSpPr>
            <a:spLocks noGrp="1"/>
          </p:cNvSpPr>
          <p:nvPr>
            <p:ph type="body" sz="quarter" idx="15" hasCustomPrompt="1"/>
          </p:nvPr>
        </p:nvSpPr>
        <p:spPr>
          <a:xfrm>
            <a:off x="414980" y="4906800"/>
            <a:ext cx="7560000" cy="565146"/>
          </a:xfrm>
        </p:spPr>
        <p:txBody>
          <a:bodyPr lIns="72000" tIns="36000" rIns="72000" bIns="36000">
            <a:noAutofit/>
          </a:bodyPr>
          <a:lstStyle>
            <a:lvl1pPr>
              <a:defRPr sz="3200" b="1">
                <a:solidFill>
                  <a:schemeClr val="bg2"/>
                </a:solidFill>
              </a:defRPr>
            </a:lvl1pPr>
          </a:lstStyle>
          <a:p>
            <a:pPr lvl="0"/>
            <a:r>
              <a:rPr lang="nb-NO" dirty="0"/>
              <a:t>0. Chapter </a:t>
            </a:r>
            <a:r>
              <a:rPr lang="nb-NO" dirty="0" err="1"/>
              <a:t>Title</a:t>
            </a:r>
            <a:endParaRPr lang="nb-NO" dirty="0"/>
          </a:p>
        </p:txBody>
      </p:sp>
      <p:sp>
        <p:nvSpPr>
          <p:cNvPr id="14" name="strSectionTitle">
            <a:extLst>
              <a:ext uri="{FF2B5EF4-FFF2-40B4-BE49-F238E27FC236}">
                <a16:creationId xmlns:a16="http://schemas.microsoft.com/office/drawing/2014/main" id="{DECAB2FD-1741-4CDF-8254-A2855589A252}"/>
              </a:ext>
            </a:extLst>
          </p:cNvPr>
          <p:cNvSpPr>
            <a:spLocks noGrp="1"/>
          </p:cNvSpPr>
          <p:nvPr>
            <p:ph type="title" hasCustomPrompt="1"/>
          </p:nvPr>
        </p:nvSpPr>
        <p:spPr>
          <a:xfrm>
            <a:off x="414980" y="368300"/>
            <a:ext cx="7560000" cy="1527575"/>
          </a:xfrm>
        </p:spPr>
        <p:txBody>
          <a:bodyPr lIns="72000" tIns="180000" rIns="72000" bIns="0" anchor="t">
            <a:spAutoFit/>
          </a:bodyPr>
          <a:lstStyle>
            <a:lvl1pPr>
              <a:lnSpc>
                <a:spcPct val="80000"/>
              </a:lnSpc>
              <a:defRPr sz="5400">
                <a:solidFill>
                  <a:schemeClr val="bg1"/>
                </a:solidFill>
                <a:latin typeface="+mj-lt"/>
              </a:defRPr>
            </a:lvl1pPr>
          </a:lstStyle>
          <a:p>
            <a:r>
              <a:rPr lang="nb-NO" noProof="0" dirty="0"/>
              <a:t>TITLE OF THE </a:t>
            </a:r>
            <a:r>
              <a:rPr lang="nb-NO" noProof="0" dirty="0" err="1"/>
              <a:t>Section</a:t>
            </a:r>
            <a:endParaRPr lang="nb-NO" noProof="0" dirty="0"/>
          </a:p>
        </p:txBody>
      </p:sp>
      <p:sp>
        <p:nvSpPr>
          <p:cNvPr id="4" name="strSlideNumber">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nb-NO" smtClean="0"/>
              <a:pPr/>
              <a:t>‹#›</a:t>
            </a:fld>
            <a:r>
              <a:rPr lang="nb-NO" dirty="0"/>
              <a:t> </a:t>
            </a:r>
          </a:p>
        </p:txBody>
      </p:sp>
    </p:spTree>
    <p:extLst>
      <p:ext uri="{BB962C8B-B14F-4D97-AF65-F5344CB8AC3E}">
        <p14:creationId xmlns:p14="http://schemas.microsoft.com/office/powerpoint/2010/main" val="928452811"/>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ubsection_Teal-Bg">
    <p:spTree>
      <p:nvGrpSpPr>
        <p:cNvPr id="1" name=""/>
        <p:cNvGrpSpPr/>
        <p:nvPr/>
      </p:nvGrpSpPr>
      <p:grpSpPr>
        <a:xfrm>
          <a:off x="0" y="0"/>
          <a:ext cx="0" cy="0"/>
          <a:chOff x="0" y="0"/>
          <a:chExt cx="0" cy="0"/>
        </a:xfrm>
      </p:grpSpPr>
      <p:sp>
        <p:nvSpPr>
          <p:cNvPr id="3" name="RectangleBG">
            <a:extLst>
              <a:ext uri="{FF2B5EF4-FFF2-40B4-BE49-F238E27FC236}">
                <a16:creationId xmlns:a16="http://schemas.microsoft.com/office/drawing/2014/main" id="{9068877B-4E34-40D2-9479-043B1A9E3B8A}"/>
              </a:ext>
            </a:extLst>
          </p:cNvPr>
          <p:cNvSpPr/>
          <p:nvPr userDrawn="1"/>
        </p:nvSpPr>
        <p:spPr>
          <a:xfrm>
            <a:off x="0" y="0"/>
            <a:ext cx="12192000" cy="3429000"/>
          </a:xfrm>
          <a:prstGeom prst="rect">
            <a:avLst/>
          </a:prstGeom>
          <a:gradFill>
            <a:gsLst>
              <a:gs pos="0">
                <a:schemeClr val="tx2"/>
              </a:gs>
              <a:gs pos="100000">
                <a:schemeClr val="tx2">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lvl="0" algn="ctr"/>
            <a:endParaRPr lang="nb-NO" sz="1200" dirty="0">
              <a:solidFill>
                <a:schemeClr val="bg1"/>
              </a:solidFill>
            </a:endParaRPr>
          </a:p>
        </p:txBody>
      </p:sp>
      <p:grpSp>
        <p:nvGrpSpPr>
          <p:cNvPr id="2" name="Angled stripes">
            <a:extLst>
              <a:ext uri="{FF2B5EF4-FFF2-40B4-BE49-F238E27FC236}">
                <a16:creationId xmlns:a16="http://schemas.microsoft.com/office/drawing/2014/main" id="{AD11ACB7-D7E9-4E70-B272-ED7975A7B345}"/>
              </a:ext>
            </a:extLst>
          </p:cNvPr>
          <p:cNvGrpSpPr/>
          <p:nvPr userDrawn="1"/>
        </p:nvGrpSpPr>
        <p:grpSpPr>
          <a:xfrm>
            <a:off x="3254052" y="0"/>
            <a:ext cx="8937950" cy="6858002"/>
            <a:chOff x="3254052" y="0"/>
            <a:chExt cx="8937950" cy="6858002"/>
          </a:xfrm>
        </p:grpSpPr>
        <p:sp>
          <p:nvSpPr>
            <p:cNvPr id="25" name="Freeform: Shape 24">
              <a:extLst>
                <a:ext uri="{FF2B5EF4-FFF2-40B4-BE49-F238E27FC236}">
                  <a16:creationId xmlns:a16="http://schemas.microsoft.com/office/drawing/2014/main" id="{FAF3FAF0-F8F9-4561-8BC9-F145ED75CC84}"/>
                </a:ext>
              </a:extLst>
            </p:cNvPr>
            <p:cNvSpPr/>
            <p:nvPr userDrawn="1"/>
          </p:nvSpPr>
          <p:spPr>
            <a:xfrm>
              <a:off x="3254052" y="3429000"/>
              <a:ext cx="5229744" cy="3429000"/>
            </a:xfrm>
            <a:custGeom>
              <a:avLst/>
              <a:gdLst>
                <a:gd name="connsiteX0" fmla="*/ 3494299 w 5229744"/>
                <a:gd name="connsiteY0" fmla="*/ 0 h 3429000"/>
                <a:gd name="connsiteX1" fmla="*/ 5229744 w 5229744"/>
                <a:gd name="connsiteY1" fmla="*/ 0 h 3429000"/>
                <a:gd name="connsiteX2" fmla="*/ 1735445 w 5229744"/>
                <a:gd name="connsiteY2" fmla="*/ 3429000 h 3429000"/>
                <a:gd name="connsiteX3" fmla="*/ 0 w 5229744"/>
                <a:gd name="connsiteY3" fmla="*/ 3429000 h 3429000"/>
                <a:gd name="connsiteX4" fmla="*/ 3494299 w 5229744"/>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0">
                  <a:moveTo>
                    <a:pt x="3494299" y="0"/>
                  </a:moveTo>
                  <a:lnTo>
                    <a:pt x="5229744" y="0"/>
                  </a:lnTo>
                  <a:lnTo>
                    <a:pt x="1735445" y="3429000"/>
                  </a:lnTo>
                  <a:lnTo>
                    <a:pt x="0" y="3429000"/>
                  </a:lnTo>
                  <a:lnTo>
                    <a:pt x="3494299"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sp>
          <p:nvSpPr>
            <p:cNvPr id="24" name="Freeform: Shape 23">
              <a:extLst>
                <a:ext uri="{FF2B5EF4-FFF2-40B4-BE49-F238E27FC236}">
                  <a16:creationId xmlns:a16="http://schemas.microsoft.com/office/drawing/2014/main" id="{3A00425D-52A8-4523-91A0-313A3192EDB6}"/>
                </a:ext>
              </a:extLst>
            </p:cNvPr>
            <p:cNvSpPr/>
            <p:nvPr userDrawn="1"/>
          </p:nvSpPr>
          <p:spPr>
            <a:xfrm>
              <a:off x="5623056" y="3429001"/>
              <a:ext cx="5229744" cy="3429001"/>
            </a:xfrm>
            <a:custGeom>
              <a:avLst/>
              <a:gdLst>
                <a:gd name="connsiteX0" fmla="*/ 3494300 w 5229744"/>
                <a:gd name="connsiteY0" fmla="*/ 0 h 3429001"/>
                <a:gd name="connsiteX1" fmla="*/ 5229744 w 5229744"/>
                <a:gd name="connsiteY1" fmla="*/ 0 h 3429001"/>
                <a:gd name="connsiteX2" fmla="*/ 1735444 w 5229744"/>
                <a:gd name="connsiteY2" fmla="*/ 3429001 h 3429001"/>
                <a:gd name="connsiteX3" fmla="*/ 0 w 5229744"/>
                <a:gd name="connsiteY3" fmla="*/ 3429001 h 3429001"/>
                <a:gd name="connsiteX4" fmla="*/ 3494300 w 5229744"/>
                <a:gd name="connsiteY4" fmla="*/ 0 h 3429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1">
                  <a:moveTo>
                    <a:pt x="3494300" y="0"/>
                  </a:moveTo>
                  <a:lnTo>
                    <a:pt x="5229744" y="0"/>
                  </a:lnTo>
                  <a:lnTo>
                    <a:pt x="1735444" y="3429001"/>
                  </a:lnTo>
                  <a:lnTo>
                    <a:pt x="0" y="3429001"/>
                  </a:lnTo>
                  <a:lnTo>
                    <a:pt x="349430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sp>
          <p:nvSpPr>
            <p:cNvPr id="23" name="Freeform: Shape 22">
              <a:extLst>
                <a:ext uri="{FF2B5EF4-FFF2-40B4-BE49-F238E27FC236}">
                  <a16:creationId xmlns:a16="http://schemas.microsoft.com/office/drawing/2014/main" id="{49A032F3-EAA1-44E5-93DD-6A8E7315D1A1}"/>
                </a:ext>
              </a:extLst>
            </p:cNvPr>
            <p:cNvSpPr/>
            <p:nvPr userDrawn="1"/>
          </p:nvSpPr>
          <p:spPr>
            <a:xfrm>
              <a:off x="6748352" y="0"/>
              <a:ext cx="5229743" cy="3429000"/>
            </a:xfrm>
            <a:custGeom>
              <a:avLst/>
              <a:gdLst>
                <a:gd name="connsiteX0" fmla="*/ 3494299 w 5229743"/>
                <a:gd name="connsiteY0" fmla="*/ 0 h 3429000"/>
                <a:gd name="connsiteX1" fmla="*/ 5229743 w 5229743"/>
                <a:gd name="connsiteY1" fmla="*/ 0 h 3429000"/>
                <a:gd name="connsiteX2" fmla="*/ 1735445 w 5229743"/>
                <a:gd name="connsiteY2" fmla="*/ 3429000 h 3429000"/>
                <a:gd name="connsiteX3" fmla="*/ 0 w 5229743"/>
                <a:gd name="connsiteY3" fmla="*/ 3429000 h 3429000"/>
                <a:gd name="connsiteX4" fmla="*/ 3494299 w 5229743"/>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3" h="3429000">
                  <a:moveTo>
                    <a:pt x="3494299" y="0"/>
                  </a:moveTo>
                  <a:lnTo>
                    <a:pt x="5229743" y="0"/>
                  </a:lnTo>
                  <a:lnTo>
                    <a:pt x="1735445" y="3429000"/>
                  </a:lnTo>
                  <a:lnTo>
                    <a:pt x="0" y="3429000"/>
                  </a:lnTo>
                  <a:lnTo>
                    <a:pt x="3494299" y="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sp>
          <p:nvSpPr>
            <p:cNvPr id="22" name="Freeform: Shape 21">
              <a:extLst>
                <a:ext uri="{FF2B5EF4-FFF2-40B4-BE49-F238E27FC236}">
                  <a16:creationId xmlns:a16="http://schemas.microsoft.com/office/drawing/2014/main" id="{57AA1789-300C-40C0-AB9A-07961F7D8704}"/>
                </a:ext>
              </a:extLst>
            </p:cNvPr>
            <p:cNvSpPr/>
            <p:nvPr userDrawn="1"/>
          </p:nvSpPr>
          <p:spPr>
            <a:xfrm>
              <a:off x="9117357" y="411812"/>
              <a:ext cx="3074645" cy="3017188"/>
            </a:xfrm>
            <a:custGeom>
              <a:avLst/>
              <a:gdLst>
                <a:gd name="connsiteX0" fmla="*/ 3074644 w 3074645"/>
                <a:gd name="connsiteY0" fmla="*/ 0 h 3017188"/>
                <a:gd name="connsiteX1" fmla="*/ 3074645 w 3074645"/>
                <a:gd name="connsiteY1" fmla="*/ 1703013 h 3017188"/>
                <a:gd name="connsiteX2" fmla="*/ 1735444 w 3074645"/>
                <a:gd name="connsiteY2" fmla="*/ 3017188 h 3017188"/>
                <a:gd name="connsiteX3" fmla="*/ 0 w 3074645"/>
                <a:gd name="connsiteY3" fmla="*/ 3017188 h 3017188"/>
                <a:gd name="connsiteX4" fmla="*/ 3074644 w 3074645"/>
                <a:gd name="connsiteY4" fmla="*/ 0 h 3017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4645" h="3017188">
                  <a:moveTo>
                    <a:pt x="3074644" y="0"/>
                  </a:moveTo>
                  <a:lnTo>
                    <a:pt x="3074645" y="1703013"/>
                  </a:lnTo>
                  <a:lnTo>
                    <a:pt x="1735444" y="3017188"/>
                  </a:lnTo>
                  <a:lnTo>
                    <a:pt x="0" y="3017188"/>
                  </a:lnTo>
                  <a:lnTo>
                    <a:pt x="3074644" y="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grpSp>
      <p:sp>
        <p:nvSpPr>
          <p:cNvPr id="12" name="strTitlePosition">
            <a:extLst>
              <a:ext uri="{FF2B5EF4-FFF2-40B4-BE49-F238E27FC236}">
                <a16:creationId xmlns:a16="http://schemas.microsoft.com/office/drawing/2014/main" id="{9E5F2631-1A67-45FB-9D5F-C1B85F6F1703}"/>
              </a:ext>
            </a:extLst>
          </p:cNvPr>
          <p:cNvSpPr>
            <a:spLocks noGrp="1"/>
          </p:cNvSpPr>
          <p:nvPr>
            <p:ph type="body" sz="quarter" idx="13" hasCustomPrompt="1"/>
          </p:nvPr>
        </p:nvSpPr>
        <p:spPr>
          <a:xfrm>
            <a:off x="10455577" y="3287"/>
            <a:ext cx="1321443" cy="2693045"/>
          </a:xfrm>
        </p:spPr>
        <p:txBody>
          <a:bodyPr wrap="none" rIns="72000">
            <a:spAutoFit/>
          </a:bodyPr>
          <a:lstStyle>
            <a:lvl1pPr marL="0" indent="0" algn="r">
              <a:spcBef>
                <a:spcPts val="0"/>
              </a:spcBef>
              <a:buNone/>
              <a:defRPr sz="17500" b="1" spc="0" baseline="0">
                <a:solidFill>
                  <a:schemeClr val="bg1"/>
                </a:solidFill>
              </a:defRPr>
            </a:lvl1pPr>
          </a:lstStyle>
          <a:p>
            <a:pPr lvl="0"/>
            <a:r>
              <a:rPr lang="nb-NO" noProof="0" dirty="0"/>
              <a:t>a</a:t>
            </a:r>
          </a:p>
        </p:txBody>
      </p:sp>
      <p:sp>
        <p:nvSpPr>
          <p:cNvPr id="13" name="strSectionNumber">
            <a:extLst>
              <a:ext uri="{FF2B5EF4-FFF2-40B4-BE49-F238E27FC236}">
                <a16:creationId xmlns:a16="http://schemas.microsoft.com/office/drawing/2014/main" id="{5E0A03D7-4CE6-4B24-B270-42F2AD15F924}"/>
              </a:ext>
            </a:extLst>
          </p:cNvPr>
          <p:cNvSpPr>
            <a:spLocks noGrp="1"/>
          </p:cNvSpPr>
          <p:nvPr>
            <p:ph type="body" sz="quarter" idx="15" hasCustomPrompt="1"/>
          </p:nvPr>
        </p:nvSpPr>
        <p:spPr>
          <a:xfrm>
            <a:off x="414980" y="3835800"/>
            <a:ext cx="7560000" cy="503590"/>
          </a:xfrm>
        </p:spPr>
        <p:txBody>
          <a:bodyPr lIns="72000" tIns="36000" rIns="72000" bIns="36000">
            <a:noAutofit/>
          </a:bodyPr>
          <a:lstStyle>
            <a:lvl1pPr>
              <a:defRPr sz="2800" b="1">
                <a:solidFill>
                  <a:schemeClr val="bg2"/>
                </a:solidFill>
              </a:defRPr>
            </a:lvl1pPr>
          </a:lstStyle>
          <a:p>
            <a:pPr lvl="0"/>
            <a:r>
              <a:rPr lang="nb-NO" noProof="0" dirty="0"/>
              <a:t>0.0 </a:t>
            </a:r>
            <a:r>
              <a:rPr lang="nb-NO" noProof="0" dirty="0" err="1"/>
              <a:t>Section</a:t>
            </a:r>
            <a:r>
              <a:rPr lang="nb-NO" noProof="0" dirty="0"/>
              <a:t> </a:t>
            </a:r>
            <a:r>
              <a:rPr lang="nb-NO" noProof="0" dirty="0" err="1"/>
              <a:t>Title</a:t>
            </a:r>
            <a:endParaRPr lang="nb-NO" noProof="0" dirty="0"/>
          </a:p>
        </p:txBody>
      </p:sp>
      <p:sp>
        <p:nvSpPr>
          <p:cNvPr id="14" name="strSubsectionTitle">
            <a:extLst>
              <a:ext uri="{FF2B5EF4-FFF2-40B4-BE49-F238E27FC236}">
                <a16:creationId xmlns:a16="http://schemas.microsoft.com/office/drawing/2014/main" id="{740C6601-A51E-41DD-9742-40A08ECE45E1}"/>
              </a:ext>
            </a:extLst>
          </p:cNvPr>
          <p:cNvSpPr>
            <a:spLocks noGrp="1"/>
          </p:cNvSpPr>
          <p:nvPr>
            <p:ph type="title" hasCustomPrompt="1"/>
          </p:nvPr>
        </p:nvSpPr>
        <p:spPr>
          <a:xfrm>
            <a:off x="414980" y="367200"/>
            <a:ext cx="7560000" cy="1378047"/>
          </a:xfrm>
        </p:spPr>
        <p:txBody>
          <a:bodyPr lIns="72000" tIns="180000" rIns="72000" bIns="0" anchor="t">
            <a:spAutoFit/>
          </a:bodyPr>
          <a:lstStyle>
            <a:lvl1pPr>
              <a:lnSpc>
                <a:spcPct val="80000"/>
              </a:lnSpc>
              <a:defRPr sz="4800">
                <a:solidFill>
                  <a:schemeClr val="bg1"/>
                </a:solidFill>
                <a:latin typeface="+mj-lt"/>
              </a:defRPr>
            </a:lvl1pPr>
          </a:lstStyle>
          <a:p>
            <a:r>
              <a:rPr lang="nb-NO" noProof="0" dirty="0"/>
              <a:t>TITLE OF THE </a:t>
            </a:r>
            <a:r>
              <a:rPr lang="nb-NO" noProof="0" dirty="0" err="1"/>
              <a:t>SubSection</a:t>
            </a:r>
            <a:endParaRPr lang="nb-NO" noProof="0" dirty="0"/>
          </a:p>
        </p:txBody>
      </p:sp>
      <p:sp>
        <p:nvSpPr>
          <p:cNvPr id="4" name="strSlideNumber">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nb-NO" smtClean="0"/>
              <a:pPr/>
              <a:t>‹#›</a:t>
            </a:fld>
            <a:r>
              <a:rPr lang="nb-NO" dirty="0"/>
              <a:t> </a:t>
            </a:r>
          </a:p>
        </p:txBody>
      </p:sp>
    </p:spTree>
    <p:extLst>
      <p:ext uri="{BB962C8B-B14F-4D97-AF65-F5344CB8AC3E}">
        <p14:creationId xmlns:p14="http://schemas.microsoft.com/office/powerpoint/2010/main" val="594333388"/>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hapter_Dark-Blue-Bg">
    <p:spTree>
      <p:nvGrpSpPr>
        <p:cNvPr id="1" name=""/>
        <p:cNvGrpSpPr/>
        <p:nvPr/>
      </p:nvGrpSpPr>
      <p:grpSpPr>
        <a:xfrm>
          <a:off x="0" y="0"/>
          <a:ext cx="0" cy="0"/>
          <a:chOff x="0" y="0"/>
          <a:chExt cx="0" cy="0"/>
        </a:xfrm>
      </p:grpSpPr>
      <p:grpSp>
        <p:nvGrpSpPr>
          <p:cNvPr id="21" name="Angled stripes">
            <a:extLst>
              <a:ext uri="{FF2B5EF4-FFF2-40B4-BE49-F238E27FC236}">
                <a16:creationId xmlns:a16="http://schemas.microsoft.com/office/drawing/2014/main" id="{7BC2DA58-A64A-4949-B395-B06BC7F10FF1}"/>
              </a:ext>
            </a:extLst>
          </p:cNvPr>
          <p:cNvGrpSpPr/>
          <p:nvPr userDrawn="1"/>
        </p:nvGrpSpPr>
        <p:grpSpPr>
          <a:xfrm>
            <a:off x="3254052" y="0"/>
            <a:ext cx="8937949" cy="6858001"/>
            <a:chOff x="3254052" y="0"/>
            <a:chExt cx="8937949" cy="6858001"/>
          </a:xfrm>
        </p:grpSpPr>
        <p:sp>
          <p:nvSpPr>
            <p:cNvPr id="22" name="Angled stripe 1">
              <a:extLst>
                <a:ext uri="{FF2B5EF4-FFF2-40B4-BE49-F238E27FC236}">
                  <a16:creationId xmlns:a16="http://schemas.microsoft.com/office/drawing/2014/main" id="{909719A4-8170-41D4-B58A-C5B39528DF68}"/>
                </a:ext>
              </a:extLst>
            </p:cNvPr>
            <p:cNvSpPr/>
            <p:nvPr userDrawn="1"/>
          </p:nvSpPr>
          <p:spPr>
            <a:xfrm>
              <a:off x="3254052" y="0"/>
              <a:ext cx="8724042" cy="6858000"/>
            </a:xfrm>
            <a:custGeom>
              <a:avLst/>
              <a:gdLst>
                <a:gd name="connsiteX0" fmla="*/ 6988598 w 8724042"/>
                <a:gd name="connsiteY0" fmla="*/ 0 h 6858000"/>
                <a:gd name="connsiteX1" fmla="*/ 8724042 w 8724042"/>
                <a:gd name="connsiteY1" fmla="*/ 0 h 6858000"/>
                <a:gd name="connsiteX2" fmla="*/ 1735445 w 8724042"/>
                <a:gd name="connsiteY2" fmla="*/ 6858000 h 6858000"/>
                <a:gd name="connsiteX3" fmla="*/ 0 w 8724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24042" h="6858000">
                  <a:moveTo>
                    <a:pt x="6988598" y="0"/>
                  </a:moveTo>
                  <a:lnTo>
                    <a:pt x="8724042" y="0"/>
                  </a:lnTo>
                  <a:lnTo>
                    <a:pt x="1735445" y="6858000"/>
                  </a:lnTo>
                  <a:lnTo>
                    <a:pt x="0" y="685800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b-NO" dirty="0"/>
            </a:p>
          </p:txBody>
        </p:sp>
        <p:sp>
          <p:nvSpPr>
            <p:cNvPr id="23" name="Angled stripe 2">
              <a:extLst>
                <a:ext uri="{FF2B5EF4-FFF2-40B4-BE49-F238E27FC236}">
                  <a16:creationId xmlns:a16="http://schemas.microsoft.com/office/drawing/2014/main" id="{3AD54AD0-0FE8-4219-B7AE-A4436C30AAFB}"/>
                </a:ext>
              </a:extLst>
            </p:cNvPr>
            <p:cNvSpPr/>
            <p:nvPr userDrawn="1"/>
          </p:nvSpPr>
          <p:spPr>
            <a:xfrm>
              <a:off x="5623056" y="411812"/>
              <a:ext cx="6568945" cy="6446189"/>
            </a:xfrm>
            <a:custGeom>
              <a:avLst/>
              <a:gdLst>
                <a:gd name="connsiteX0" fmla="*/ 6568944 w 6568945"/>
                <a:gd name="connsiteY0" fmla="*/ 0 h 6446189"/>
                <a:gd name="connsiteX1" fmla="*/ 6568945 w 6568945"/>
                <a:gd name="connsiteY1" fmla="*/ 1703013 h 6446189"/>
                <a:gd name="connsiteX2" fmla="*/ 1735444 w 6568945"/>
                <a:gd name="connsiteY2" fmla="*/ 6446189 h 6446189"/>
                <a:gd name="connsiteX3" fmla="*/ 0 w 6568945"/>
                <a:gd name="connsiteY3" fmla="*/ 6446189 h 6446189"/>
              </a:gdLst>
              <a:ahLst/>
              <a:cxnLst>
                <a:cxn ang="0">
                  <a:pos x="connsiteX0" y="connsiteY0"/>
                </a:cxn>
                <a:cxn ang="0">
                  <a:pos x="connsiteX1" y="connsiteY1"/>
                </a:cxn>
                <a:cxn ang="0">
                  <a:pos x="connsiteX2" y="connsiteY2"/>
                </a:cxn>
                <a:cxn ang="0">
                  <a:pos x="connsiteX3" y="connsiteY3"/>
                </a:cxn>
              </a:cxnLst>
              <a:rect l="l" t="t" r="r" b="b"/>
              <a:pathLst>
                <a:path w="6568945" h="6446189">
                  <a:moveTo>
                    <a:pt x="6568944" y="0"/>
                  </a:moveTo>
                  <a:lnTo>
                    <a:pt x="6568945" y="1703013"/>
                  </a:lnTo>
                  <a:lnTo>
                    <a:pt x="1735444" y="6446189"/>
                  </a:lnTo>
                  <a:lnTo>
                    <a:pt x="0" y="6446189"/>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b-NO" dirty="0"/>
            </a:p>
          </p:txBody>
        </p:sp>
      </p:grpSp>
      <p:sp>
        <p:nvSpPr>
          <p:cNvPr id="24" name="strTitlePosition">
            <a:extLst>
              <a:ext uri="{FF2B5EF4-FFF2-40B4-BE49-F238E27FC236}">
                <a16:creationId xmlns:a16="http://schemas.microsoft.com/office/drawing/2014/main" id="{4122E2EB-07D9-4BF7-9127-4CD320EA517B}"/>
              </a:ext>
            </a:extLst>
          </p:cNvPr>
          <p:cNvSpPr>
            <a:spLocks noGrp="1"/>
          </p:cNvSpPr>
          <p:nvPr>
            <p:ph type="body" sz="quarter" idx="13" hasCustomPrompt="1"/>
          </p:nvPr>
        </p:nvSpPr>
        <p:spPr>
          <a:xfrm>
            <a:off x="9804707" y="3287"/>
            <a:ext cx="1972313" cy="4416594"/>
          </a:xfrm>
        </p:spPr>
        <p:txBody>
          <a:bodyPr wrap="none" rIns="180000">
            <a:spAutoFit/>
          </a:bodyPr>
          <a:lstStyle>
            <a:lvl1pPr marL="0" indent="0" algn="r">
              <a:spcBef>
                <a:spcPts val="0"/>
              </a:spcBef>
              <a:buNone/>
              <a:defRPr sz="28700" b="1" spc="-2000" baseline="0">
                <a:solidFill>
                  <a:schemeClr val="bg1"/>
                </a:solidFill>
              </a:defRPr>
            </a:lvl1pPr>
          </a:lstStyle>
          <a:p>
            <a:pPr lvl="0"/>
            <a:r>
              <a:rPr lang="nb-NO" noProof="0" dirty="0"/>
              <a:t>0</a:t>
            </a:r>
          </a:p>
        </p:txBody>
      </p:sp>
      <p:sp>
        <p:nvSpPr>
          <p:cNvPr id="25" name="strSubtitle">
            <a:extLst>
              <a:ext uri="{FF2B5EF4-FFF2-40B4-BE49-F238E27FC236}">
                <a16:creationId xmlns:a16="http://schemas.microsoft.com/office/drawing/2014/main" id="{C0EBE7B4-9596-408B-BD57-FA4E032F3ECC}"/>
              </a:ext>
            </a:extLst>
          </p:cNvPr>
          <p:cNvSpPr>
            <a:spLocks noGrp="1"/>
          </p:cNvSpPr>
          <p:nvPr>
            <p:ph type="body" sz="quarter" idx="15" hasCustomPrompt="1"/>
          </p:nvPr>
        </p:nvSpPr>
        <p:spPr>
          <a:xfrm>
            <a:off x="414980" y="2816932"/>
            <a:ext cx="7559675" cy="442035"/>
          </a:xfrm>
        </p:spPr>
        <p:txBody>
          <a:bodyPr lIns="72000" tIns="36000" rIns="72000" bIns="36000">
            <a:noAutofit/>
          </a:bodyPr>
          <a:lstStyle>
            <a:lvl1pPr>
              <a:defRPr sz="2400" b="1">
                <a:solidFill>
                  <a:schemeClr val="bg1"/>
                </a:solidFill>
              </a:defRPr>
            </a:lvl1pPr>
          </a:lstStyle>
          <a:p>
            <a:pPr lvl="0"/>
            <a:r>
              <a:rPr lang="nb-NO" dirty="0" err="1"/>
              <a:t>Subtitle</a:t>
            </a:r>
            <a:r>
              <a:rPr lang="nb-NO" dirty="0"/>
              <a:t> </a:t>
            </a:r>
            <a:r>
              <a:rPr lang="nb-NO" dirty="0" err="1"/>
              <a:t>of</a:t>
            </a:r>
            <a:r>
              <a:rPr lang="nb-NO" dirty="0"/>
              <a:t> </a:t>
            </a:r>
            <a:r>
              <a:rPr lang="nb-NO" dirty="0" err="1"/>
              <a:t>the</a:t>
            </a:r>
            <a:r>
              <a:rPr lang="nb-NO" dirty="0"/>
              <a:t> </a:t>
            </a:r>
            <a:r>
              <a:rPr lang="nb-NO" dirty="0" err="1"/>
              <a:t>chapter</a:t>
            </a:r>
            <a:endParaRPr lang="nb-NO" dirty="0"/>
          </a:p>
        </p:txBody>
      </p:sp>
      <p:sp>
        <p:nvSpPr>
          <p:cNvPr id="26" name="strTitle">
            <a:extLst>
              <a:ext uri="{FF2B5EF4-FFF2-40B4-BE49-F238E27FC236}">
                <a16:creationId xmlns:a16="http://schemas.microsoft.com/office/drawing/2014/main" id="{4FEED339-C4C5-4C07-9DF0-F0B0C0606AFF}"/>
              </a:ext>
            </a:extLst>
          </p:cNvPr>
          <p:cNvSpPr>
            <a:spLocks noGrp="1"/>
          </p:cNvSpPr>
          <p:nvPr>
            <p:ph type="title" hasCustomPrompt="1"/>
          </p:nvPr>
        </p:nvSpPr>
        <p:spPr>
          <a:xfrm>
            <a:off x="414980" y="367200"/>
            <a:ext cx="7560000" cy="1677104"/>
          </a:xfrm>
        </p:spPr>
        <p:txBody>
          <a:bodyPr lIns="72000" tIns="180000" rIns="72000" bIns="0" anchor="t">
            <a:spAutoFit/>
          </a:bodyPr>
          <a:lstStyle>
            <a:lvl1pPr>
              <a:lnSpc>
                <a:spcPct val="80000"/>
              </a:lnSpc>
              <a:defRPr sz="6000">
                <a:solidFill>
                  <a:schemeClr val="bg1"/>
                </a:solidFill>
                <a:latin typeface="+mj-lt"/>
              </a:defRPr>
            </a:lvl1pPr>
          </a:lstStyle>
          <a:p>
            <a:r>
              <a:rPr lang="nb-NO" noProof="0" dirty="0"/>
              <a:t>TITLE OF THE </a:t>
            </a:r>
            <a:r>
              <a:rPr lang="nb-NO" noProof="0" dirty="0" err="1"/>
              <a:t>CHapter</a:t>
            </a:r>
            <a:endParaRPr lang="nb-NO" noProof="0" dirty="0"/>
          </a:p>
        </p:txBody>
      </p:sp>
      <p:sp>
        <p:nvSpPr>
          <p:cNvPr id="2" name="strSlideNumber">
            <a:extLst>
              <a:ext uri="{FF2B5EF4-FFF2-40B4-BE49-F238E27FC236}">
                <a16:creationId xmlns:a16="http://schemas.microsoft.com/office/drawing/2014/main" id="{B17FD762-7621-4D72-959C-E91D4446EEA0}"/>
              </a:ext>
            </a:extLst>
          </p:cNvPr>
          <p:cNvSpPr>
            <a:spLocks noGrp="1"/>
          </p:cNvSpPr>
          <p:nvPr>
            <p:ph type="sldNum" sz="quarter" idx="14"/>
          </p:nvPr>
        </p:nvSpPr>
        <p:spPr/>
        <p:txBody>
          <a:bodyPr/>
          <a:lstStyle>
            <a:lvl1pPr>
              <a:defRPr>
                <a:solidFill>
                  <a:schemeClr val="bg1"/>
                </a:solidFill>
              </a:defRPr>
            </a:lvl1pPr>
          </a:lstStyle>
          <a:p>
            <a:fld id="{D61AABEC-672F-4B68-B914-690DA978312C}" type="slidenum">
              <a:rPr lang="nb-NO" smtClean="0"/>
              <a:pPr/>
              <a:t>‹#›</a:t>
            </a:fld>
            <a:r>
              <a:rPr lang="nb-NO" dirty="0"/>
              <a:t> </a:t>
            </a:r>
          </a:p>
        </p:txBody>
      </p:sp>
      <p:cxnSp>
        <p:nvCxnSpPr>
          <p:cNvPr id="13" name="SlideNumberLine">
            <a:extLst>
              <a:ext uri="{FF2B5EF4-FFF2-40B4-BE49-F238E27FC236}">
                <a16:creationId xmlns:a16="http://schemas.microsoft.com/office/drawing/2014/main" id="{10996193-67C6-4A16-A6B4-D99ED6613143}"/>
              </a:ext>
            </a:extLst>
          </p:cNvPr>
          <p:cNvCxnSpPr/>
          <p:nvPr userDrawn="1"/>
        </p:nvCxnSpPr>
        <p:spPr>
          <a:xfrm>
            <a:off x="821531" y="6200775"/>
            <a:ext cx="0" cy="3968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c)Ipsos">
            <a:extLst>
              <a:ext uri="{FF2B5EF4-FFF2-40B4-BE49-F238E27FC236}">
                <a16:creationId xmlns:a16="http://schemas.microsoft.com/office/drawing/2014/main" id="{A8922D2F-8FD8-433E-8F29-50AAC1C07F73}"/>
              </a:ext>
            </a:extLst>
          </p:cNvPr>
          <p:cNvSpPr txBox="1"/>
          <p:nvPr userDrawn="1"/>
        </p:nvSpPr>
        <p:spPr>
          <a:xfrm>
            <a:off x="11344275" y="6597650"/>
            <a:ext cx="392736" cy="174851"/>
          </a:xfrm>
          <a:prstGeom prst="rect">
            <a:avLst/>
          </a:prstGeom>
          <a:noFill/>
        </p:spPr>
        <p:txBody>
          <a:bodyPr wrap="none" lIns="0" tIns="36000" rIns="0" bIns="0" rtlCol="0">
            <a:spAutoFit/>
          </a:bodyPr>
          <a:lstStyle/>
          <a:p>
            <a:r>
              <a:rPr lang="nb-NO" sz="900" dirty="0">
                <a:solidFill>
                  <a:schemeClr val="bg1"/>
                </a:solidFill>
              </a:rPr>
              <a:t>© Ipsos</a:t>
            </a:r>
          </a:p>
        </p:txBody>
      </p:sp>
      <p:pic>
        <p:nvPicPr>
          <p:cNvPr id="17" name="IpsosLogo">
            <a:extLst>
              <a:ext uri="{FF2B5EF4-FFF2-40B4-BE49-F238E27FC236}">
                <a16:creationId xmlns:a16="http://schemas.microsoft.com/office/drawing/2014/main" id="{B135815E-867D-4ACC-9BFC-2DB58D5D3E7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344275" y="6196640"/>
            <a:ext cx="446881" cy="409329"/>
          </a:xfrm>
          <a:prstGeom prst="rect">
            <a:avLst/>
          </a:prstGeom>
        </p:spPr>
      </p:pic>
    </p:spTree>
    <p:extLst>
      <p:ext uri="{BB962C8B-B14F-4D97-AF65-F5344CB8AC3E}">
        <p14:creationId xmlns:p14="http://schemas.microsoft.com/office/powerpoint/2010/main" val="667041826"/>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_Photo">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EC11655-880F-43AF-AA97-11A750EA2FF7}"/>
              </a:ext>
            </a:extLst>
          </p:cNvPr>
          <p:cNvSpPr/>
          <p:nvPr userDrawn="1"/>
        </p:nvSpPr>
        <p:spPr>
          <a:xfrm>
            <a:off x="407988" y="3812870"/>
            <a:ext cx="896937" cy="2016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sp>
        <p:nvSpPr>
          <p:cNvPr id="3" name="Rectangle 2">
            <a:extLst>
              <a:ext uri="{FF2B5EF4-FFF2-40B4-BE49-F238E27FC236}">
                <a16:creationId xmlns:a16="http://schemas.microsoft.com/office/drawing/2014/main" id="{38CE37B0-312D-4CA7-8F0F-248DA45AFA43}"/>
              </a:ext>
            </a:extLst>
          </p:cNvPr>
          <p:cNvSpPr/>
          <p:nvPr userDrawn="1"/>
        </p:nvSpPr>
        <p:spPr>
          <a:xfrm>
            <a:off x="7315200" y="4905375"/>
            <a:ext cx="4876800" cy="1952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sp>
        <p:nvSpPr>
          <p:cNvPr id="42" name="Picture Placeholder">
            <a:extLst>
              <a:ext uri="{FF2B5EF4-FFF2-40B4-BE49-F238E27FC236}">
                <a16:creationId xmlns:a16="http://schemas.microsoft.com/office/drawing/2014/main" id="{CA3FC745-F193-4157-848D-3DCF42D82335}"/>
              </a:ext>
            </a:extLst>
          </p:cNvPr>
          <p:cNvSpPr>
            <a:spLocks noGrp="1"/>
          </p:cNvSpPr>
          <p:nvPr>
            <p:ph type="pic" sz="quarter" idx="13"/>
          </p:nvPr>
        </p:nvSpPr>
        <p:spPr>
          <a:xfrm>
            <a:off x="0" y="0"/>
            <a:ext cx="12192000" cy="6858000"/>
          </a:xfrm>
          <a:custGeom>
            <a:avLst/>
            <a:gdLst>
              <a:gd name="connsiteX0" fmla="*/ 9241634 w 12192000"/>
              <a:gd name="connsiteY0" fmla="*/ 5848905 h 6858000"/>
              <a:gd name="connsiteX1" fmla="*/ 9268904 w 12192000"/>
              <a:gd name="connsiteY1" fmla="*/ 5928225 h 6858000"/>
              <a:gd name="connsiteX2" fmla="*/ 9213492 w 12192000"/>
              <a:gd name="connsiteY2" fmla="*/ 5928225 h 6858000"/>
              <a:gd name="connsiteX3" fmla="*/ 8032300 w 12192000"/>
              <a:gd name="connsiteY3" fmla="*/ 5848905 h 6858000"/>
              <a:gd name="connsiteX4" fmla="*/ 8059570 w 12192000"/>
              <a:gd name="connsiteY4" fmla="*/ 5928225 h 6858000"/>
              <a:gd name="connsiteX5" fmla="*/ 8003536 w 12192000"/>
              <a:gd name="connsiteY5" fmla="*/ 5928225 h 6858000"/>
              <a:gd name="connsiteX6" fmla="*/ 10063464 w 12192000"/>
              <a:gd name="connsiteY6" fmla="*/ 5832591 h 6858000"/>
              <a:gd name="connsiteX7" fmla="*/ 10115389 w 12192000"/>
              <a:gd name="connsiteY7" fmla="*/ 5832591 h 6858000"/>
              <a:gd name="connsiteX8" fmla="*/ 10148137 w 12192000"/>
              <a:gd name="connsiteY8" fmla="*/ 5862602 h 6858000"/>
              <a:gd name="connsiteX9" fmla="*/ 10115389 w 12192000"/>
              <a:gd name="connsiteY9" fmla="*/ 5893483 h 6858000"/>
              <a:gd name="connsiteX10" fmla="*/ 10063464 w 12192000"/>
              <a:gd name="connsiteY10" fmla="*/ 5893483 h 6858000"/>
              <a:gd name="connsiteX11" fmla="*/ 10136682 w 12192000"/>
              <a:gd name="connsiteY11" fmla="*/ 5796232 h 6858000"/>
              <a:gd name="connsiteX12" fmla="*/ 10132448 w 12192000"/>
              <a:gd name="connsiteY12" fmla="*/ 5796356 h 6858000"/>
              <a:gd name="connsiteX13" fmla="*/ 10015897 w 12192000"/>
              <a:gd name="connsiteY13" fmla="*/ 5796356 h 6858000"/>
              <a:gd name="connsiteX14" fmla="*/ 10015897 w 12192000"/>
              <a:gd name="connsiteY14" fmla="*/ 6011653 h 6858000"/>
              <a:gd name="connsiteX15" fmla="*/ 10063464 w 12192000"/>
              <a:gd name="connsiteY15" fmla="*/ 6011653 h 6858000"/>
              <a:gd name="connsiteX16" fmla="*/ 10063464 w 12192000"/>
              <a:gd name="connsiteY16" fmla="*/ 5927352 h 6858000"/>
              <a:gd name="connsiteX17" fmla="*/ 10110906 w 12192000"/>
              <a:gd name="connsiteY17" fmla="*/ 5927352 h 6858000"/>
              <a:gd name="connsiteX18" fmla="*/ 10146891 w 12192000"/>
              <a:gd name="connsiteY18" fmla="*/ 5959976 h 6858000"/>
              <a:gd name="connsiteX19" fmla="*/ 10154487 w 12192000"/>
              <a:gd name="connsiteY19" fmla="*/ 6011653 h 6858000"/>
              <a:gd name="connsiteX20" fmla="*/ 10201929 w 12192000"/>
              <a:gd name="connsiteY20" fmla="*/ 6011653 h 6858000"/>
              <a:gd name="connsiteX21" fmla="*/ 10192840 w 12192000"/>
              <a:gd name="connsiteY21" fmla="*/ 5960599 h 6858000"/>
              <a:gd name="connsiteX22" fmla="*/ 10161460 w 12192000"/>
              <a:gd name="connsiteY22" fmla="*/ 5910044 h 6858000"/>
              <a:gd name="connsiteX23" fmla="*/ 10195579 w 12192000"/>
              <a:gd name="connsiteY23" fmla="*/ 5855878 h 6858000"/>
              <a:gd name="connsiteX24" fmla="*/ 10136682 w 12192000"/>
              <a:gd name="connsiteY24" fmla="*/ 5796232 h 6858000"/>
              <a:gd name="connsiteX25" fmla="*/ 9366154 w 12192000"/>
              <a:gd name="connsiteY25" fmla="*/ 5795735 h 6858000"/>
              <a:gd name="connsiteX26" fmla="*/ 9366154 w 12192000"/>
              <a:gd name="connsiteY26" fmla="*/ 6011653 h 6858000"/>
              <a:gd name="connsiteX27" fmla="*/ 9410608 w 12192000"/>
              <a:gd name="connsiteY27" fmla="*/ 6011653 h 6858000"/>
              <a:gd name="connsiteX28" fmla="*/ 9410608 w 12192000"/>
              <a:gd name="connsiteY28" fmla="*/ 5867084 h 6858000"/>
              <a:gd name="connsiteX29" fmla="*/ 9411230 w 12192000"/>
              <a:gd name="connsiteY29" fmla="*/ 5867084 h 6858000"/>
              <a:gd name="connsiteX30" fmla="*/ 9501134 w 12192000"/>
              <a:gd name="connsiteY30" fmla="*/ 6011653 h 6858000"/>
              <a:gd name="connsiteX31" fmla="*/ 9548576 w 12192000"/>
              <a:gd name="connsiteY31" fmla="*/ 6011653 h 6858000"/>
              <a:gd name="connsiteX32" fmla="*/ 9548576 w 12192000"/>
              <a:gd name="connsiteY32" fmla="*/ 5795735 h 6858000"/>
              <a:gd name="connsiteX33" fmla="*/ 9504122 w 12192000"/>
              <a:gd name="connsiteY33" fmla="*/ 5795735 h 6858000"/>
              <a:gd name="connsiteX34" fmla="*/ 9504122 w 12192000"/>
              <a:gd name="connsiteY34" fmla="*/ 5940552 h 6858000"/>
              <a:gd name="connsiteX35" fmla="*/ 9503500 w 12192000"/>
              <a:gd name="connsiteY35" fmla="*/ 5940552 h 6858000"/>
              <a:gd name="connsiteX36" fmla="*/ 9413346 w 12192000"/>
              <a:gd name="connsiteY36" fmla="*/ 5795735 h 6858000"/>
              <a:gd name="connsiteX37" fmla="*/ 8934569 w 12192000"/>
              <a:gd name="connsiteY37" fmla="*/ 5795735 h 6858000"/>
              <a:gd name="connsiteX38" fmla="*/ 8934942 w 12192000"/>
              <a:gd name="connsiteY38" fmla="*/ 6011653 h 6858000"/>
              <a:gd name="connsiteX39" fmla="*/ 8982510 w 12192000"/>
              <a:gd name="connsiteY39" fmla="*/ 6011653 h 6858000"/>
              <a:gd name="connsiteX40" fmla="*/ 8982510 w 12192000"/>
              <a:gd name="connsiteY40" fmla="*/ 5918511 h 6858000"/>
              <a:gd name="connsiteX41" fmla="*/ 9069672 w 12192000"/>
              <a:gd name="connsiteY41" fmla="*/ 5918511 h 6858000"/>
              <a:gd name="connsiteX42" fmla="*/ 9069672 w 12192000"/>
              <a:gd name="connsiteY42" fmla="*/ 6011653 h 6858000"/>
              <a:gd name="connsiteX43" fmla="*/ 9117115 w 12192000"/>
              <a:gd name="connsiteY43" fmla="*/ 6011653 h 6858000"/>
              <a:gd name="connsiteX44" fmla="*/ 9117115 w 12192000"/>
              <a:gd name="connsiteY44" fmla="*/ 5795735 h 6858000"/>
              <a:gd name="connsiteX45" fmla="*/ 9069672 w 12192000"/>
              <a:gd name="connsiteY45" fmla="*/ 5795735 h 6858000"/>
              <a:gd name="connsiteX46" fmla="*/ 9069672 w 12192000"/>
              <a:gd name="connsiteY46" fmla="*/ 5878540 h 6858000"/>
              <a:gd name="connsiteX47" fmla="*/ 8982510 w 12192000"/>
              <a:gd name="connsiteY47" fmla="*/ 5878540 h 6858000"/>
              <a:gd name="connsiteX48" fmla="*/ 8982510 w 12192000"/>
              <a:gd name="connsiteY48" fmla="*/ 5795735 h 6858000"/>
              <a:gd name="connsiteX49" fmla="*/ 8157193 w 12192000"/>
              <a:gd name="connsiteY49" fmla="*/ 5795735 h 6858000"/>
              <a:gd name="connsiteX50" fmla="*/ 8156820 w 12192000"/>
              <a:gd name="connsiteY50" fmla="*/ 6011653 h 6858000"/>
              <a:gd name="connsiteX51" fmla="*/ 8201274 w 12192000"/>
              <a:gd name="connsiteY51" fmla="*/ 6011653 h 6858000"/>
              <a:gd name="connsiteX52" fmla="*/ 8201274 w 12192000"/>
              <a:gd name="connsiteY52" fmla="*/ 5860110 h 6858000"/>
              <a:gd name="connsiteX53" fmla="*/ 8254194 w 12192000"/>
              <a:gd name="connsiteY53" fmla="*/ 6011653 h 6858000"/>
              <a:gd name="connsiteX54" fmla="*/ 8290804 w 12192000"/>
              <a:gd name="connsiteY54" fmla="*/ 6011653 h 6858000"/>
              <a:gd name="connsiteX55" fmla="*/ 8343848 w 12192000"/>
              <a:gd name="connsiteY55" fmla="*/ 5858617 h 6858000"/>
              <a:gd name="connsiteX56" fmla="*/ 8343848 w 12192000"/>
              <a:gd name="connsiteY56" fmla="*/ 6011653 h 6858000"/>
              <a:gd name="connsiteX57" fmla="*/ 8388302 w 12192000"/>
              <a:gd name="connsiteY57" fmla="*/ 6011653 h 6858000"/>
              <a:gd name="connsiteX58" fmla="*/ 8388302 w 12192000"/>
              <a:gd name="connsiteY58" fmla="*/ 5795735 h 6858000"/>
              <a:gd name="connsiteX59" fmla="*/ 8321559 w 12192000"/>
              <a:gd name="connsiteY59" fmla="*/ 5795735 h 6858000"/>
              <a:gd name="connsiteX60" fmla="*/ 8274616 w 12192000"/>
              <a:gd name="connsiteY60" fmla="*/ 5944287 h 6858000"/>
              <a:gd name="connsiteX61" fmla="*/ 8224061 w 12192000"/>
              <a:gd name="connsiteY61" fmla="*/ 5795735 h 6858000"/>
              <a:gd name="connsiteX62" fmla="*/ 8008019 w 12192000"/>
              <a:gd name="connsiteY62" fmla="*/ 5795735 h 6858000"/>
              <a:gd name="connsiteX63" fmla="*/ 7925961 w 12192000"/>
              <a:gd name="connsiteY63" fmla="*/ 6011653 h 6858000"/>
              <a:gd name="connsiteX64" fmla="*/ 7974024 w 12192000"/>
              <a:gd name="connsiteY64" fmla="*/ 6011653 h 6858000"/>
              <a:gd name="connsiteX65" fmla="*/ 7991085 w 12192000"/>
              <a:gd name="connsiteY65" fmla="*/ 5963214 h 6858000"/>
              <a:gd name="connsiteX66" fmla="*/ 8071897 w 12192000"/>
              <a:gd name="connsiteY66" fmla="*/ 5963214 h 6858000"/>
              <a:gd name="connsiteX67" fmla="*/ 8087836 w 12192000"/>
              <a:gd name="connsiteY67" fmla="*/ 6011653 h 6858000"/>
              <a:gd name="connsiteX68" fmla="*/ 8137644 w 12192000"/>
              <a:gd name="connsiteY68" fmla="*/ 6011653 h 6858000"/>
              <a:gd name="connsiteX69" fmla="*/ 8056705 w 12192000"/>
              <a:gd name="connsiteY69" fmla="*/ 5795735 h 6858000"/>
              <a:gd name="connsiteX70" fmla="*/ 9819530 w 12192000"/>
              <a:gd name="connsiteY70" fmla="*/ 5795360 h 6858000"/>
              <a:gd name="connsiteX71" fmla="*/ 9819904 w 12192000"/>
              <a:gd name="connsiteY71" fmla="*/ 6011653 h 6858000"/>
              <a:gd name="connsiteX72" fmla="*/ 9983896 w 12192000"/>
              <a:gd name="connsiteY72" fmla="*/ 6011653 h 6858000"/>
              <a:gd name="connsiteX73" fmla="*/ 9983896 w 12192000"/>
              <a:gd name="connsiteY73" fmla="*/ 5971806 h 6858000"/>
              <a:gd name="connsiteX74" fmla="*/ 9867470 w 12192000"/>
              <a:gd name="connsiteY74" fmla="*/ 5971806 h 6858000"/>
              <a:gd name="connsiteX75" fmla="*/ 9867470 w 12192000"/>
              <a:gd name="connsiteY75" fmla="*/ 5918884 h 6858000"/>
              <a:gd name="connsiteX76" fmla="*/ 9972066 w 12192000"/>
              <a:gd name="connsiteY76" fmla="*/ 5918884 h 6858000"/>
              <a:gd name="connsiteX77" fmla="*/ 9972066 w 12192000"/>
              <a:gd name="connsiteY77" fmla="*/ 5881529 h 6858000"/>
              <a:gd name="connsiteX78" fmla="*/ 9867470 w 12192000"/>
              <a:gd name="connsiteY78" fmla="*/ 5881529 h 6858000"/>
              <a:gd name="connsiteX79" fmla="*/ 9867470 w 12192000"/>
              <a:gd name="connsiteY79" fmla="*/ 5835206 h 6858000"/>
              <a:gd name="connsiteX80" fmla="*/ 9981405 w 12192000"/>
              <a:gd name="connsiteY80" fmla="*/ 5835206 h 6858000"/>
              <a:gd name="connsiteX81" fmla="*/ 9981405 w 12192000"/>
              <a:gd name="connsiteY81" fmla="*/ 5795360 h 6858000"/>
              <a:gd name="connsiteX82" fmla="*/ 9218473 w 12192000"/>
              <a:gd name="connsiteY82" fmla="*/ 5795360 h 6858000"/>
              <a:gd name="connsiteX83" fmla="*/ 9136167 w 12192000"/>
              <a:gd name="connsiteY83" fmla="*/ 6011653 h 6858000"/>
              <a:gd name="connsiteX84" fmla="*/ 9183608 w 12192000"/>
              <a:gd name="connsiteY84" fmla="*/ 6011653 h 6858000"/>
              <a:gd name="connsiteX85" fmla="*/ 9201041 w 12192000"/>
              <a:gd name="connsiteY85" fmla="*/ 5963214 h 6858000"/>
              <a:gd name="connsiteX86" fmla="*/ 9281854 w 12192000"/>
              <a:gd name="connsiteY86" fmla="*/ 5963214 h 6858000"/>
              <a:gd name="connsiteX87" fmla="*/ 9298166 w 12192000"/>
              <a:gd name="connsiteY87" fmla="*/ 6011279 h 6858000"/>
              <a:gd name="connsiteX88" fmla="*/ 9347974 w 12192000"/>
              <a:gd name="connsiteY88" fmla="*/ 6011279 h 6858000"/>
              <a:gd name="connsiteX89" fmla="*/ 9267161 w 12192000"/>
              <a:gd name="connsiteY89" fmla="*/ 5795360 h 6858000"/>
              <a:gd name="connsiteX90" fmla="*/ 8430389 w 12192000"/>
              <a:gd name="connsiteY90" fmla="*/ 5795360 h 6858000"/>
              <a:gd name="connsiteX91" fmla="*/ 8430763 w 12192000"/>
              <a:gd name="connsiteY91" fmla="*/ 6011653 h 6858000"/>
              <a:gd name="connsiteX92" fmla="*/ 8594631 w 12192000"/>
              <a:gd name="connsiteY92" fmla="*/ 6011653 h 6858000"/>
              <a:gd name="connsiteX93" fmla="*/ 8594631 w 12192000"/>
              <a:gd name="connsiteY93" fmla="*/ 5971806 h 6858000"/>
              <a:gd name="connsiteX94" fmla="*/ 8478205 w 12192000"/>
              <a:gd name="connsiteY94" fmla="*/ 5971806 h 6858000"/>
              <a:gd name="connsiteX95" fmla="*/ 8478205 w 12192000"/>
              <a:gd name="connsiteY95" fmla="*/ 5918884 h 6858000"/>
              <a:gd name="connsiteX96" fmla="*/ 8582925 w 12192000"/>
              <a:gd name="connsiteY96" fmla="*/ 5918884 h 6858000"/>
              <a:gd name="connsiteX97" fmla="*/ 8582925 w 12192000"/>
              <a:gd name="connsiteY97" fmla="*/ 5881529 h 6858000"/>
              <a:gd name="connsiteX98" fmla="*/ 8478205 w 12192000"/>
              <a:gd name="connsiteY98" fmla="*/ 5881529 h 6858000"/>
              <a:gd name="connsiteX99" fmla="*/ 8478205 w 12192000"/>
              <a:gd name="connsiteY99" fmla="*/ 5835206 h 6858000"/>
              <a:gd name="connsiteX100" fmla="*/ 8592264 w 12192000"/>
              <a:gd name="connsiteY100" fmla="*/ 5835206 h 6858000"/>
              <a:gd name="connsiteX101" fmla="*/ 8592264 w 12192000"/>
              <a:gd name="connsiteY101" fmla="*/ 5795360 h 6858000"/>
              <a:gd name="connsiteX102" fmla="*/ 9686916 w 12192000"/>
              <a:gd name="connsiteY102" fmla="*/ 5790505 h 6858000"/>
              <a:gd name="connsiteX103" fmla="*/ 9580701 w 12192000"/>
              <a:gd name="connsiteY103" fmla="*/ 5904564 h 6858000"/>
              <a:gd name="connsiteX104" fmla="*/ 9686916 w 12192000"/>
              <a:gd name="connsiteY104" fmla="*/ 6016634 h 6858000"/>
              <a:gd name="connsiteX105" fmla="*/ 9746188 w 12192000"/>
              <a:gd name="connsiteY105" fmla="*/ 5986873 h 6858000"/>
              <a:gd name="connsiteX106" fmla="*/ 9751293 w 12192000"/>
              <a:gd name="connsiteY106" fmla="*/ 6011653 h 6858000"/>
              <a:gd name="connsiteX107" fmla="*/ 9781303 w 12192000"/>
              <a:gd name="connsiteY107" fmla="*/ 6011653 h 6858000"/>
              <a:gd name="connsiteX108" fmla="*/ 9781303 w 12192000"/>
              <a:gd name="connsiteY108" fmla="*/ 5894976 h 6858000"/>
              <a:gd name="connsiteX109" fmla="*/ 9690528 w 12192000"/>
              <a:gd name="connsiteY109" fmla="*/ 5894976 h 6858000"/>
              <a:gd name="connsiteX110" fmla="*/ 9690528 w 12192000"/>
              <a:gd name="connsiteY110" fmla="*/ 5930341 h 6858000"/>
              <a:gd name="connsiteX111" fmla="*/ 9738343 w 12192000"/>
              <a:gd name="connsiteY111" fmla="*/ 5930341 h 6858000"/>
              <a:gd name="connsiteX112" fmla="*/ 9691499 w 12192000"/>
              <a:gd name="connsiteY112" fmla="*/ 5977135 h 6858000"/>
              <a:gd name="connsiteX113" fmla="*/ 9686916 w 12192000"/>
              <a:gd name="connsiteY113" fmla="*/ 5976911 h 6858000"/>
              <a:gd name="connsiteX114" fmla="*/ 9628143 w 12192000"/>
              <a:gd name="connsiteY114" fmla="*/ 5904564 h 6858000"/>
              <a:gd name="connsiteX115" fmla="*/ 9686916 w 12192000"/>
              <a:gd name="connsiteY115" fmla="*/ 5830475 h 6858000"/>
              <a:gd name="connsiteX116" fmla="*/ 9732616 w 12192000"/>
              <a:gd name="connsiteY116" fmla="*/ 5866836 h 6858000"/>
              <a:gd name="connsiteX117" fmla="*/ 9777940 w 12192000"/>
              <a:gd name="connsiteY117" fmla="*/ 5866836 h 6858000"/>
              <a:gd name="connsiteX118" fmla="*/ 9686916 w 12192000"/>
              <a:gd name="connsiteY118" fmla="*/ 5790505 h 6858000"/>
              <a:gd name="connsiteX119" fmla="*/ 8807683 w 12192000"/>
              <a:gd name="connsiteY119" fmla="*/ 5790505 h 6858000"/>
              <a:gd name="connsiteX120" fmla="*/ 8701468 w 12192000"/>
              <a:gd name="connsiteY120" fmla="*/ 5904564 h 6858000"/>
              <a:gd name="connsiteX121" fmla="*/ 8807683 w 12192000"/>
              <a:gd name="connsiteY121" fmla="*/ 6016634 h 6858000"/>
              <a:gd name="connsiteX122" fmla="*/ 8902568 w 12192000"/>
              <a:gd name="connsiteY122" fmla="*/ 5928225 h 6858000"/>
              <a:gd name="connsiteX123" fmla="*/ 8856620 w 12192000"/>
              <a:gd name="connsiteY123" fmla="*/ 5928225 h 6858000"/>
              <a:gd name="connsiteX124" fmla="*/ 8807683 w 12192000"/>
              <a:gd name="connsiteY124" fmla="*/ 5976662 h 6858000"/>
              <a:gd name="connsiteX125" fmla="*/ 8748910 w 12192000"/>
              <a:gd name="connsiteY125" fmla="*/ 5904317 h 6858000"/>
              <a:gd name="connsiteX126" fmla="*/ 8807683 w 12192000"/>
              <a:gd name="connsiteY126" fmla="*/ 5830226 h 6858000"/>
              <a:gd name="connsiteX127" fmla="*/ 8854752 w 12192000"/>
              <a:gd name="connsiteY127" fmla="*/ 5867582 h 6858000"/>
              <a:gd name="connsiteX128" fmla="*/ 8900825 w 12192000"/>
              <a:gd name="connsiteY128" fmla="*/ 5868329 h 6858000"/>
              <a:gd name="connsiteX129" fmla="*/ 8807683 w 12192000"/>
              <a:gd name="connsiteY129" fmla="*/ 5790505 h 6858000"/>
              <a:gd name="connsiteX130" fmla="*/ 7810034 w 12192000"/>
              <a:gd name="connsiteY130" fmla="*/ 5790505 h 6858000"/>
              <a:gd name="connsiteX131" fmla="*/ 7703818 w 12192000"/>
              <a:gd name="connsiteY131" fmla="*/ 5904564 h 6858000"/>
              <a:gd name="connsiteX132" fmla="*/ 7810034 w 12192000"/>
              <a:gd name="connsiteY132" fmla="*/ 6016634 h 6858000"/>
              <a:gd name="connsiteX133" fmla="*/ 7869304 w 12192000"/>
              <a:gd name="connsiteY133" fmla="*/ 5986873 h 6858000"/>
              <a:gd name="connsiteX134" fmla="*/ 7874285 w 12192000"/>
              <a:gd name="connsiteY134" fmla="*/ 6011653 h 6858000"/>
              <a:gd name="connsiteX135" fmla="*/ 7904543 w 12192000"/>
              <a:gd name="connsiteY135" fmla="*/ 6011653 h 6858000"/>
              <a:gd name="connsiteX136" fmla="*/ 7904543 w 12192000"/>
              <a:gd name="connsiteY136" fmla="*/ 5894976 h 6858000"/>
              <a:gd name="connsiteX137" fmla="*/ 7813893 w 12192000"/>
              <a:gd name="connsiteY137" fmla="*/ 5894976 h 6858000"/>
              <a:gd name="connsiteX138" fmla="*/ 7813893 w 12192000"/>
              <a:gd name="connsiteY138" fmla="*/ 5930341 h 6858000"/>
              <a:gd name="connsiteX139" fmla="*/ 7861708 w 12192000"/>
              <a:gd name="connsiteY139" fmla="*/ 5930341 h 6858000"/>
              <a:gd name="connsiteX140" fmla="*/ 7814867 w 12192000"/>
              <a:gd name="connsiteY140" fmla="*/ 5977135 h 6858000"/>
              <a:gd name="connsiteX141" fmla="*/ 7810281 w 12192000"/>
              <a:gd name="connsiteY141" fmla="*/ 5976911 h 6858000"/>
              <a:gd name="connsiteX142" fmla="*/ 7751634 w 12192000"/>
              <a:gd name="connsiteY142" fmla="*/ 5904564 h 6858000"/>
              <a:gd name="connsiteX143" fmla="*/ 7810281 w 12192000"/>
              <a:gd name="connsiteY143" fmla="*/ 5830475 h 6858000"/>
              <a:gd name="connsiteX144" fmla="*/ 7855981 w 12192000"/>
              <a:gd name="connsiteY144" fmla="*/ 5866836 h 6858000"/>
              <a:gd name="connsiteX145" fmla="*/ 7901057 w 12192000"/>
              <a:gd name="connsiteY145" fmla="*/ 5866836 h 6858000"/>
              <a:gd name="connsiteX146" fmla="*/ 7810034 w 12192000"/>
              <a:gd name="connsiteY146" fmla="*/ 5790505 h 6858000"/>
              <a:gd name="connsiteX147" fmla="*/ 10308768 w 12192000"/>
              <a:gd name="connsiteY147" fmla="*/ 5790131 h 6858000"/>
              <a:gd name="connsiteX148" fmla="*/ 10227955 w 12192000"/>
              <a:gd name="connsiteY148" fmla="*/ 5855505 h 6858000"/>
              <a:gd name="connsiteX149" fmla="*/ 10292332 w 12192000"/>
              <a:gd name="connsiteY149" fmla="*/ 5916892 h 6858000"/>
              <a:gd name="connsiteX150" fmla="*/ 10356583 w 12192000"/>
              <a:gd name="connsiteY150" fmla="*/ 5952630 h 6858000"/>
              <a:gd name="connsiteX151" fmla="*/ 10314495 w 12192000"/>
              <a:gd name="connsiteY151" fmla="*/ 5979526 h 6858000"/>
              <a:gd name="connsiteX152" fmla="*/ 10266680 w 12192000"/>
              <a:gd name="connsiteY152" fmla="*/ 5939680 h 6858000"/>
              <a:gd name="connsiteX153" fmla="*/ 10220732 w 12192000"/>
              <a:gd name="connsiteY153" fmla="*/ 5940053 h 6858000"/>
              <a:gd name="connsiteX154" fmla="*/ 10312628 w 12192000"/>
              <a:gd name="connsiteY154" fmla="*/ 6016883 h 6858000"/>
              <a:gd name="connsiteX155" fmla="*/ 10402532 w 12192000"/>
              <a:gd name="connsiteY155" fmla="*/ 5947525 h 6858000"/>
              <a:gd name="connsiteX156" fmla="*/ 10338403 w 12192000"/>
              <a:gd name="connsiteY156" fmla="*/ 5884641 h 6858000"/>
              <a:gd name="connsiteX157" fmla="*/ 10273902 w 12192000"/>
              <a:gd name="connsiteY157" fmla="*/ 5852017 h 6858000"/>
              <a:gd name="connsiteX158" fmla="*/ 10306651 w 12192000"/>
              <a:gd name="connsiteY158" fmla="*/ 5827113 h 6858000"/>
              <a:gd name="connsiteX159" fmla="*/ 10349236 w 12192000"/>
              <a:gd name="connsiteY159" fmla="*/ 5859737 h 6858000"/>
              <a:gd name="connsiteX160" fmla="*/ 10395184 w 12192000"/>
              <a:gd name="connsiteY160" fmla="*/ 5859737 h 6858000"/>
              <a:gd name="connsiteX161" fmla="*/ 10308768 w 12192000"/>
              <a:gd name="connsiteY161" fmla="*/ 5790131 h 6858000"/>
              <a:gd name="connsiteX162" fmla="*/ 10730261 w 12192000"/>
              <a:gd name="connsiteY162" fmla="*/ 5358931 h 6858000"/>
              <a:gd name="connsiteX163" fmla="*/ 10730261 w 12192000"/>
              <a:gd name="connsiteY163" fmla="*/ 6010827 h 6858000"/>
              <a:gd name="connsiteX164" fmla="*/ 10730261 w 12192000"/>
              <a:gd name="connsiteY164" fmla="*/ 6148387 h 6858000"/>
              <a:gd name="connsiteX165" fmla="*/ 11488607 w 12192000"/>
              <a:gd name="connsiteY165" fmla="*/ 6148387 h 6858000"/>
              <a:gd name="connsiteX166" fmla="*/ 11551819 w 12192000"/>
              <a:gd name="connsiteY166" fmla="*/ 5946883 h 6858000"/>
              <a:gd name="connsiteX167" fmla="*/ 11572315 w 12192000"/>
              <a:gd name="connsiteY167" fmla="*/ 5358931 h 6858000"/>
              <a:gd name="connsiteX168" fmla="*/ 10730261 w 12192000"/>
              <a:gd name="connsiteY168" fmla="*/ 5358931 h 6858000"/>
              <a:gd name="connsiteX169" fmla="*/ 492295 w 12192000"/>
              <a:gd name="connsiteY169" fmla="*/ 3931468 h 6858000"/>
              <a:gd name="connsiteX170" fmla="*/ 492295 w 12192000"/>
              <a:gd name="connsiteY170" fmla="*/ 3937818 h 6858000"/>
              <a:gd name="connsiteX171" fmla="*/ 1156255 w 12192000"/>
              <a:gd name="connsiteY171" fmla="*/ 3937818 h 6858000"/>
              <a:gd name="connsiteX172" fmla="*/ 1156255 w 12192000"/>
              <a:gd name="connsiteY172" fmla="*/ 3931468 h 6858000"/>
              <a:gd name="connsiteX173" fmla="*/ 0 w 12192000"/>
              <a:gd name="connsiteY173" fmla="*/ 0 h 6858000"/>
              <a:gd name="connsiteX174" fmla="*/ 12192000 w 12192000"/>
              <a:gd name="connsiteY174" fmla="*/ 0 h 6858000"/>
              <a:gd name="connsiteX175" fmla="*/ 12192000 w 12192000"/>
              <a:gd name="connsiteY175" fmla="*/ 6858000 h 6858000"/>
              <a:gd name="connsiteX176" fmla="*/ 0 w 12192000"/>
              <a:gd name="connsiteY176" fmla="*/ 6858000 h 6858000"/>
              <a:gd name="connsiteX177" fmla="*/ 0 w 12192000"/>
              <a:gd name="connsiteY177" fmla="*/ 3763147 h 6858000"/>
              <a:gd name="connsiteX178" fmla="*/ 3834808 w 12192000"/>
              <a:gd name="connsiteY178" fmla="*/ 1 h 6858000"/>
              <a:gd name="connsiteX179" fmla="*/ 3077457 w 12192000"/>
              <a:gd name="connsiteY179" fmla="*/ 1 h 6858000"/>
              <a:gd name="connsiteX180" fmla="*/ 0 w 12192000"/>
              <a:gd name="connsiteY180" fmla="*/ 3019948 h 6858000"/>
              <a:gd name="connsiteX181" fmla="*/ 0 w 12192000"/>
              <a:gd name="connsiteY181" fmla="*/ 2688191 h 6858000"/>
              <a:gd name="connsiteX182" fmla="*/ 2739382 w 12192000"/>
              <a:gd name="connsiteY182" fmla="*/ 1 h 6858000"/>
              <a:gd name="connsiteX183" fmla="*/ 1982031 w 12192000"/>
              <a:gd name="connsiteY183" fmla="*/ 1 h 6858000"/>
              <a:gd name="connsiteX184" fmla="*/ 0 w 12192000"/>
              <a:gd name="connsiteY184" fmla="*/ 19449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12192000" h="6858000">
                <a:moveTo>
                  <a:pt x="9241634" y="5848905"/>
                </a:moveTo>
                <a:lnTo>
                  <a:pt x="9268904" y="5928225"/>
                </a:lnTo>
                <a:lnTo>
                  <a:pt x="9213492" y="5928225"/>
                </a:lnTo>
                <a:close/>
                <a:moveTo>
                  <a:pt x="8032300" y="5848905"/>
                </a:moveTo>
                <a:lnTo>
                  <a:pt x="8059570" y="5928225"/>
                </a:lnTo>
                <a:lnTo>
                  <a:pt x="8003536" y="5928225"/>
                </a:lnTo>
                <a:close/>
                <a:moveTo>
                  <a:pt x="10063464" y="5832591"/>
                </a:moveTo>
                <a:lnTo>
                  <a:pt x="10115389" y="5832591"/>
                </a:lnTo>
                <a:cubicBezTo>
                  <a:pt x="10136682" y="5832591"/>
                  <a:pt x="10148137" y="5841682"/>
                  <a:pt x="10148137" y="5862602"/>
                </a:cubicBezTo>
                <a:cubicBezTo>
                  <a:pt x="10148137" y="5883521"/>
                  <a:pt x="10136682" y="5893483"/>
                  <a:pt x="10115389" y="5893483"/>
                </a:cubicBezTo>
                <a:lnTo>
                  <a:pt x="10063464" y="5893483"/>
                </a:lnTo>
                <a:close/>
                <a:moveTo>
                  <a:pt x="10136682" y="5796232"/>
                </a:moveTo>
                <a:cubicBezTo>
                  <a:pt x="10135274" y="5796220"/>
                  <a:pt x="10133855" y="5796270"/>
                  <a:pt x="10132448" y="5796356"/>
                </a:cubicBezTo>
                <a:lnTo>
                  <a:pt x="10015897" y="5796356"/>
                </a:lnTo>
                <a:lnTo>
                  <a:pt x="10015897" y="6011653"/>
                </a:lnTo>
                <a:lnTo>
                  <a:pt x="10063464" y="6011653"/>
                </a:lnTo>
                <a:lnTo>
                  <a:pt x="10063464" y="5927352"/>
                </a:lnTo>
                <a:lnTo>
                  <a:pt x="10110906" y="5927352"/>
                </a:lnTo>
                <a:cubicBezTo>
                  <a:pt x="10134813" y="5927352"/>
                  <a:pt x="10143529" y="5937314"/>
                  <a:pt x="10146891" y="5959976"/>
                </a:cubicBezTo>
                <a:cubicBezTo>
                  <a:pt x="10147514" y="5977435"/>
                  <a:pt x="10150055" y="5994756"/>
                  <a:pt x="10154487" y="6011653"/>
                </a:cubicBezTo>
                <a:lnTo>
                  <a:pt x="10201929" y="6011653"/>
                </a:lnTo>
                <a:cubicBezTo>
                  <a:pt x="10193463" y="5999200"/>
                  <a:pt x="10193836" y="5974296"/>
                  <a:pt x="10192840" y="5960599"/>
                </a:cubicBezTo>
                <a:cubicBezTo>
                  <a:pt x="10191345" y="5938807"/>
                  <a:pt x="10184747" y="5916145"/>
                  <a:pt x="10161460" y="5910044"/>
                </a:cubicBezTo>
                <a:cubicBezTo>
                  <a:pt x="10183675" y="5901664"/>
                  <a:pt x="10197609" y="5879536"/>
                  <a:pt x="10195579" y="5855878"/>
                </a:cubicBezTo>
                <a:cubicBezTo>
                  <a:pt x="10195791" y="5823141"/>
                  <a:pt x="10169418" y="5796444"/>
                  <a:pt x="10136682" y="5796232"/>
                </a:cubicBezTo>
                <a:close/>
                <a:moveTo>
                  <a:pt x="9366154" y="5795735"/>
                </a:moveTo>
                <a:lnTo>
                  <a:pt x="9366154" y="6011653"/>
                </a:lnTo>
                <a:lnTo>
                  <a:pt x="9410608" y="6011653"/>
                </a:lnTo>
                <a:lnTo>
                  <a:pt x="9410608" y="5867084"/>
                </a:lnTo>
                <a:lnTo>
                  <a:pt x="9411230" y="5867084"/>
                </a:lnTo>
                <a:lnTo>
                  <a:pt x="9501134" y="6011653"/>
                </a:lnTo>
                <a:lnTo>
                  <a:pt x="9548576" y="6011653"/>
                </a:lnTo>
                <a:lnTo>
                  <a:pt x="9548576" y="5795735"/>
                </a:lnTo>
                <a:lnTo>
                  <a:pt x="9504122" y="5795735"/>
                </a:lnTo>
                <a:lnTo>
                  <a:pt x="9504122" y="5940552"/>
                </a:lnTo>
                <a:lnTo>
                  <a:pt x="9503500" y="5940552"/>
                </a:lnTo>
                <a:lnTo>
                  <a:pt x="9413346" y="5795735"/>
                </a:lnTo>
                <a:close/>
                <a:moveTo>
                  <a:pt x="8934569" y="5795735"/>
                </a:moveTo>
                <a:lnTo>
                  <a:pt x="8934942" y="6011653"/>
                </a:lnTo>
                <a:lnTo>
                  <a:pt x="8982510" y="6011653"/>
                </a:lnTo>
                <a:lnTo>
                  <a:pt x="8982510" y="5918511"/>
                </a:lnTo>
                <a:lnTo>
                  <a:pt x="9069672" y="5918511"/>
                </a:lnTo>
                <a:lnTo>
                  <a:pt x="9069672" y="6011653"/>
                </a:lnTo>
                <a:lnTo>
                  <a:pt x="9117115" y="6011653"/>
                </a:lnTo>
                <a:lnTo>
                  <a:pt x="9117115" y="5795735"/>
                </a:lnTo>
                <a:lnTo>
                  <a:pt x="9069672" y="5795735"/>
                </a:lnTo>
                <a:lnTo>
                  <a:pt x="9069672" y="5878540"/>
                </a:lnTo>
                <a:lnTo>
                  <a:pt x="8982510" y="5878540"/>
                </a:lnTo>
                <a:lnTo>
                  <a:pt x="8982510" y="5795735"/>
                </a:lnTo>
                <a:close/>
                <a:moveTo>
                  <a:pt x="8157193" y="5795735"/>
                </a:moveTo>
                <a:lnTo>
                  <a:pt x="8156820" y="6011653"/>
                </a:lnTo>
                <a:lnTo>
                  <a:pt x="8201274" y="6011653"/>
                </a:lnTo>
                <a:lnTo>
                  <a:pt x="8201274" y="5860110"/>
                </a:lnTo>
                <a:lnTo>
                  <a:pt x="8254194" y="6011653"/>
                </a:lnTo>
                <a:lnTo>
                  <a:pt x="8290804" y="6011653"/>
                </a:lnTo>
                <a:lnTo>
                  <a:pt x="8343848" y="5858617"/>
                </a:lnTo>
                <a:lnTo>
                  <a:pt x="8343848" y="6011653"/>
                </a:lnTo>
                <a:lnTo>
                  <a:pt x="8388302" y="6011653"/>
                </a:lnTo>
                <a:lnTo>
                  <a:pt x="8388302" y="5795735"/>
                </a:lnTo>
                <a:lnTo>
                  <a:pt x="8321559" y="5795735"/>
                </a:lnTo>
                <a:lnTo>
                  <a:pt x="8274616" y="5944287"/>
                </a:lnTo>
                <a:lnTo>
                  <a:pt x="8224061" y="5795735"/>
                </a:lnTo>
                <a:close/>
                <a:moveTo>
                  <a:pt x="8008019" y="5795735"/>
                </a:moveTo>
                <a:lnTo>
                  <a:pt x="7925961" y="6011653"/>
                </a:lnTo>
                <a:lnTo>
                  <a:pt x="7974024" y="6011653"/>
                </a:lnTo>
                <a:lnTo>
                  <a:pt x="7991085" y="5963214"/>
                </a:lnTo>
                <a:lnTo>
                  <a:pt x="8071897" y="5963214"/>
                </a:lnTo>
                <a:lnTo>
                  <a:pt x="8087836" y="6011653"/>
                </a:lnTo>
                <a:lnTo>
                  <a:pt x="8137644" y="6011653"/>
                </a:lnTo>
                <a:lnTo>
                  <a:pt x="8056705" y="5795735"/>
                </a:lnTo>
                <a:close/>
                <a:moveTo>
                  <a:pt x="9819530" y="5795360"/>
                </a:moveTo>
                <a:lnTo>
                  <a:pt x="9819904" y="6011653"/>
                </a:lnTo>
                <a:lnTo>
                  <a:pt x="9983896" y="6011653"/>
                </a:lnTo>
                <a:lnTo>
                  <a:pt x="9983896" y="5971806"/>
                </a:lnTo>
                <a:lnTo>
                  <a:pt x="9867470" y="5971806"/>
                </a:lnTo>
                <a:lnTo>
                  <a:pt x="9867470" y="5918884"/>
                </a:lnTo>
                <a:lnTo>
                  <a:pt x="9972066" y="5918884"/>
                </a:lnTo>
                <a:lnTo>
                  <a:pt x="9972066" y="5881529"/>
                </a:lnTo>
                <a:lnTo>
                  <a:pt x="9867470" y="5881529"/>
                </a:lnTo>
                <a:lnTo>
                  <a:pt x="9867470" y="5835206"/>
                </a:lnTo>
                <a:lnTo>
                  <a:pt x="9981405" y="5835206"/>
                </a:lnTo>
                <a:lnTo>
                  <a:pt x="9981405" y="5795360"/>
                </a:lnTo>
                <a:close/>
                <a:moveTo>
                  <a:pt x="9218473" y="5795360"/>
                </a:moveTo>
                <a:lnTo>
                  <a:pt x="9136167" y="6011653"/>
                </a:lnTo>
                <a:lnTo>
                  <a:pt x="9183608" y="6011653"/>
                </a:lnTo>
                <a:lnTo>
                  <a:pt x="9201041" y="5963214"/>
                </a:lnTo>
                <a:lnTo>
                  <a:pt x="9281854" y="5963214"/>
                </a:lnTo>
                <a:lnTo>
                  <a:pt x="9298166" y="6011279"/>
                </a:lnTo>
                <a:lnTo>
                  <a:pt x="9347974" y="6011279"/>
                </a:lnTo>
                <a:lnTo>
                  <a:pt x="9267161" y="5795360"/>
                </a:lnTo>
                <a:close/>
                <a:moveTo>
                  <a:pt x="8430389" y="5795360"/>
                </a:moveTo>
                <a:lnTo>
                  <a:pt x="8430763" y="6011653"/>
                </a:lnTo>
                <a:lnTo>
                  <a:pt x="8594631" y="6011653"/>
                </a:lnTo>
                <a:lnTo>
                  <a:pt x="8594631" y="5971806"/>
                </a:lnTo>
                <a:lnTo>
                  <a:pt x="8478205" y="5971806"/>
                </a:lnTo>
                <a:lnTo>
                  <a:pt x="8478205" y="5918884"/>
                </a:lnTo>
                <a:lnTo>
                  <a:pt x="8582925" y="5918884"/>
                </a:lnTo>
                <a:lnTo>
                  <a:pt x="8582925" y="5881529"/>
                </a:lnTo>
                <a:lnTo>
                  <a:pt x="8478205" y="5881529"/>
                </a:lnTo>
                <a:lnTo>
                  <a:pt x="8478205" y="5835206"/>
                </a:lnTo>
                <a:lnTo>
                  <a:pt x="8592264" y="5835206"/>
                </a:lnTo>
                <a:lnTo>
                  <a:pt x="8592264" y="5795360"/>
                </a:lnTo>
                <a:close/>
                <a:moveTo>
                  <a:pt x="9686916" y="5790505"/>
                </a:moveTo>
                <a:cubicBezTo>
                  <a:pt x="9620050" y="5790505"/>
                  <a:pt x="9580701" y="5840313"/>
                  <a:pt x="9580701" y="5904564"/>
                </a:cubicBezTo>
                <a:cubicBezTo>
                  <a:pt x="9580701" y="5968818"/>
                  <a:pt x="9620050" y="6016634"/>
                  <a:pt x="9686916" y="6016634"/>
                </a:cubicBezTo>
                <a:cubicBezTo>
                  <a:pt x="9710289" y="6016745"/>
                  <a:pt x="9732316" y="6005688"/>
                  <a:pt x="9746188" y="5986873"/>
                </a:cubicBezTo>
                <a:lnTo>
                  <a:pt x="9751293" y="6011653"/>
                </a:lnTo>
                <a:lnTo>
                  <a:pt x="9781303" y="6011653"/>
                </a:lnTo>
                <a:lnTo>
                  <a:pt x="9781303" y="5894976"/>
                </a:lnTo>
                <a:lnTo>
                  <a:pt x="9690528" y="5894976"/>
                </a:lnTo>
                <a:lnTo>
                  <a:pt x="9690528" y="5930341"/>
                </a:lnTo>
                <a:lnTo>
                  <a:pt x="9738343" y="5930341"/>
                </a:lnTo>
                <a:cubicBezTo>
                  <a:pt x="9738330" y="5956203"/>
                  <a:pt x="9717362" y="5977148"/>
                  <a:pt x="9691499" y="5977135"/>
                </a:cubicBezTo>
                <a:cubicBezTo>
                  <a:pt x="9689968" y="5977135"/>
                  <a:pt x="9688436" y="5977060"/>
                  <a:pt x="9686916" y="5976911"/>
                </a:cubicBezTo>
                <a:cubicBezTo>
                  <a:pt x="9644207" y="5976911"/>
                  <a:pt x="9628143" y="5940552"/>
                  <a:pt x="9628143" y="5904564"/>
                </a:cubicBezTo>
                <a:cubicBezTo>
                  <a:pt x="9628143" y="5868579"/>
                  <a:pt x="9644207" y="5830475"/>
                  <a:pt x="9686916" y="5830475"/>
                </a:cubicBezTo>
                <a:cubicBezTo>
                  <a:pt x="9709094" y="5829491"/>
                  <a:pt x="9728593" y="5845006"/>
                  <a:pt x="9732616" y="5866836"/>
                </a:cubicBezTo>
                <a:lnTo>
                  <a:pt x="9777940" y="5866836"/>
                </a:lnTo>
                <a:cubicBezTo>
                  <a:pt x="9772835" y="5817774"/>
                  <a:pt x="9730997" y="5790505"/>
                  <a:pt x="9686916" y="5790505"/>
                </a:cubicBezTo>
                <a:close/>
                <a:moveTo>
                  <a:pt x="8807683" y="5790505"/>
                </a:moveTo>
                <a:cubicBezTo>
                  <a:pt x="8740817" y="5790505"/>
                  <a:pt x="8701468" y="5840313"/>
                  <a:pt x="8701468" y="5904564"/>
                </a:cubicBezTo>
                <a:cubicBezTo>
                  <a:pt x="8701468" y="5968818"/>
                  <a:pt x="8740817" y="6016634"/>
                  <a:pt x="8807683" y="6016634"/>
                </a:cubicBezTo>
                <a:cubicBezTo>
                  <a:pt x="8860605" y="6016634"/>
                  <a:pt x="8897711" y="5982141"/>
                  <a:pt x="8902568" y="5928225"/>
                </a:cubicBezTo>
                <a:lnTo>
                  <a:pt x="8856620" y="5928225"/>
                </a:lnTo>
                <a:cubicBezTo>
                  <a:pt x="8853009" y="5956738"/>
                  <a:pt x="8836697" y="5976662"/>
                  <a:pt x="8807683" y="5976662"/>
                </a:cubicBezTo>
                <a:cubicBezTo>
                  <a:pt x="8764974" y="5976662"/>
                  <a:pt x="8748910" y="5940302"/>
                  <a:pt x="8748910" y="5904317"/>
                </a:cubicBezTo>
                <a:cubicBezTo>
                  <a:pt x="8748910" y="5868329"/>
                  <a:pt x="8764974" y="5830226"/>
                  <a:pt x="8807683" y="5830226"/>
                </a:cubicBezTo>
                <a:cubicBezTo>
                  <a:pt x="8830383" y="5829542"/>
                  <a:pt x="8850269" y="5845319"/>
                  <a:pt x="8854752" y="5867582"/>
                </a:cubicBezTo>
                <a:lnTo>
                  <a:pt x="8900825" y="5868329"/>
                </a:lnTo>
                <a:cubicBezTo>
                  <a:pt x="8895097" y="5818521"/>
                  <a:pt x="8855126" y="5790505"/>
                  <a:pt x="8807683" y="5790505"/>
                </a:cubicBezTo>
                <a:close/>
                <a:moveTo>
                  <a:pt x="7810034" y="5790505"/>
                </a:moveTo>
                <a:cubicBezTo>
                  <a:pt x="7743166" y="5790505"/>
                  <a:pt x="7703818" y="5840313"/>
                  <a:pt x="7703818" y="5904564"/>
                </a:cubicBezTo>
                <a:cubicBezTo>
                  <a:pt x="7703818" y="5968818"/>
                  <a:pt x="7743166" y="6016634"/>
                  <a:pt x="7810034" y="6016634"/>
                </a:cubicBezTo>
                <a:cubicBezTo>
                  <a:pt x="7833417" y="6016783"/>
                  <a:pt x="7855458" y="6005713"/>
                  <a:pt x="7869304" y="5986873"/>
                </a:cubicBezTo>
                <a:lnTo>
                  <a:pt x="7874285" y="6011653"/>
                </a:lnTo>
                <a:lnTo>
                  <a:pt x="7904543" y="6011653"/>
                </a:lnTo>
                <a:lnTo>
                  <a:pt x="7904543" y="5894976"/>
                </a:lnTo>
                <a:lnTo>
                  <a:pt x="7813893" y="5894976"/>
                </a:lnTo>
                <a:lnTo>
                  <a:pt x="7813893" y="5930341"/>
                </a:lnTo>
                <a:lnTo>
                  <a:pt x="7861708" y="5930341"/>
                </a:lnTo>
                <a:cubicBezTo>
                  <a:pt x="7861696" y="5956203"/>
                  <a:pt x="7840725" y="5977148"/>
                  <a:pt x="7814867" y="5977135"/>
                </a:cubicBezTo>
                <a:cubicBezTo>
                  <a:pt x="7813336" y="5977135"/>
                  <a:pt x="7811806" y="5977060"/>
                  <a:pt x="7810281" y="5976911"/>
                </a:cubicBezTo>
                <a:cubicBezTo>
                  <a:pt x="7767572" y="5976911"/>
                  <a:pt x="7751634" y="5940552"/>
                  <a:pt x="7751634" y="5904564"/>
                </a:cubicBezTo>
                <a:cubicBezTo>
                  <a:pt x="7751634" y="5868579"/>
                  <a:pt x="7767572" y="5830475"/>
                  <a:pt x="7810281" y="5830475"/>
                </a:cubicBezTo>
                <a:cubicBezTo>
                  <a:pt x="7832474" y="5829429"/>
                  <a:pt x="7852012" y="5844981"/>
                  <a:pt x="7855981" y="5866836"/>
                </a:cubicBezTo>
                <a:lnTo>
                  <a:pt x="7901057" y="5866836"/>
                </a:lnTo>
                <a:cubicBezTo>
                  <a:pt x="7895951" y="5817774"/>
                  <a:pt x="7854238" y="5790505"/>
                  <a:pt x="7810034" y="5790505"/>
                </a:cubicBezTo>
                <a:close/>
                <a:moveTo>
                  <a:pt x="10308768" y="5790131"/>
                </a:moveTo>
                <a:cubicBezTo>
                  <a:pt x="10269668" y="5790131"/>
                  <a:pt x="10227955" y="5811424"/>
                  <a:pt x="10227955" y="5855505"/>
                </a:cubicBezTo>
                <a:cubicBezTo>
                  <a:pt x="10227955" y="5896098"/>
                  <a:pt x="10260329" y="5908425"/>
                  <a:pt x="10292332" y="5916892"/>
                </a:cubicBezTo>
                <a:cubicBezTo>
                  <a:pt x="10324332" y="5925360"/>
                  <a:pt x="10356583" y="5929345"/>
                  <a:pt x="10356583" y="5952630"/>
                </a:cubicBezTo>
                <a:cubicBezTo>
                  <a:pt x="10356583" y="5975915"/>
                  <a:pt x="10331056" y="5979526"/>
                  <a:pt x="10314495" y="5979526"/>
                </a:cubicBezTo>
                <a:cubicBezTo>
                  <a:pt x="10289591" y="5979526"/>
                  <a:pt x="10266680" y="5968319"/>
                  <a:pt x="10266680" y="5939680"/>
                </a:cubicBezTo>
                <a:lnTo>
                  <a:pt x="10220732" y="5940053"/>
                </a:lnTo>
                <a:cubicBezTo>
                  <a:pt x="10220110" y="5993223"/>
                  <a:pt x="10264812" y="6016883"/>
                  <a:pt x="10312628" y="6016883"/>
                </a:cubicBezTo>
                <a:cubicBezTo>
                  <a:pt x="10371401" y="6016883"/>
                  <a:pt x="10402532" y="5987122"/>
                  <a:pt x="10402532" y="5947525"/>
                </a:cubicBezTo>
                <a:cubicBezTo>
                  <a:pt x="10402532" y="5898587"/>
                  <a:pt x="10354093" y="5888626"/>
                  <a:pt x="10338403" y="5884641"/>
                </a:cubicBezTo>
                <a:cubicBezTo>
                  <a:pt x="10284237" y="5870695"/>
                  <a:pt x="10273902" y="5868579"/>
                  <a:pt x="10273902" y="5852017"/>
                </a:cubicBezTo>
                <a:cubicBezTo>
                  <a:pt x="10273902" y="5835456"/>
                  <a:pt x="10291459" y="5827113"/>
                  <a:pt x="10306651" y="5827113"/>
                </a:cubicBezTo>
                <a:cubicBezTo>
                  <a:pt x="10329313" y="5827113"/>
                  <a:pt x="10347742" y="5833713"/>
                  <a:pt x="10349236" y="5859737"/>
                </a:cubicBezTo>
                <a:lnTo>
                  <a:pt x="10395184" y="5859737"/>
                </a:lnTo>
                <a:cubicBezTo>
                  <a:pt x="10395184" y="5809929"/>
                  <a:pt x="10353844" y="5790131"/>
                  <a:pt x="10308768" y="5790131"/>
                </a:cubicBezTo>
                <a:close/>
                <a:moveTo>
                  <a:pt x="10730261" y="5358931"/>
                </a:moveTo>
                <a:cubicBezTo>
                  <a:pt x="10730261" y="5358931"/>
                  <a:pt x="10730261" y="5358931"/>
                  <a:pt x="10730261" y="6010827"/>
                </a:cubicBezTo>
                <a:lnTo>
                  <a:pt x="10730261" y="6148387"/>
                </a:lnTo>
                <a:lnTo>
                  <a:pt x="11488607" y="6148387"/>
                </a:lnTo>
                <a:lnTo>
                  <a:pt x="11551819" y="5946883"/>
                </a:lnTo>
                <a:cubicBezTo>
                  <a:pt x="11599433" y="5747310"/>
                  <a:pt x="11600551" y="5556815"/>
                  <a:pt x="11572315" y="5358931"/>
                </a:cubicBezTo>
                <a:cubicBezTo>
                  <a:pt x="11572315" y="5358931"/>
                  <a:pt x="11572315" y="5358931"/>
                  <a:pt x="10730261" y="5358931"/>
                </a:cubicBezTo>
                <a:close/>
                <a:moveTo>
                  <a:pt x="492295" y="3931468"/>
                </a:moveTo>
                <a:lnTo>
                  <a:pt x="492295" y="3937818"/>
                </a:lnTo>
                <a:lnTo>
                  <a:pt x="1156255" y="3937818"/>
                </a:lnTo>
                <a:lnTo>
                  <a:pt x="1156255" y="3931468"/>
                </a:lnTo>
                <a:close/>
                <a:moveTo>
                  <a:pt x="0" y="0"/>
                </a:moveTo>
                <a:lnTo>
                  <a:pt x="12192000" y="0"/>
                </a:lnTo>
                <a:lnTo>
                  <a:pt x="12192000" y="6858000"/>
                </a:lnTo>
                <a:lnTo>
                  <a:pt x="0" y="6858000"/>
                </a:lnTo>
                <a:lnTo>
                  <a:pt x="0" y="3763147"/>
                </a:lnTo>
                <a:lnTo>
                  <a:pt x="3834808" y="1"/>
                </a:lnTo>
                <a:lnTo>
                  <a:pt x="3077457" y="1"/>
                </a:lnTo>
                <a:lnTo>
                  <a:pt x="0" y="3019948"/>
                </a:lnTo>
                <a:lnTo>
                  <a:pt x="0" y="2688191"/>
                </a:lnTo>
                <a:lnTo>
                  <a:pt x="2739382" y="1"/>
                </a:lnTo>
                <a:lnTo>
                  <a:pt x="1982031" y="1"/>
                </a:lnTo>
                <a:lnTo>
                  <a:pt x="0" y="1944992"/>
                </a:lnTo>
                <a:close/>
              </a:path>
            </a:pathLst>
          </a:custGeom>
          <a:solidFill>
            <a:schemeClr val="bg1">
              <a:lumMod val="75000"/>
            </a:schemeClr>
          </a:solidFill>
        </p:spPr>
        <p:txBody>
          <a:bodyPr wrap="square" anchor="ctr">
            <a:noAutofit/>
          </a:bodyPr>
          <a:lstStyle>
            <a:lvl1pPr algn="ctr">
              <a:defRPr/>
            </a:lvl1pPr>
          </a:lstStyle>
          <a:p>
            <a:r>
              <a:rPr lang="nb-NO" noProof="0" dirty="0"/>
              <a:t>Klikk på ikonet for å legge til et bilde</a:t>
            </a:r>
          </a:p>
        </p:txBody>
      </p:sp>
      <p:grpSp>
        <p:nvGrpSpPr>
          <p:cNvPr id="43" name="Angled stripes">
            <a:extLst>
              <a:ext uri="{FF2B5EF4-FFF2-40B4-BE49-F238E27FC236}">
                <a16:creationId xmlns:a16="http://schemas.microsoft.com/office/drawing/2014/main" id="{E8AA77F0-8C67-4782-A8AE-E8E7179B587B}"/>
              </a:ext>
            </a:extLst>
          </p:cNvPr>
          <p:cNvGrpSpPr/>
          <p:nvPr userDrawn="1"/>
        </p:nvGrpSpPr>
        <p:grpSpPr>
          <a:xfrm>
            <a:off x="0" y="1"/>
            <a:ext cx="3834809" cy="3763146"/>
            <a:chOff x="0" y="1"/>
            <a:chExt cx="3834809" cy="3763146"/>
          </a:xfrm>
        </p:grpSpPr>
        <p:sp>
          <p:nvSpPr>
            <p:cNvPr id="44" name="Angled stripe 2">
              <a:extLst>
                <a:ext uri="{FF2B5EF4-FFF2-40B4-BE49-F238E27FC236}">
                  <a16:creationId xmlns:a16="http://schemas.microsoft.com/office/drawing/2014/main" id="{6BE24D41-1204-45D8-AD16-F7F8FB6A4588}"/>
                </a:ext>
              </a:extLst>
            </p:cNvPr>
            <p:cNvSpPr/>
            <p:nvPr userDrawn="1"/>
          </p:nvSpPr>
          <p:spPr>
            <a:xfrm>
              <a:off x="0" y="1"/>
              <a:ext cx="3834809" cy="3763146"/>
            </a:xfrm>
            <a:custGeom>
              <a:avLst/>
              <a:gdLst>
                <a:gd name="connsiteX0" fmla="*/ 3077457 w 3834809"/>
                <a:gd name="connsiteY0" fmla="*/ 0 h 3763146"/>
                <a:gd name="connsiteX1" fmla="*/ 3834809 w 3834809"/>
                <a:gd name="connsiteY1" fmla="*/ 0 h 3763146"/>
                <a:gd name="connsiteX2" fmla="*/ 1 w 3834809"/>
                <a:gd name="connsiteY2" fmla="*/ 3763146 h 3763146"/>
                <a:gd name="connsiteX3" fmla="*/ 0 w 3834809"/>
                <a:gd name="connsiteY3" fmla="*/ 3019948 h 3763146"/>
              </a:gdLst>
              <a:ahLst/>
              <a:cxnLst>
                <a:cxn ang="0">
                  <a:pos x="connsiteX0" y="connsiteY0"/>
                </a:cxn>
                <a:cxn ang="0">
                  <a:pos x="connsiteX1" y="connsiteY1"/>
                </a:cxn>
                <a:cxn ang="0">
                  <a:pos x="connsiteX2" y="connsiteY2"/>
                </a:cxn>
                <a:cxn ang="0">
                  <a:pos x="connsiteX3" y="connsiteY3"/>
                </a:cxn>
              </a:cxnLst>
              <a:rect l="l" t="t" r="r" b="b"/>
              <a:pathLst>
                <a:path w="3834809" h="3763146">
                  <a:moveTo>
                    <a:pt x="3077457" y="0"/>
                  </a:moveTo>
                  <a:lnTo>
                    <a:pt x="3834809" y="0"/>
                  </a:lnTo>
                  <a:lnTo>
                    <a:pt x="1" y="3763146"/>
                  </a:lnTo>
                  <a:lnTo>
                    <a:pt x="0" y="3019948"/>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sp>
          <p:nvSpPr>
            <p:cNvPr id="46" name="Angled stripe 1">
              <a:extLst>
                <a:ext uri="{FF2B5EF4-FFF2-40B4-BE49-F238E27FC236}">
                  <a16:creationId xmlns:a16="http://schemas.microsoft.com/office/drawing/2014/main" id="{2F54C7D9-5067-465E-B620-75BE874F8D9E}"/>
                </a:ext>
              </a:extLst>
            </p:cNvPr>
            <p:cNvSpPr/>
            <p:nvPr userDrawn="1"/>
          </p:nvSpPr>
          <p:spPr>
            <a:xfrm>
              <a:off x="0" y="1"/>
              <a:ext cx="2739382" cy="2688191"/>
            </a:xfrm>
            <a:custGeom>
              <a:avLst/>
              <a:gdLst>
                <a:gd name="connsiteX0" fmla="*/ 1982030 w 2739382"/>
                <a:gd name="connsiteY0" fmla="*/ 0 h 2688191"/>
                <a:gd name="connsiteX1" fmla="*/ 2739382 w 2739382"/>
                <a:gd name="connsiteY1" fmla="*/ 0 h 2688191"/>
                <a:gd name="connsiteX2" fmla="*/ 0 w 2739382"/>
                <a:gd name="connsiteY2" fmla="*/ 2688191 h 2688191"/>
                <a:gd name="connsiteX3" fmla="*/ 0 w 2739382"/>
                <a:gd name="connsiteY3" fmla="*/ 1944992 h 2688191"/>
              </a:gdLst>
              <a:ahLst/>
              <a:cxnLst>
                <a:cxn ang="0">
                  <a:pos x="connsiteX0" y="connsiteY0"/>
                </a:cxn>
                <a:cxn ang="0">
                  <a:pos x="connsiteX1" y="connsiteY1"/>
                </a:cxn>
                <a:cxn ang="0">
                  <a:pos x="connsiteX2" y="connsiteY2"/>
                </a:cxn>
                <a:cxn ang="0">
                  <a:pos x="connsiteX3" y="connsiteY3"/>
                </a:cxn>
              </a:cxnLst>
              <a:rect l="l" t="t" r="r" b="b"/>
              <a:pathLst>
                <a:path w="2739382" h="2688191">
                  <a:moveTo>
                    <a:pt x="1982030" y="0"/>
                  </a:moveTo>
                  <a:lnTo>
                    <a:pt x="2739382" y="0"/>
                  </a:lnTo>
                  <a:lnTo>
                    <a:pt x="0" y="2688191"/>
                  </a:lnTo>
                  <a:lnTo>
                    <a:pt x="0" y="1944992"/>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grpSp>
      <p:sp>
        <p:nvSpPr>
          <p:cNvPr id="24" name="strTitle">
            <a:extLst>
              <a:ext uri="{FF2B5EF4-FFF2-40B4-BE49-F238E27FC236}">
                <a16:creationId xmlns:a16="http://schemas.microsoft.com/office/drawing/2014/main" id="{282677E1-E7D7-461C-9F6D-B1708372F571}"/>
              </a:ext>
            </a:extLst>
          </p:cNvPr>
          <p:cNvSpPr>
            <a:spLocks noGrp="1"/>
          </p:cNvSpPr>
          <p:nvPr>
            <p:ph type="ctrTitle" hasCustomPrompt="1"/>
          </p:nvPr>
        </p:nvSpPr>
        <p:spPr>
          <a:xfrm>
            <a:off x="407988" y="521852"/>
            <a:ext cx="7551997" cy="2475348"/>
          </a:xfrm>
        </p:spPr>
        <p:txBody>
          <a:bodyPr lIns="72000" rIns="72000" anchor="t">
            <a:noAutofit/>
          </a:bodyPr>
          <a:lstStyle>
            <a:lvl1pPr algn="l">
              <a:lnSpc>
                <a:spcPct val="80000"/>
              </a:lnSpc>
              <a:defRPr sz="6000" b="1" cap="all" spc="-200" baseline="0">
                <a:solidFill>
                  <a:schemeClr val="bg1"/>
                </a:solidFill>
                <a:latin typeface="+mj-lt"/>
              </a:defRPr>
            </a:lvl1pPr>
          </a:lstStyle>
          <a:p>
            <a:r>
              <a:rPr lang="nb-NO" noProof="0" dirty="0"/>
              <a:t>TITLE OF THE </a:t>
            </a:r>
            <a:r>
              <a:rPr lang="nb-NO" noProof="0" dirty="0" err="1"/>
              <a:t>presentation</a:t>
            </a:r>
            <a:endParaRPr lang="nb-NO" noProof="0" dirty="0"/>
          </a:p>
        </p:txBody>
      </p:sp>
      <p:sp>
        <p:nvSpPr>
          <p:cNvPr id="13" name="strSubtitle">
            <a:extLst>
              <a:ext uri="{FF2B5EF4-FFF2-40B4-BE49-F238E27FC236}">
                <a16:creationId xmlns:a16="http://schemas.microsoft.com/office/drawing/2014/main" id="{E9CCE011-2916-434D-A5D2-7A96A56EDFB2}"/>
              </a:ext>
            </a:extLst>
          </p:cNvPr>
          <p:cNvSpPr>
            <a:spLocks noGrp="1"/>
          </p:cNvSpPr>
          <p:nvPr>
            <p:ph type="subTitle" idx="1" hasCustomPrompt="1"/>
          </p:nvPr>
        </p:nvSpPr>
        <p:spPr>
          <a:xfrm>
            <a:off x="407988" y="3001503"/>
            <a:ext cx="7551997" cy="811367"/>
          </a:xfrm>
        </p:spPr>
        <p:txBody>
          <a:bodyPr wrap="square" lIns="72000" tIns="36000" rIns="72000" bIns="36000">
            <a:noAutofit/>
          </a:bodyPr>
          <a:lstStyle>
            <a:lvl1pPr marL="0" indent="0" algn="l">
              <a:spcBef>
                <a:spcPts val="0"/>
              </a:spcBef>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dirty="0" err="1"/>
              <a:t>Subtitle</a:t>
            </a:r>
            <a:r>
              <a:rPr lang="nb-NO" noProof="0" dirty="0"/>
              <a:t> </a:t>
            </a:r>
            <a:r>
              <a:rPr lang="nb-NO" noProof="0" dirty="0" err="1"/>
              <a:t>of</a:t>
            </a:r>
            <a:r>
              <a:rPr lang="nb-NO" noProof="0" dirty="0"/>
              <a:t> </a:t>
            </a:r>
            <a:r>
              <a:rPr lang="nb-NO" noProof="0" dirty="0" err="1"/>
              <a:t>the</a:t>
            </a:r>
            <a:r>
              <a:rPr lang="nb-NO" noProof="0" dirty="0"/>
              <a:t> </a:t>
            </a:r>
            <a:r>
              <a:rPr lang="nb-NO" noProof="0" dirty="0" err="1"/>
              <a:t>presentation</a:t>
            </a:r>
            <a:endParaRPr lang="nb-NO" noProof="0" dirty="0"/>
          </a:p>
        </p:txBody>
      </p:sp>
      <p:sp>
        <p:nvSpPr>
          <p:cNvPr id="26" name="strDate">
            <a:extLst>
              <a:ext uri="{FF2B5EF4-FFF2-40B4-BE49-F238E27FC236}">
                <a16:creationId xmlns:a16="http://schemas.microsoft.com/office/drawing/2014/main" id="{0BD763C4-0BC2-41C5-BDBA-5850D945CFF6}"/>
              </a:ext>
            </a:extLst>
          </p:cNvPr>
          <p:cNvSpPr>
            <a:spLocks noGrp="1"/>
          </p:cNvSpPr>
          <p:nvPr>
            <p:ph type="body" sz="quarter" idx="12" hasCustomPrompt="1"/>
          </p:nvPr>
        </p:nvSpPr>
        <p:spPr>
          <a:xfrm>
            <a:off x="407988" y="4014515"/>
            <a:ext cx="3600000" cy="349702"/>
          </a:xfrm>
        </p:spPr>
        <p:txBody>
          <a:bodyPr wrap="square" lIns="72000" tIns="36000" rIns="72000" bIns="36000">
            <a:noAutofit/>
          </a:bodyPr>
          <a:lstStyle>
            <a:lvl1pPr marL="0" indent="0">
              <a:spcBef>
                <a:spcPts val="0"/>
              </a:spcBef>
              <a:buNone/>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noProof="0" dirty="0" err="1"/>
              <a:t>Month</a:t>
            </a:r>
            <a:r>
              <a:rPr lang="nb-NO" noProof="0" dirty="0"/>
              <a:t> 20##</a:t>
            </a:r>
          </a:p>
        </p:txBody>
      </p:sp>
      <p:sp>
        <p:nvSpPr>
          <p:cNvPr id="40" name="Hline cutout" hidden="1">
            <a:extLst>
              <a:ext uri="{FF2B5EF4-FFF2-40B4-BE49-F238E27FC236}">
                <a16:creationId xmlns:a16="http://schemas.microsoft.com/office/drawing/2014/main" id="{F21AA64B-DEC4-4592-A269-011EE51DD4AB}"/>
              </a:ext>
            </a:extLst>
          </p:cNvPr>
          <p:cNvSpPr/>
          <p:nvPr userDrawn="1"/>
        </p:nvSpPr>
        <p:spPr>
          <a:xfrm>
            <a:off x="492295" y="3931468"/>
            <a:ext cx="663960" cy="6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cxnSp>
        <p:nvCxnSpPr>
          <p:cNvPr id="15" name="Hline">
            <a:extLst>
              <a:ext uri="{FF2B5EF4-FFF2-40B4-BE49-F238E27FC236}">
                <a16:creationId xmlns:a16="http://schemas.microsoft.com/office/drawing/2014/main" id="{CED59184-1FCB-491C-B108-0C922F0CD544}"/>
              </a:ext>
            </a:extLst>
          </p:cNvPr>
          <p:cNvCxnSpPr>
            <a:cxnSpLocks/>
          </p:cNvCxnSpPr>
          <p:nvPr userDrawn="1"/>
        </p:nvCxnSpPr>
        <p:spPr>
          <a:xfrm>
            <a:off x="492295" y="3933056"/>
            <a:ext cx="663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GameChangers">
            <a:extLst>
              <a:ext uri="{FF2B5EF4-FFF2-40B4-BE49-F238E27FC236}">
                <a16:creationId xmlns:a16="http://schemas.microsoft.com/office/drawing/2014/main" id="{4D27559E-4DCE-4CAF-A5DB-CC352B6B54E2}"/>
              </a:ext>
            </a:extLst>
          </p:cNvPr>
          <p:cNvSpPr/>
          <p:nvPr userDrawn="1"/>
        </p:nvSpPr>
        <p:spPr>
          <a:xfrm>
            <a:off x="7696051" y="5782364"/>
            <a:ext cx="2702074" cy="236588"/>
          </a:xfrm>
          <a:custGeom>
            <a:avLst/>
            <a:gdLst>
              <a:gd name="connsiteX0" fmla="*/ 1609358 w 1722437"/>
              <a:gd name="connsiteY0" fmla="*/ 100518 h 150812"/>
              <a:gd name="connsiteX1" fmla="*/ 1667937 w 1722437"/>
              <a:gd name="connsiteY1" fmla="*/ 149493 h 150812"/>
              <a:gd name="connsiteX2" fmla="*/ 1725246 w 1722437"/>
              <a:gd name="connsiteY2" fmla="*/ 105281 h 150812"/>
              <a:gd name="connsiteX3" fmla="*/ 1684367 w 1722437"/>
              <a:gd name="connsiteY3" fmla="*/ 65196 h 150812"/>
              <a:gd name="connsiteX4" fmla="*/ 1643251 w 1722437"/>
              <a:gd name="connsiteY4" fmla="*/ 44400 h 150812"/>
              <a:gd name="connsiteX5" fmla="*/ 1664127 w 1722437"/>
              <a:gd name="connsiteY5" fmla="*/ 28525 h 150812"/>
              <a:gd name="connsiteX6" fmla="*/ 1691273 w 1722437"/>
              <a:gd name="connsiteY6" fmla="*/ 49321 h 150812"/>
              <a:gd name="connsiteX7" fmla="*/ 1720562 w 1722437"/>
              <a:gd name="connsiteY7" fmla="*/ 49321 h 150812"/>
              <a:gd name="connsiteX8" fmla="*/ 1665476 w 1722437"/>
              <a:gd name="connsiteY8" fmla="*/ 4951 h 150812"/>
              <a:gd name="connsiteX9" fmla="*/ 1613962 w 1722437"/>
              <a:gd name="connsiteY9" fmla="*/ 46623 h 150812"/>
              <a:gd name="connsiteX10" fmla="*/ 1654999 w 1722437"/>
              <a:gd name="connsiteY10" fmla="*/ 85754 h 150812"/>
              <a:gd name="connsiteX11" fmla="*/ 1695956 w 1722437"/>
              <a:gd name="connsiteY11" fmla="*/ 108535 h 150812"/>
              <a:gd name="connsiteX12" fmla="*/ 1669127 w 1722437"/>
              <a:gd name="connsiteY12" fmla="*/ 125680 h 150812"/>
              <a:gd name="connsiteX13" fmla="*/ 1638647 w 1722437"/>
              <a:gd name="connsiteY13" fmla="*/ 100280 h 150812"/>
              <a:gd name="connsiteX14" fmla="*/ 1509107 w 1722437"/>
              <a:gd name="connsiteY14" fmla="*/ 32017 h 150812"/>
              <a:gd name="connsiteX15" fmla="*/ 1542207 w 1722437"/>
              <a:gd name="connsiteY15" fmla="*/ 32017 h 150812"/>
              <a:gd name="connsiteX16" fmla="*/ 1563082 w 1722437"/>
              <a:gd name="connsiteY16" fmla="*/ 51147 h 150812"/>
              <a:gd name="connsiteX17" fmla="*/ 1542207 w 1722437"/>
              <a:gd name="connsiteY17" fmla="*/ 70832 h 150812"/>
              <a:gd name="connsiteX18" fmla="*/ 1509107 w 1722437"/>
              <a:gd name="connsiteY18" fmla="*/ 70832 h 150812"/>
              <a:gd name="connsiteX19" fmla="*/ 1478786 w 1722437"/>
              <a:gd name="connsiteY19" fmla="*/ 146159 h 150812"/>
              <a:gd name="connsiteX20" fmla="*/ 1509107 w 1722437"/>
              <a:gd name="connsiteY20" fmla="*/ 146159 h 150812"/>
              <a:gd name="connsiteX21" fmla="*/ 1509107 w 1722437"/>
              <a:gd name="connsiteY21" fmla="*/ 92422 h 150812"/>
              <a:gd name="connsiteX22" fmla="*/ 1539349 w 1722437"/>
              <a:gd name="connsiteY22" fmla="*/ 92422 h 150812"/>
              <a:gd name="connsiteX23" fmla="*/ 1562288 w 1722437"/>
              <a:gd name="connsiteY23" fmla="*/ 113218 h 150812"/>
              <a:gd name="connsiteX24" fmla="*/ 1567130 w 1722437"/>
              <a:gd name="connsiteY24" fmla="*/ 146159 h 150812"/>
              <a:gd name="connsiteX25" fmla="*/ 1597372 w 1722437"/>
              <a:gd name="connsiteY25" fmla="*/ 146159 h 150812"/>
              <a:gd name="connsiteX26" fmla="*/ 1591578 w 1722437"/>
              <a:gd name="connsiteY26" fmla="*/ 113615 h 150812"/>
              <a:gd name="connsiteX27" fmla="*/ 1571575 w 1722437"/>
              <a:gd name="connsiteY27" fmla="*/ 81389 h 150812"/>
              <a:gd name="connsiteX28" fmla="*/ 1571575 w 1722437"/>
              <a:gd name="connsiteY28" fmla="*/ 81389 h 150812"/>
              <a:gd name="connsiteX29" fmla="*/ 1593324 w 1722437"/>
              <a:gd name="connsiteY29" fmla="*/ 46861 h 150812"/>
              <a:gd name="connsiteX30" fmla="*/ 1555780 w 1722437"/>
              <a:gd name="connsiteY30" fmla="*/ 8840 h 150812"/>
              <a:gd name="connsiteX31" fmla="*/ 1553081 w 1722437"/>
              <a:gd name="connsiteY31" fmla="*/ 8919 h 150812"/>
              <a:gd name="connsiteX32" fmla="*/ 1478786 w 1722437"/>
              <a:gd name="connsiteY32" fmla="*/ 8919 h 150812"/>
              <a:gd name="connsiteX33" fmla="*/ 1353850 w 1722437"/>
              <a:gd name="connsiteY33" fmla="*/ 146159 h 150812"/>
              <a:gd name="connsiteX34" fmla="*/ 1458387 w 1722437"/>
              <a:gd name="connsiteY34" fmla="*/ 146159 h 150812"/>
              <a:gd name="connsiteX35" fmla="*/ 1458387 w 1722437"/>
              <a:gd name="connsiteY35" fmla="*/ 120759 h 150812"/>
              <a:gd name="connsiteX36" fmla="*/ 1384171 w 1722437"/>
              <a:gd name="connsiteY36" fmla="*/ 120759 h 150812"/>
              <a:gd name="connsiteX37" fmla="*/ 1384171 w 1722437"/>
              <a:gd name="connsiteY37" fmla="*/ 87024 h 150812"/>
              <a:gd name="connsiteX38" fmla="*/ 1450846 w 1722437"/>
              <a:gd name="connsiteY38" fmla="*/ 87024 h 150812"/>
              <a:gd name="connsiteX39" fmla="*/ 1450846 w 1722437"/>
              <a:gd name="connsiteY39" fmla="*/ 63212 h 150812"/>
              <a:gd name="connsiteX40" fmla="*/ 1384171 w 1722437"/>
              <a:gd name="connsiteY40" fmla="*/ 63212 h 150812"/>
              <a:gd name="connsiteX41" fmla="*/ 1384171 w 1722437"/>
              <a:gd name="connsiteY41" fmla="*/ 33684 h 150812"/>
              <a:gd name="connsiteX42" fmla="*/ 1456799 w 1722437"/>
              <a:gd name="connsiteY42" fmla="*/ 33684 h 150812"/>
              <a:gd name="connsiteX43" fmla="*/ 1456799 w 1722437"/>
              <a:gd name="connsiteY43" fmla="*/ 8284 h 150812"/>
              <a:gd name="connsiteX44" fmla="*/ 1353612 w 1722437"/>
              <a:gd name="connsiteY44" fmla="*/ 8284 h 150812"/>
              <a:gd name="connsiteX45" fmla="*/ 1310114 w 1722437"/>
              <a:gd name="connsiteY45" fmla="*/ 146159 h 150812"/>
              <a:gd name="connsiteX46" fmla="*/ 1329244 w 1722437"/>
              <a:gd name="connsiteY46" fmla="*/ 146159 h 150812"/>
              <a:gd name="connsiteX47" fmla="*/ 1329244 w 1722437"/>
              <a:gd name="connsiteY47" fmla="*/ 71784 h 150812"/>
              <a:gd name="connsiteX48" fmla="*/ 1271379 w 1722437"/>
              <a:gd name="connsiteY48" fmla="*/ 71784 h 150812"/>
              <a:gd name="connsiteX49" fmla="*/ 1271379 w 1722437"/>
              <a:gd name="connsiteY49" fmla="*/ 94327 h 150812"/>
              <a:gd name="connsiteX50" fmla="*/ 1301859 w 1722437"/>
              <a:gd name="connsiteY50" fmla="*/ 94327 h 150812"/>
              <a:gd name="connsiteX51" fmla="*/ 1271998 w 1722437"/>
              <a:gd name="connsiteY51" fmla="*/ 124156 h 150812"/>
              <a:gd name="connsiteX52" fmla="*/ 1269077 w 1722437"/>
              <a:gd name="connsiteY52" fmla="*/ 124013 h 150812"/>
              <a:gd name="connsiteX53" fmla="*/ 1231612 w 1722437"/>
              <a:gd name="connsiteY53" fmla="*/ 77896 h 150812"/>
              <a:gd name="connsiteX54" fmla="*/ 1269077 w 1722437"/>
              <a:gd name="connsiteY54" fmla="*/ 30668 h 150812"/>
              <a:gd name="connsiteX55" fmla="*/ 1298208 w 1722437"/>
              <a:gd name="connsiteY55" fmla="*/ 53846 h 150812"/>
              <a:gd name="connsiteX56" fmla="*/ 1327100 w 1722437"/>
              <a:gd name="connsiteY56" fmla="*/ 53846 h 150812"/>
              <a:gd name="connsiteX57" fmla="*/ 1269077 w 1722437"/>
              <a:gd name="connsiteY57" fmla="*/ 5189 h 150812"/>
              <a:gd name="connsiteX58" fmla="*/ 1201370 w 1722437"/>
              <a:gd name="connsiteY58" fmla="*/ 77896 h 150812"/>
              <a:gd name="connsiteX59" fmla="*/ 1269077 w 1722437"/>
              <a:gd name="connsiteY59" fmla="*/ 149334 h 150812"/>
              <a:gd name="connsiteX60" fmla="*/ 1306860 w 1722437"/>
              <a:gd name="connsiteY60" fmla="*/ 130363 h 150812"/>
              <a:gd name="connsiteX61" fmla="*/ 1064607 w 1722437"/>
              <a:gd name="connsiteY61" fmla="*/ 146159 h 150812"/>
              <a:gd name="connsiteX62" fmla="*/ 1092944 w 1722437"/>
              <a:gd name="connsiteY62" fmla="*/ 146159 h 150812"/>
              <a:gd name="connsiteX63" fmla="*/ 1092944 w 1722437"/>
              <a:gd name="connsiteY63" fmla="*/ 54004 h 150812"/>
              <a:gd name="connsiteX64" fmla="*/ 1093341 w 1722437"/>
              <a:gd name="connsiteY64" fmla="*/ 54004 h 150812"/>
              <a:gd name="connsiteX65" fmla="*/ 1150650 w 1722437"/>
              <a:gd name="connsiteY65" fmla="*/ 146159 h 150812"/>
              <a:gd name="connsiteX66" fmla="*/ 1180892 w 1722437"/>
              <a:gd name="connsiteY66" fmla="*/ 146159 h 150812"/>
              <a:gd name="connsiteX67" fmla="*/ 1180892 w 1722437"/>
              <a:gd name="connsiteY67" fmla="*/ 8523 h 150812"/>
              <a:gd name="connsiteX68" fmla="*/ 1152555 w 1722437"/>
              <a:gd name="connsiteY68" fmla="*/ 8523 h 150812"/>
              <a:gd name="connsiteX69" fmla="*/ 1152555 w 1722437"/>
              <a:gd name="connsiteY69" fmla="*/ 100836 h 150812"/>
              <a:gd name="connsiteX70" fmla="*/ 1152158 w 1722437"/>
              <a:gd name="connsiteY70" fmla="*/ 100836 h 150812"/>
              <a:gd name="connsiteX71" fmla="*/ 1094690 w 1722437"/>
              <a:gd name="connsiteY71" fmla="*/ 8523 h 150812"/>
              <a:gd name="connsiteX72" fmla="*/ 1064607 w 1722437"/>
              <a:gd name="connsiteY72" fmla="*/ 8523 h 150812"/>
              <a:gd name="connsiteX73" fmla="*/ 985232 w 1722437"/>
              <a:gd name="connsiteY73" fmla="*/ 42416 h 150812"/>
              <a:gd name="connsiteX74" fmla="*/ 985232 w 1722437"/>
              <a:gd name="connsiteY74" fmla="*/ 42416 h 150812"/>
              <a:gd name="connsiteX75" fmla="*/ 1002615 w 1722437"/>
              <a:gd name="connsiteY75" fmla="*/ 92978 h 150812"/>
              <a:gd name="connsiteX76" fmla="*/ 967293 w 1722437"/>
              <a:gd name="connsiteY76" fmla="*/ 92978 h 150812"/>
              <a:gd name="connsiteX77" fmla="*/ 918002 w 1722437"/>
              <a:gd name="connsiteY77" fmla="*/ 146159 h 150812"/>
              <a:gd name="connsiteX78" fmla="*/ 948243 w 1722437"/>
              <a:gd name="connsiteY78" fmla="*/ 146159 h 150812"/>
              <a:gd name="connsiteX79" fmla="*/ 959356 w 1722437"/>
              <a:gd name="connsiteY79" fmla="*/ 115282 h 150812"/>
              <a:gd name="connsiteX80" fmla="*/ 1010870 w 1722437"/>
              <a:gd name="connsiteY80" fmla="*/ 115282 h 150812"/>
              <a:gd name="connsiteX81" fmla="*/ 1021268 w 1722437"/>
              <a:gd name="connsiteY81" fmla="*/ 145921 h 150812"/>
              <a:gd name="connsiteX82" fmla="*/ 1053018 w 1722437"/>
              <a:gd name="connsiteY82" fmla="*/ 145921 h 150812"/>
              <a:gd name="connsiteX83" fmla="*/ 1001504 w 1722437"/>
              <a:gd name="connsiteY83" fmla="*/ 8284 h 150812"/>
              <a:gd name="connsiteX84" fmla="*/ 970468 w 1722437"/>
              <a:gd name="connsiteY84" fmla="*/ 8284 h 150812"/>
              <a:gd name="connsiteX85" fmla="*/ 789731 w 1722437"/>
              <a:gd name="connsiteY85" fmla="*/ 146159 h 150812"/>
              <a:gd name="connsiteX86" fmla="*/ 820053 w 1722437"/>
              <a:gd name="connsiteY86" fmla="*/ 146159 h 150812"/>
              <a:gd name="connsiteX87" fmla="*/ 820053 w 1722437"/>
              <a:gd name="connsiteY87" fmla="*/ 86786 h 150812"/>
              <a:gd name="connsiteX88" fmla="*/ 875615 w 1722437"/>
              <a:gd name="connsiteY88" fmla="*/ 86786 h 150812"/>
              <a:gd name="connsiteX89" fmla="*/ 875615 w 1722437"/>
              <a:gd name="connsiteY89" fmla="*/ 146159 h 150812"/>
              <a:gd name="connsiteX90" fmla="*/ 905857 w 1722437"/>
              <a:gd name="connsiteY90" fmla="*/ 146159 h 150812"/>
              <a:gd name="connsiteX91" fmla="*/ 905857 w 1722437"/>
              <a:gd name="connsiteY91" fmla="*/ 8523 h 150812"/>
              <a:gd name="connsiteX92" fmla="*/ 875615 w 1722437"/>
              <a:gd name="connsiteY92" fmla="*/ 8523 h 150812"/>
              <a:gd name="connsiteX93" fmla="*/ 875615 w 1722437"/>
              <a:gd name="connsiteY93" fmla="*/ 61307 h 150812"/>
              <a:gd name="connsiteX94" fmla="*/ 820053 w 1722437"/>
              <a:gd name="connsiteY94" fmla="*/ 61307 h 150812"/>
              <a:gd name="connsiteX95" fmla="*/ 820053 w 1722437"/>
              <a:gd name="connsiteY95" fmla="*/ 8523 h 150812"/>
              <a:gd name="connsiteX96" fmla="*/ 789493 w 1722437"/>
              <a:gd name="connsiteY96" fmla="*/ 8523 h 150812"/>
              <a:gd name="connsiteX97" fmla="*/ 767983 w 1722437"/>
              <a:gd name="connsiteY97" fmla="*/ 54798 h 150812"/>
              <a:gd name="connsiteX98" fmla="*/ 708610 w 1722437"/>
              <a:gd name="connsiteY98" fmla="*/ 5189 h 150812"/>
              <a:gd name="connsiteX99" fmla="*/ 640903 w 1722437"/>
              <a:gd name="connsiteY99" fmla="*/ 77896 h 150812"/>
              <a:gd name="connsiteX100" fmla="*/ 708610 w 1722437"/>
              <a:gd name="connsiteY100" fmla="*/ 149334 h 150812"/>
              <a:gd name="connsiteX101" fmla="*/ 769094 w 1722437"/>
              <a:gd name="connsiteY101" fmla="*/ 92978 h 150812"/>
              <a:gd name="connsiteX102" fmla="*/ 739805 w 1722437"/>
              <a:gd name="connsiteY102" fmla="*/ 92978 h 150812"/>
              <a:gd name="connsiteX103" fmla="*/ 708610 w 1722437"/>
              <a:gd name="connsiteY103" fmla="*/ 123854 h 150812"/>
              <a:gd name="connsiteX104" fmla="*/ 671145 w 1722437"/>
              <a:gd name="connsiteY104" fmla="*/ 77738 h 150812"/>
              <a:gd name="connsiteX105" fmla="*/ 708610 w 1722437"/>
              <a:gd name="connsiteY105" fmla="*/ 30509 h 150812"/>
              <a:gd name="connsiteX106" fmla="*/ 738614 w 1722437"/>
              <a:gd name="connsiteY106" fmla="*/ 54322 h 150812"/>
              <a:gd name="connsiteX107" fmla="*/ 468342 w 1722437"/>
              <a:gd name="connsiteY107" fmla="*/ 146159 h 150812"/>
              <a:gd name="connsiteX108" fmla="*/ 572800 w 1722437"/>
              <a:gd name="connsiteY108" fmla="*/ 146159 h 150812"/>
              <a:gd name="connsiteX109" fmla="*/ 572800 w 1722437"/>
              <a:gd name="connsiteY109" fmla="*/ 120759 h 150812"/>
              <a:gd name="connsiteX110" fmla="*/ 498584 w 1722437"/>
              <a:gd name="connsiteY110" fmla="*/ 120759 h 150812"/>
              <a:gd name="connsiteX111" fmla="*/ 498584 w 1722437"/>
              <a:gd name="connsiteY111" fmla="*/ 87024 h 150812"/>
              <a:gd name="connsiteX112" fmla="*/ 565338 w 1722437"/>
              <a:gd name="connsiteY112" fmla="*/ 87024 h 150812"/>
              <a:gd name="connsiteX113" fmla="*/ 565338 w 1722437"/>
              <a:gd name="connsiteY113" fmla="*/ 63212 h 150812"/>
              <a:gd name="connsiteX114" fmla="*/ 498584 w 1722437"/>
              <a:gd name="connsiteY114" fmla="*/ 63212 h 150812"/>
              <a:gd name="connsiteX115" fmla="*/ 498584 w 1722437"/>
              <a:gd name="connsiteY115" fmla="*/ 33684 h 150812"/>
              <a:gd name="connsiteX116" fmla="*/ 571291 w 1722437"/>
              <a:gd name="connsiteY116" fmla="*/ 33684 h 150812"/>
              <a:gd name="connsiteX117" fmla="*/ 571291 w 1722437"/>
              <a:gd name="connsiteY117" fmla="*/ 8284 h 150812"/>
              <a:gd name="connsiteX118" fmla="*/ 468104 w 1722437"/>
              <a:gd name="connsiteY118" fmla="*/ 8284 h 150812"/>
              <a:gd name="connsiteX119" fmla="*/ 293717 w 1722437"/>
              <a:gd name="connsiteY119" fmla="*/ 146159 h 150812"/>
              <a:gd name="connsiteX120" fmla="*/ 322054 w 1722437"/>
              <a:gd name="connsiteY120" fmla="*/ 146159 h 150812"/>
              <a:gd name="connsiteX121" fmla="*/ 322054 w 1722437"/>
              <a:gd name="connsiteY121" fmla="*/ 49559 h 150812"/>
              <a:gd name="connsiteX122" fmla="*/ 322054 w 1722437"/>
              <a:gd name="connsiteY122" fmla="*/ 49559 h 150812"/>
              <a:gd name="connsiteX123" fmla="*/ 355788 w 1722437"/>
              <a:gd name="connsiteY123" fmla="*/ 146159 h 150812"/>
              <a:gd name="connsiteX124" fmla="*/ 379125 w 1722437"/>
              <a:gd name="connsiteY124" fmla="*/ 146159 h 150812"/>
              <a:gd name="connsiteX125" fmla="*/ 412938 w 1722437"/>
              <a:gd name="connsiteY125" fmla="*/ 48607 h 150812"/>
              <a:gd name="connsiteX126" fmla="*/ 412938 w 1722437"/>
              <a:gd name="connsiteY126" fmla="*/ 48607 h 150812"/>
              <a:gd name="connsiteX127" fmla="*/ 412938 w 1722437"/>
              <a:gd name="connsiteY127" fmla="*/ 146159 h 150812"/>
              <a:gd name="connsiteX128" fmla="*/ 441275 w 1722437"/>
              <a:gd name="connsiteY128" fmla="*/ 146159 h 150812"/>
              <a:gd name="connsiteX129" fmla="*/ 441275 w 1722437"/>
              <a:gd name="connsiteY129" fmla="*/ 8523 h 150812"/>
              <a:gd name="connsiteX130" fmla="*/ 398730 w 1722437"/>
              <a:gd name="connsiteY130" fmla="*/ 8523 h 150812"/>
              <a:gd name="connsiteX131" fmla="*/ 368806 w 1722437"/>
              <a:gd name="connsiteY131" fmla="*/ 103217 h 150812"/>
              <a:gd name="connsiteX132" fmla="*/ 368806 w 1722437"/>
              <a:gd name="connsiteY132" fmla="*/ 103217 h 150812"/>
              <a:gd name="connsiteX133" fmla="*/ 336580 w 1722437"/>
              <a:gd name="connsiteY133" fmla="*/ 8523 h 150812"/>
              <a:gd name="connsiteX134" fmla="*/ 293955 w 1722437"/>
              <a:gd name="connsiteY134" fmla="*/ 8523 h 150812"/>
              <a:gd name="connsiteX135" fmla="*/ 214342 w 1722437"/>
              <a:gd name="connsiteY135" fmla="*/ 42416 h 150812"/>
              <a:gd name="connsiteX136" fmla="*/ 214342 w 1722437"/>
              <a:gd name="connsiteY136" fmla="*/ 42416 h 150812"/>
              <a:gd name="connsiteX137" fmla="*/ 231725 w 1722437"/>
              <a:gd name="connsiteY137" fmla="*/ 92978 h 150812"/>
              <a:gd name="connsiteX138" fmla="*/ 196006 w 1722437"/>
              <a:gd name="connsiteY138" fmla="*/ 92978 h 150812"/>
              <a:gd name="connsiteX139" fmla="*/ 146556 w 1722437"/>
              <a:gd name="connsiteY139" fmla="*/ 146159 h 150812"/>
              <a:gd name="connsiteX140" fmla="*/ 177194 w 1722437"/>
              <a:gd name="connsiteY140" fmla="*/ 146159 h 150812"/>
              <a:gd name="connsiteX141" fmla="*/ 188069 w 1722437"/>
              <a:gd name="connsiteY141" fmla="*/ 115282 h 150812"/>
              <a:gd name="connsiteX142" fmla="*/ 239583 w 1722437"/>
              <a:gd name="connsiteY142" fmla="*/ 115282 h 150812"/>
              <a:gd name="connsiteX143" fmla="*/ 249743 w 1722437"/>
              <a:gd name="connsiteY143" fmla="*/ 146159 h 150812"/>
              <a:gd name="connsiteX144" fmla="*/ 281493 w 1722437"/>
              <a:gd name="connsiteY144" fmla="*/ 146159 h 150812"/>
              <a:gd name="connsiteX145" fmla="*/ 229899 w 1722437"/>
              <a:gd name="connsiteY145" fmla="*/ 8523 h 150812"/>
              <a:gd name="connsiteX146" fmla="*/ 198864 w 1722437"/>
              <a:gd name="connsiteY146" fmla="*/ 8523 h 150812"/>
              <a:gd name="connsiteX147" fmla="*/ 113615 w 1722437"/>
              <a:gd name="connsiteY147" fmla="*/ 146159 h 150812"/>
              <a:gd name="connsiteX148" fmla="*/ 132903 w 1722437"/>
              <a:gd name="connsiteY148" fmla="*/ 146159 h 150812"/>
              <a:gd name="connsiteX149" fmla="*/ 132903 w 1722437"/>
              <a:gd name="connsiteY149" fmla="*/ 71784 h 150812"/>
              <a:gd name="connsiteX150" fmla="*/ 75118 w 1722437"/>
              <a:gd name="connsiteY150" fmla="*/ 71784 h 150812"/>
              <a:gd name="connsiteX151" fmla="*/ 75118 w 1722437"/>
              <a:gd name="connsiteY151" fmla="*/ 94327 h 150812"/>
              <a:gd name="connsiteX152" fmla="*/ 105598 w 1722437"/>
              <a:gd name="connsiteY152" fmla="*/ 94327 h 150812"/>
              <a:gd name="connsiteX153" fmla="*/ 75739 w 1722437"/>
              <a:gd name="connsiteY153" fmla="*/ 124156 h 150812"/>
              <a:gd name="connsiteX154" fmla="*/ 72816 w 1722437"/>
              <a:gd name="connsiteY154" fmla="*/ 124013 h 150812"/>
              <a:gd name="connsiteX155" fmla="*/ 35431 w 1722437"/>
              <a:gd name="connsiteY155" fmla="*/ 77896 h 150812"/>
              <a:gd name="connsiteX156" fmla="*/ 72816 w 1722437"/>
              <a:gd name="connsiteY156" fmla="*/ 30668 h 150812"/>
              <a:gd name="connsiteX157" fmla="*/ 101947 w 1722437"/>
              <a:gd name="connsiteY157" fmla="*/ 53846 h 150812"/>
              <a:gd name="connsiteX158" fmla="*/ 130681 w 1722437"/>
              <a:gd name="connsiteY158" fmla="*/ 53846 h 150812"/>
              <a:gd name="connsiteX159" fmla="*/ 72658 w 1722437"/>
              <a:gd name="connsiteY159" fmla="*/ 5189 h 150812"/>
              <a:gd name="connsiteX160" fmla="*/ 4951 w 1722437"/>
              <a:gd name="connsiteY160" fmla="*/ 77896 h 150812"/>
              <a:gd name="connsiteX161" fmla="*/ 72658 w 1722437"/>
              <a:gd name="connsiteY161" fmla="*/ 149334 h 150812"/>
              <a:gd name="connsiteX162" fmla="*/ 110440 w 1722437"/>
              <a:gd name="connsiteY162" fmla="*/ 130363 h 15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722437" h="150812">
                <a:moveTo>
                  <a:pt x="1609358" y="100518"/>
                </a:moveTo>
                <a:cubicBezTo>
                  <a:pt x="1608961" y="134411"/>
                  <a:pt x="1637457" y="149493"/>
                  <a:pt x="1667937" y="149493"/>
                </a:cubicBezTo>
                <a:cubicBezTo>
                  <a:pt x="1705402" y="149493"/>
                  <a:pt x="1725246" y="130522"/>
                  <a:pt x="1725246" y="105281"/>
                </a:cubicBezTo>
                <a:cubicBezTo>
                  <a:pt x="1725246" y="74086"/>
                  <a:pt x="1694369" y="67736"/>
                  <a:pt x="1684367" y="65196"/>
                </a:cubicBezTo>
                <a:cubicBezTo>
                  <a:pt x="1649839" y="56306"/>
                  <a:pt x="1643251" y="54957"/>
                  <a:pt x="1643251" y="44400"/>
                </a:cubicBezTo>
                <a:cubicBezTo>
                  <a:pt x="1643251" y="33843"/>
                  <a:pt x="1654443" y="28525"/>
                  <a:pt x="1664127" y="28525"/>
                </a:cubicBezTo>
                <a:cubicBezTo>
                  <a:pt x="1678573" y="28525"/>
                  <a:pt x="1690320" y="32732"/>
                  <a:pt x="1691273" y="49321"/>
                </a:cubicBezTo>
                <a:lnTo>
                  <a:pt x="1720562" y="49321"/>
                </a:lnTo>
                <a:cubicBezTo>
                  <a:pt x="1720562" y="17571"/>
                  <a:pt x="1694210" y="4951"/>
                  <a:pt x="1665476" y="4951"/>
                </a:cubicBezTo>
                <a:cubicBezTo>
                  <a:pt x="1640552" y="4951"/>
                  <a:pt x="1613962" y="18524"/>
                  <a:pt x="1613962" y="46623"/>
                </a:cubicBezTo>
                <a:cubicBezTo>
                  <a:pt x="1613962" y="72499"/>
                  <a:pt x="1634599" y="80357"/>
                  <a:pt x="1654999" y="85754"/>
                </a:cubicBezTo>
                <a:cubicBezTo>
                  <a:pt x="1675398" y="91152"/>
                  <a:pt x="1695956" y="93692"/>
                  <a:pt x="1695956" y="108535"/>
                </a:cubicBezTo>
                <a:cubicBezTo>
                  <a:pt x="1695956" y="123378"/>
                  <a:pt x="1679684" y="125680"/>
                  <a:pt x="1669127" y="125680"/>
                </a:cubicBezTo>
                <a:cubicBezTo>
                  <a:pt x="1653252" y="125680"/>
                  <a:pt x="1638647" y="118536"/>
                  <a:pt x="1638647" y="100280"/>
                </a:cubicBezTo>
                <a:close/>
                <a:moveTo>
                  <a:pt x="1509107" y="32017"/>
                </a:moveTo>
                <a:lnTo>
                  <a:pt x="1542207" y="32017"/>
                </a:lnTo>
                <a:cubicBezTo>
                  <a:pt x="1555780" y="32017"/>
                  <a:pt x="1563082" y="37812"/>
                  <a:pt x="1563082" y="51147"/>
                </a:cubicBezTo>
                <a:cubicBezTo>
                  <a:pt x="1563082" y="64482"/>
                  <a:pt x="1555780" y="70832"/>
                  <a:pt x="1542207" y="70832"/>
                </a:cubicBezTo>
                <a:lnTo>
                  <a:pt x="1509107" y="70832"/>
                </a:lnTo>
                <a:close/>
                <a:moveTo>
                  <a:pt x="1478786" y="146159"/>
                </a:moveTo>
                <a:lnTo>
                  <a:pt x="1509107" y="146159"/>
                </a:lnTo>
                <a:lnTo>
                  <a:pt x="1509107" y="92422"/>
                </a:lnTo>
                <a:lnTo>
                  <a:pt x="1539349" y="92422"/>
                </a:lnTo>
                <a:cubicBezTo>
                  <a:pt x="1554589" y="92422"/>
                  <a:pt x="1560145" y="98772"/>
                  <a:pt x="1562288" y="113218"/>
                </a:cubicBezTo>
                <a:cubicBezTo>
                  <a:pt x="1562685" y="124347"/>
                  <a:pt x="1564305" y="135388"/>
                  <a:pt x="1567130" y="146159"/>
                </a:cubicBezTo>
                <a:lnTo>
                  <a:pt x="1597372" y="146159"/>
                </a:lnTo>
                <a:cubicBezTo>
                  <a:pt x="1591975" y="138221"/>
                  <a:pt x="1592213" y="122346"/>
                  <a:pt x="1591578" y="113615"/>
                </a:cubicBezTo>
                <a:cubicBezTo>
                  <a:pt x="1590625" y="99724"/>
                  <a:pt x="1586419" y="85278"/>
                  <a:pt x="1571575" y="81389"/>
                </a:cubicBezTo>
                <a:lnTo>
                  <a:pt x="1571575" y="81389"/>
                </a:lnTo>
                <a:cubicBezTo>
                  <a:pt x="1585736" y="76047"/>
                  <a:pt x="1594618" y="61942"/>
                  <a:pt x="1593324" y="46861"/>
                </a:cubicBezTo>
                <a:cubicBezTo>
                  <a:pt x="1593459" y="25993"/>
                  <a:pt x="1576648" y="8975"/>
                  <a:pt x="1555780" y="8840"/>
                </a:cubicBezTo>
                <a:cubicBezTo>
                  <a:pt x="1554883" y="8832"/>
                  <a:pt x="1553978" y="8864"/>
                  <a:pt x="1553081" y="8919"/>
                </a:cubicBezTo>
                <a:lnTo>
                  <a:pt x="1478786" y="8919"/>
                </a:lnTo>
                <a:close/>
                <a:moveTo>
                  <a:pt x="1353850" y="146159"/>
                </a:moveTo>
                <a:lnTo>
                  <a:pt x="1458387" y="146159"/>
                </a:lnTo>
                <a:lnTo>
                  <a:pt x="1458387" y="120759"/>
                </a:lnTo>
                <a:lnTo>
                  <a:pt x="1384171" y="120759"/>
                </a:lnTo>
                <a:lnTo>
                  <a:pt x="1384171" y="87024"/>
                </a:lnTo>
                <a:lnTo>
                  <a:pt x="1450846" y="87024"/>
                </a:lnTo>
                <a:lnTo>
                  <a:pt x="1450846" y="63212"/>
                </a:lnTo>
                <a:lnTo>
                  <a:pt x="1384171" y="63212"/>
                </a:lnTo>
                <a:lnTo>
                  <a:pt x="1384171" y="33684"/>
                </a:lnTo>
                <a:lnTo>
                  <a:pt x="1456799" y="33684"/>
                </a:lnTo>
                <a:lnTo>
                  <a:pt x="1456799" y="8284"/>
                </a:lnTo>
                <a:lnTo>
                  <a:pt x="1353612" y="8284"/>
                </a:lnTo>
                <a:close/>
                <a:moveTo>
                  <a:pt x="1310114" y="146159"/>
                </a:moveTo>
                <a:lnTo>
                  <a:pt x="1329244" y="146159"/>
                </a:lnTo>
                <a:lnTo>
                  <a:pt x="1329244" y="71784"/>
                </a:lnTo>
                <a:lnTo>
                  <a:pt x="1271379" y="71784"/>
                </a:lnTo>
                <a:lnTo>
                  <a:pt x="1271379" y="94327"/>
                </a:lnTo>
                <a:lnTo>
                  <a:pt x="1301859" y="94327"/>
                </a:lnTo>
                <a:cubicBezTo>
                  <a:pt x="1301851" y="110813"/>
                  <a:pt x="1288485" y="124164"/>
                  <a:pt x="1271998" y="124156"/>
                </a:cubicBezTo>
                <a:cubicBezTo>
                  <a:pt x="1271022" y="124156"/>
                  <a:pt x="1270046" y="124108"/>
                  <a:pt x="1269077" y="124013"/>
                </a:cubicBezTo>
                <a:cubicBezTo>
                  <a:pt x="1241852" y="124013"/>
                  <a:pt x="1231612" y="100836"/>
                  <a:pt x="1231612" y="77896"/>
                </a:cubicBezTo>
                <a:cubicBezTo>
                  <a:pt x="1231612" y="54957"/>
                  <a:pt x="1241852" y="30668"/>
                  <a:pt x="1269077" y="30668"/>
                </a:cubicBezTo>
                <a:cubicBezTo>
                  <a:pt x="1283214" y="30041"/>
                  <a:pt x="1295644" y="39931"/>
                  <a:pt x="1298208" y="53846"/>
                </a:cubicBezTo>
                <a:lnTo>
                  <a:pt x="1327100" y="53846"/>
                </a:lnTo>
                <a:cubicBezTo>
                  <a:pt x="1323846" y="22572"/>
                  <a:pt x="1297176" y="5189"/>
                  <a:pt x="1269077" y="5189"/>
                </a:cubicBezTo>
                <a:cubicBezTo>
                  <a:pt x="1226453" y="5189"/>
                  <a:pt x="1201370" y="36939"/>
                  <a:pt x="1201370" y="77896"/>
                </a:cubicBezTo>
                <a:cubicBezTo>
                  <a:pt x="1201370" y="118854"/>
                  <a:pt x="1226453" y="149334"/>
                  <a:pt x="1269077" y="149334"/>
                </a:cubicBezTo>
                <a:cubicBezTo>
                  <a:pt x="1283976" y="149405"/>
                  <a:pt x="1298017" y="142357"/>
                  <a:pt x="1306860" y="130363"/>
                </a:cubicBezTo>
                <a:close/>
                <a:moveTo>
                  <a:pt x="1064607" y="146159"/>
                </a:moveTo>
                <a:lnTo>
                  <a:pt x="1092944" y="146159"/>
                </a:lnTo>
                <a:lnTo>
                  <a:pt x="1092944" y="54004"/>
                </a:lnTo>
                <a:lnTo>
                  <a:pt x="1093341" y="54004"/>
                </a:lnTo>
                <a:lnTo>
                  <a:pt x="1150650" y="146159"/>
                </a:lnTo>
                <a:lnTo>
                  <a:pt x="1180892" y="146159"/>
                </a:lnTo>
                <a:lnTo>
                  <a:pt x="1180892" y="8523"/>
                </a:lnTo>
                <a:lnTo>
                  <a:pt x="1152555" y="8523"/>
                </a:lnTo>
                <a:lnTo>
                  <a:pt x="1152555" y="100836"/>
                </a:lnTo>
                <a:lnTo>
                  <a:pt x="1152158" y="100836"/>
                </a:lnTo>
                <a:lnTo>
                  <a:pt x="1094690" y="8523"/>
                </a:lnTo>
                <a:lnTo>
                  <a:pt x="1064607" y="8523"/>
                </a:lnTo>
                <a:close/>
                <a:moveTo>
                  <a:pt x="985232" y="42416"/>
                </a:moveTo>
                <a:lnTo>
                  <a:pt x="985232" y="42416"/>
                </a:lnTo>
                <a:lnTo>
                  <a:pt x="1002615" y="92978"/>
                </a:lnTo>
                <a:lnTo>
                  <a:pt x="967293" y="92978"/>
                </a:lnTo>
                <a:close/>
                <a:moveTo>
                  <a:pt x="918002" y="146159"/>
                </a:moveTo>
                <a:lnTo>
                  <a:pt x="948243" y="146159"/>
                </a:lnTo>
                <a:lnTo>
                  <a:pt x="959356" y="115282"/>
                </a:lnTo>
                <a:lnTo>
                  <a:pt x="1010870" y="115282"/>
                </a:lnTo>
                <a:lnTo>
                  <a:pt x="1021268" y="145921"/>
                </a:lnTo>
                <a:lnTo>
                  <a:pt x="1053018" y="145921"/>
                </a:lnTo>
                <a:lnTo>
                  <a:pt x="1001504" y="8284"/>
                </a:lnTo>
                <a:lnTo>
                  <a:pt x="970468" y="8284"/>
                </a:lnTo>
                <a:close/>
                <a:moveTo>
                  <a:pt x="789731" y="146159"/>
                </a:moveTo>
                <a:lnTo>
                  <a:pt x="820053" y="146159"/>
                </a:lnTo>
                <a:lnTo>
                  <a:pt x="820053" y="86786"/>
                </a:lnTo>
                <a:lnTo>
                  <a:pt x="875615" y="86786"/>
                </a:lnTo>
                <a:lnTo>
                  <a:pt x="875615" y="146159"/>
                </a:lnTo>
                <a:lnTo>
                  <a:pt x="905857" y="146159"/>
                </a:lnTo>
                <a:lnTo>
                  <a:pt x="905857" y="8523"/>
                </a:lnTo>
                <a:lnTo>
                  <a:pt x="875615" y="8523"/>
                </a:lnTo>
                <a:lnTo>
                  <a:pt x="875615" y="61307"/>
                </a:lnTo>
                <a:lnTo>
                  <a:pt x="820053" y="61307"/>
                </a:lnTo>
                <a:lnTo>
                  <a:pt x="820053" y="8523"/>
                </a:lnTo>
                <a:lnTo>
                  <a:pt x="789493" y="8523"/>
                </a:lnTo>
                <a:close/>
                <a:moveTo>
                  <a:pt x="767983" y="54798"/>
                </a:moveTo>
                <a:cubicBezTo>
                  <a:pt x="764332" y="23048"/>
                  <a:pt x="738852" y="5189"/>
                  <a:pt x="708610" y="5189"/>
                </a:cubicBezTo>
                <a:cubicBezTo>
                  <a:pt x="665986" y="5189"/>
                  <a:pt x="640903" y="36939"/>
                  <a:pt x="640903" y="77896"/>
                </a:cubicBezTo>
                <a:cubicBezTo>
                  <a:pt x="640903" y="118854"/>
                  <a:pt x="665986" y="149334"/>
                  <a:pt x="708610" y="149334"/>
                </a:cubicBezTo>
                <a:cubicBezTo>
                  <a:pt x="742345" y="149334"/>
                  <a:pt x="765998" y="127347"/>
                  <a:pt x="769094" y="92978"/>
                </a:cubicBezTo>
                <a:lnTo>
                  <a:pt x="739805" y="92978"/>
                </a:lnTo>
                <a:cubicBezTo>
                  <a:pt x="737503" y="111154"/>
                  <a:pt x="727105" y="123854"/>
                  <a:pt x="708610" y="123854"/>
                </a:cubicBezTo>
                <a:cubicBezTo>
                  <a:pt x="681385" y="123854"/>
                  <a:pt x="671145" y="100677"/>
                  <a:pt x="671145" y="77738"/>
                </a:cubicBezTo>
                <a:cubicBezTo>
                  <a:pt x="671145" y="54798"/>
                  <a:pt x="681385" y="30509"/>
                  <a:pt x="708610" y="30509"/>
                </a:cubicBezTo>
                <a:cubicBezTo>
                  <a:pt x="723080" y="30073"/>
                  <a:pt x="735756" y="40130"/>
                  <a:pt x="738614" y="54322"/>
                </a:cubicBezTo>
                <a:close/>
                <a:moveTo>
                  <a:pt x="468342" y="146159"/>
                </a:moveTo>
                <a:lnTo>
                  <a:pt x="572800" y="146159"/>
                </a:lnTo>
                <a:lnTo>
                  <a:pt x="572800" y="120759"/>
                </a:lnTo>
                <a:lnTo>
                  <a:pt x="498584" y="120759"/>
                </a:lnTo>
                <a:lnTo>
                  <a:pt x="498584" y="87024"/>
                </a:lnTo>
                <a:lnTo>
                  <a:pt x="565338" y="87024"/>
                </a:lnTo>
                <a:lnTo>
                  <a:pt x="565338" y="63212"/>
                </a:lnTo>
                <a:lnTo>
                  <a:pt x="498584" y="63212"/>
                </a:lnTo>
                <a:lnTo>
                  <a:pt x="498584" y="33684"/>
                </a:lnTo>
                <a:lnTo>
                  <a:pt x="571291" y="33684"/>
                </a:lnTo>
                <a:lnTo>
                  <a:pt x="571291" y="8284"/>
                </a:lnTo>
                <a:lnTo>
                  <a:pt x="468104" y="8284"/>
                </a:lnTo>
                <a:close/>
                <a:moveTo>
                  <a:pt x="293717" y="146159"/>
                </a:moveTo>
                <a:lnTo>
                  <a:pt x="322054" y="146159"/>
                </a:lnTo>
                <a:lnTo>
                  <a:pt x="322054" y="49559"/>
                </a:lnTo>
                <a:lnTo>
                  <a:pt x="322054" y="49559"/>
                </a:lnTo>
                <a:lnTo>
                  <a:pt x="355788" y="146159"/>
                </a:lnTo>
                <a:lnTo>
                  <a:pt x="379125" y="146159"/>
                </a:lnTo>
                <a:lnTo>
                  <a:pt x="412938" y="48607"/>
                </a:lnTo>
                <a:lnTo>
                  <a:pt x="412938" y="48607"/>
                </a:lnTo>
                <a:lnTo>
                  <a:pt x="412938" y="146159"/>
                </a:lnTo>
                <a:lnTo>
                  <a:pt x="441275" y="146159"/>
                </a:lnTo>
                <a:lnTo>
                  <a:pt x="441275" y="8523"/>
                </a:lnTo>
                <a:lnTo>
                  <a:pt x="398730" y="8523"/>
                </a:lnTo>
                <a:lnTo>
                  <a:pt x="368806" y="103217"/>
                </a:lnTo>
                <a:lnTo>
                  <a:pt x="368806" y="103217"/>
                </a:lnTo>
                <a:lnTo>
                  <a:pt x="336580" y="8523"/>
                </a:lnTo>
                <a:lnTo>
                  <a:pt x="293955" y="8523"/>
                </a:lnTo>
                <a:close/>
                <a:moveTo>
                  <a:pt x="214342" y="42416"/>
                </a:moveTo>
                <a:lnTo>
                  <a:pt x="214342" y="42416"/>
                </a:lnTo>
                <a:lnTo>
                  <a:pt x="231725" y="92978"/>
                </a:lnTo>
                <a:lnTo>
                  <a:pt x="196006" y="92978"/>
                </a:lnTo>
                <a:close/>
                <a:moveTo>
                  <a:pt x="146556" y="146159"/>
                </a:moveTo>
                <a:lnTo>
                  <a:pt x="177194" y="146159"/>
                </a:lnTo>
                <a:lnTo>
                  <a:pt x="188069" y="115282"/>
                </a:lnTo>
                <a:lnTo>
                  <a:pt x="239583" y="115282"/>
                </a:lnTo>
                <a:lnTo>
                  <a:pt x="249743" y="146159"/>
                </a:lnTo>
                <a:lnTo>
                  <a:pt x="281493" y="146159"/>
                </a:lnTo>
                <a:lnTo>
                  <a:pt x="229899" y="8523"/>
                </a:lnTo>
                <a:lnTo>
                  <a:pt x="198864" y="8523"/>
                </a:lnTo>
                <a:close/>
                <a:moveTo>
                  <a:pt x="113615" y="146159"/>
                </a:moveTo>
                <a:lnTo>
                  <a:pt x="132903" y="146159"/>
                </a:lnTo>
                <a:lnTo>
                  <a:pt x="132903" y="71784"/>
                </a:lnTo>
                <a:lnTo>
                  <a:pt x="75118" y="71784"/>
                </a:lnTo>
                <a:lnTo>
                  <a:pt x="75118" y="94327"/>
                </a:lnTo>
                <a:lnTo>
                  <a:pt x="105598" y="94327"/>
                </a:lnTo>
                <a:cubicBezTo>
                  <a:pt x="105590" y="110813"/>
                  <a:pt x="92222" y="124164"/>
                  <a:pt x="75739" y="124156"/>
                </a:cubicBezTo>
                <a:cubicBezTo>
                  <a:pt x="74763" y="124156"/>
                  <a:pt x="73788" y="124108"/>
                  <a:pt x="72816" y="124013"/>
                </a:cubicBezTo>
                <a:cubicBezTo>
                  <a:pt x="45591" y="124013"/>
                  <a:pt x="35431" y="100836"/>
                  <a:pt x="35431" y="77896"/>
                </a:cubicBezTo>
                <a:cubicBezTo>
                  <a:pt x="35431" y="54957"/>
                  <a:pt x="45591" y="30668"/>
                  <a:pt x="72816" y="30668"/>
                </a:cubicBezTo>
                <a:cubicBezTo>
                  <a:pt x="86963" y="30001"/>
                  <a:pt x="99417" y="39915"/>
                  <a:pt x="101947" y="53846"/>
                </a:cubicBezTo>
                <a:lnTo>
                  <a:pt x="130681" y="53846"/>
                </a:lnTo>
                <a:cubicBezTo>
                  <a:pt x="127426" y="22572"/>
                  <a:pt x="100836" y="5189"/>
                  <a:pt x="72658" y="5189"/>
                </a:cubicBezTo>
                <a:cubicBezTo>
                  <a:pt x="30033" y="5189"/>
                  <a:pt x="4951" y="36939"/>
                  <a:pt x="4951" y="77896"/>
                </a:cubicBezTo>
                <a:cubicBezTo>
                  <a:pt x="4951" y="118854"/>
                  <a:pt x="30033" y="149334"/>
                  <a:pt x="72658" y="149334"/>
                </a:cubicBezTo>
                <a:cubicBezTo>
                  <a:pt x="87564" y="149429"/>
                  <a:pt x="101614" y="142373"/>
                  <a:pt x="110440" y="130363"/>
                </a:cubicBezTo>
                <a:close/>
              </a:path>
            </a:pathLst>
          </a:custGeom>
          <a:solidFill>
            <a:schemeClr val="bg1"/>
          </a:solidFill>
          <a:ln w="7921" cap="flat">
            <a:noFill/>
            <a:prstDash val="solid"/>
            <a:miter/>
          </a:ln>
        </p:spPr>
        <p:txBody>
          <a:bodyPr rtlCol="0" anchor="ctr"/>
          <a:lstStyle/>
          <a:p>
            <a:endParaRPr lang="nb-NO" noProof="0" dirty="0"/>
          </a:p>
        </p:txBody>
      </p:sp>
      <p:sp>
        <p:nvSpPr>
          <p:cNvPr id="38" name="Logo shape cutout" hidden="1">
            <a:extLst>
              <a:ext uri="{FF2B5EF4-FFF2-40B4-BE49-F238E27FC236}">
                <a16:creationId xmlns:a16="http://schemas.microsoft.com/office/drawing/2014/main" id="{CF3EF6B3-6446-4F99-A7F5-2442D70F7A87}"/>
              </a:ext>
            </a:extLst>
          </p:cNvPr>
          <p:cNvSpPr>
            <a:spLocks/>
          </p:cNvSpPr>
          <p:nvPr userDrawn="1"/>
        </p:nvSpPr>
        <p:spPr bwMode="auto">
          <a:xfrm>
            <a:off x="10730262" y="5358931"/>
            <a:ext cx="860833" cy="789456"/>
          </a:xfrm>
          <a:custGeom>
            <a:avLst/>
            <a:gdLst>
              <a:gd name="connsiteX0" fmla="*/ 0 w 860833"/>
              <a:gd name="connsiteY0" fmla="*/ 0 h 789456"/>
              <a:gd name="connsiteX1" fmla="*/ 842054 w 860833"/>
              <a:gd name="connsiteY1" fmla="*/ 0 h 789456"/>
              <a:gd name="connsiteX2" fmla="*/ 793797 w 860833"/>
              <a:gd name="connsiteY2" fmla="*/ 688571 h 789456"/>
              <a:gd name="connsiteX3" fmla="*/ 758409 w 860833"/>
              <a:gd name="connsiteY3" fmla="*/ 789456 h 789456"/>
              <a:gd name="connsiteX4" fmla="*/ 0 w 860833"/>
              <a:gd name="connsiteY4" fmla="*/ 789456 h 789456"/>
              <a:gd name="connsiteX5" fmla="*/ 0 w 860833"/>
              <a:gd name="connsiteY5" fmla="*/ 651896 h 789456"/>
              <a:gd name="connsiteX6" fmla="*/ 0 w 860833"/>
              <a:gd name="connsiteY6" fmla="*/ 0 h 78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0833" h="789456">
                <a:moveTo>
                  <a:pt x="0" y="0"/>
                </a:moveTo>
                <a:cubicBezTo>
                  <a:pt x="842054" y="0"/>
                  <a:pt x="842054" y="0"/>
                  <a:pt x="842054" y="0"/>
                </a:cubicBezTo>
                <a:cubicBezTo>
                  <a:pt x="874996" y="230865"/>
                  <a:pt x="867984" y="451672"/>
                  <a:pt x="793797" y="688571"/>
                </a:cubicBezTo>
                <a:lnTo>
                  <a:pt x="758409" y="789456"/>
                </a:lnTo>
                <a:lnTo>
                  <a:pt x="0" y="789456"/>
                </a:lnTo>
                <a:lnTo>
                  <a:pt x="0" y="651896"/>
                </a:lnTo>
                <a:cubicBezTo>
                  <a:pt x="0" y="0"/>
                  <a:pt x="0" y="0"/>
                  <a:pt x="0" y="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nb-NO" noProof="0" dirty="0"/>
          </a:p>
        </p:txBody>
      </p:sp>
      <p:pic>
        <p:nvPicPr>
          <p:cNvPr id="18" name="IpsosLogo">
            <a:extLst>
              <a:ext uri="{FF2B5EF4-FFF2-40B4-BE49-F238E27FC236}">
                <a16:creationId xmlns:a16="http://schemas.microsoft.com/office/drawing/2014/main" id="{F6B28205-A4BA-4684-BCF0-CEAB02D80DD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30260" y="5358931"/>
            <a:ext cx="863743" cy="791160"/>
          </a:xfrm>
          <a:prstGeom prst="rect">
            <a:avLst/>
          </a:prstGeom>
        </p:spPr>
      </p:pic>
    </p:spTree>
    <p:extLst>
      <p:ext uri="{BB962C8B-B14F-4D97-AF65-F5344CB8AC3E}">
        <p14:creationId xmlns:p14="http://schemas.microsoft.com/office/powerpoint/2010/main" val="3813527460"/>
      </p:ext>
    </p:extLst>
  </p:cSld>
  <p:clrMapOvr>
    <a:masterClrMapping/>
  </p:clrMapOvr>
  <p:extLst>
    <p:ext uri="{DCECCB84-F9BA-43D5-87BE-67443E8EF086}">
      <p15:sldGuideLst xmlns:p15="http://schemas.microsoft.com/office/powerpoint/2012/main">
        <p15:guide id="3" orient="horz" pos="323">
          <p15:clr>
            <a:srgbClr val="FBAE40"/>
          </p15:clr>
        </p15:guide>
        <p15:guide id="4" orient="horz" pos="1888">
          <p15:clr>
            <a:srgbClr val="FBAE40"/>
          </p15:clr>
        </p15:guide>
        <p15:guide id="5" orient="horz" pos="331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_Dark-Blue-Bg">
    <p:spTree>
      <p:nvGrpSpPr>
        <p:cNvPr id="1" name=""/>
        <p:cNvGrpSpPr/>
        <p:nvPr/>
      </p:nvGrpSpPr>
      <p:grpSpPr>
        <a:xfrm>
          <a:off x="0" y="0"/>
          <a:ext cx="0" cy="0"/>
          <a:chOff x="0" y="0"/>
          <a:chExt cx="0" cy="0"/>
        </a:xfrm>
      </p:grpSpPr>
      <p:sp>
        <p:nvSpPr>
          <p:cNvPr id="3" name="RectangleBG">
            <a:extLst>
              <a:ext uri="{FF2B5EF4-FFF2-40B4-BE49-F238E27FC236}">
                <a16:creationId xmlns:a16="http://schemas.microsoft.com/office/drawing/2014/main" id="{9068877B-4E34-40D2-9479-043B1A9E3B8A}"/>
              </a:ext>
            </a:extLst>
          </p:cNvPr>
          <p:cNvSpPr/>
          <p:nvPr userDrawn="1"/>
        </p:nvSpPr>
        <p:spPr>
          <a:xfrm>
            <a:off x="0" y="0"/>
            <a:ext cx="12192000" cy="4500000"/>
          </a:xfrm>
          <a:prstGeom prst="rect">
            <a:avLst/>
          </a:prstGeom>
          <a:gradFill>
            <a:gsLst>
              <a:gs pos="0">
                <a:schemeClr val="accent1"/>
              </a:gs>
              <a:gs pos="100000">
                <a:schemeClr val="accent6">
                  <a:lumMod val="1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grpSp>
        <p:nvGrpSpPr>
          <p:cNvPr id="2" name="Angled stripes">
            <a:extLst>
              <a:ext uri="{FF2B5EF4-FFF2-40B4-BE49-F238E27FC236}">
                <a16:creationId xmlns:a16="http://schemas.microsoft.com/office/drawing/2014/main" id="{D4DD2341-03AE-4D99-9E8D-8FC623C0CCCD}"/>
              </a:ext>
            </a:extLst>
          </p:cNvPr>
          <p:cNvGrpSpPr/>
          <p:nvPr userDrawn="1"/>
        </p:nvGrpSpPr>
        <p:grpSpPr>
          <a:xfrm>
            <a:off x="3254052" y="0"/>
            <a:ext cx="8937948" cy="6858003"/>
            <a:chOff x="3254052" y="0"/>
            <a:chExt cx="8937948" cy="6858003"/>
          </a:xfrm>
        </p:grpSpPr>
        <p:sp>
          <p:nvSpPr>
            <p:cNvPr id="30" name="Freeform: Shape 29">
              <a:extLst>
                <a:ext uri="{FF2B5EF4-FFF2-40B4-BE49-F238E27FC236}">
                  <a16:creationId xmlns:a16="http://schemas.microsoft.com/office/drawing/2014/main" id="{E1D58DA2-AFA4-4B01-B349-A26BF2586172}"/>
                </a:ext>
              </a:extLst>
            </p:cNvPr>
            <p:cNvSpPr/>
            <p:nvPr userDrawn="1"/>
          </p:nvSpPr>
          <p:spPr>
            <a:xfrm>
              <a:off x="8025960" y="411812"/>
              <a:ext cx="4166040" cy="4088189"/>
            </a:xfrm>
            <a:custGeom>
              <a:avLst/>
              <a:gdLst>
                <a:gd name="connsiteX0" fmla="*/ 4166040 w 4166040"/>
                <a:gd name="connsiteY0" fmla="*/ 0 h 4088189"/>
                <a:gd name="connsiteX1" fmla="*/ 4166040 w 4166040"/>
                <a:gd name="connsiteY1" fmla="*/ 1703013 h 4088189"/>
                <a:gd name="connsiteX2" fmla="*/ 1735443 w 4166040"/>
                <a:gd name="connsiteY2" fmla="*/ 4088189 h 4088189"/>
                <a:gd name="connsiteX3" fmla="*/ 0 w 4166040"/>
                <a:gd name="connsiteY3" fmla="*/ 4088189 h 4088189"/>
              </a:gdLst>
              <a:ahLst/>
              <a:cxnLst>
                <a:cxn ang="0">
                  <a:pos x="connsiteX0" y="connsiteY0"/>
                </a:cxn>
                <a:cxn ang="0">
                  <a:pos x="connsiteX1" y="connsiteY1"/>
                </a:cxn>
                <a:cxn ang="0">
                  <a:pos x="connsiteX2" y="connsiteY2"/>
                </a:cxn>
                <a:cxn ang="0">
                  <a:pos x="connsiteX3" y="connsiteY3"/>
                </a:cxn>
              </a:cxnLst>
              <a:rect l="l" t="t" r="r" b="b"/>
              <a:pathLst>
                <a:path w="4166040" h="4088189">
                  <a:moveTo>
                    <a:pt x="4166040" y="0"/>
                  </a:moveTo>
                  <a:lnTo>
                    <a:pt x="4166040" y="1703013"/>
                  </a:lnTo>
                  <a:lnTo>
                    <a:pt x="1735443" y="4088189"/>
                  </a:lnTo>
                  <a:lnTo>
                    <a:pt x="0" y="4088189"/>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sp>
          <p:nvSpPr>
            <p:cNvPr id="34" name="Freeform: Shape 33">
              <a:extLst>
                <a:ext uri="{FF2B5EF4-FFF2-40B4-BE49-F238E27FC236}">
                  <a16:creationId xmlns:a16="http://schemas.microsoft.com/office/drawing/2014/main" id="{D7851122-3EA1-4F0F-A515-3AA3F946820D}"/>
                </a:ext>
              </a:extLst>
            </p:cNvPr>
            <p:cNvSpPr/>
            <p:nvPr userDrawn="1"/>
          </p:nvSpPr>
          <p:spPr>
            <a:xfrm>
              <a:off x="5656958" y="0"/>
              <a:ext cx="6321138" cy="4500000"/>
            </a:xfrm>
            <a:custGeom>
              <a:avLst/>
              <a:gdLst>
                <a:gd name="connsiteX0" fmla="*/ 4585694 w 6321138"/>
                <a:gd name="connsiteY0" fmla="*/ 0 h 4500000"/>
                <a:gd name="connsiteX1" fmla="*/ 6321138 w 6321138"/>
                <a:gd name="connsiteY1" fmla="*/ 0 h 4500000"/>
                <a:gd name="connsiteX2" fmla="*/ 1735444 w 6321138"/>
                <a:gd name="connsiteY2" fmla="*/ 4500000 h 4500000"/>
                <a:gd name="connsiteX3" fmla="*/ 0 w 6321138"/>
                <a:gd name="connsiteY3" fmla="*/ 4500000 h 4500000"/>
              </a:gdLst>
              <a:ahLst/>
              <a:cxnLst>
                <a:cxn ang="0">
                  <a:pos x="connsiteX0" y="connsiteY0"/>
                </a:cxn>
                <a:cxn ang="0">
                  <a:pos x="connsiteX1" y="connsiteY1"/>
                </a:cxn>
                <a:cxn ang="0">
                  <a:pos x="connsiteX2" y="connsiteY2"/>
                </a:cxn>
                <a:cxn ang="0">
                  <a:pos x="connsiteX3" y="connsiteY3"/>
                </a:cxn>
              </a:cxnLst>
              <a:rect l="l" t="t" r="r" b="b"/>
              <a:pathLst>
                <a:path w="6321138" h="4500000">
                  <a:moveTo>
                    <a:pt x="4585694" y="0"/>
                  </a:moveTo>
                  <a:lnTo>
                    <a:pt x="6321138" y="0"/>
                  </a:lnTo>
                  <a:lnTo>
                    <a:pt x="1735444" y="4500000"/>
                  </a:lnTo>
                  <a:lnTo>
                    <a:pt x="0" y="450000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sp>
          <p:nvSpPr>
            <p:cNvPr id="35" name="Freeform: Shape 34">
              <a:extLst>
                <a:ext uri="{FF2B5EF4-FFF2-40B4-BE49-F238E27FC236}">
                  <a16:creationId xmlns:a16="http://schemas.microsoft.com/office/drawing/2014/main" id="{6396010A-4D2D-4B8D-8AB2-F6A9DC9658D2}"/>
                </a:ext>
              </a:extLst>
            </p:cNvPr>
            <p:cNvSpPr/>
            <p:nvPr userDrawn="1"/>
          </p:nvSpPr>
          <p:spPr>
            <a:xfrm>
              <a:off x="3254052" y="4500000"/>
              <a:ext cx="4138348" cy="2358000"/>
            </a:xfrm>
            <a:custGeom>
              <a:avLst/>
              <a:gdLst>
                <a:gd name="connsiteX0" fmla="*/ 2402904 w 4138348"/>
                <a:gd name="connsiteY0" fmla="*/ 0 h 2358000"/>
                <a:gd name="connsiteX1" fmla="*/ 4138348 w 4138348"/>
                <a:gd name="connsiteY1" fmla="*/ 0 h 2358000"/>
                <a:gd name="connsiteX2" fmla="*/ 1735445 w 4138348"/>
                <a:gd name="connsiteY2" fmla="*/ 2358000 h 2358000"/>
                <a:gd name="connsiteX3" fmla="*/ 0 w 4138348"/>
                <a:gd name="connsiteY3" fmla="*/ 2358000 h 2358000"/>
              </a:gdLst>
              <a:ahLst/>
              <a:cxnLst>
                <a:cxn ang="0">
                  <a:pos x="connsiteX0" y="connsiteY0"/>
                </a:cxn>
                <a:cxn ang="0">
                  <a:pos x="connsiteX1" y="connsiteY1"/>
                </a:cxn>
                <a:cxn ang="0">
                  <a:pos x="connsiteX2" y="connsiteY2"/>
                </a:cxn>
                <a:cxn ang="0">
                  <a:pos x="connsiteX3" y="connsiteY3"/>
                </a:cxn>
              </a:cxnLst>
              <a:rect l="l" t="t" r="r" b="b"/>
              <a:pathLst>
                <a:path w="4138348" h="2358000">
                  <a:moveTo>
                    <a:pt x="2402904" y="0"/>
                  </a:moveTo>
                  <a:lnTo>
                    <a:pt x="4138348" y="0"/>
                  </a:lnTo>
                  <a:lnTo>
                    <a:pt x="1735445" y="2358000"/>
                  </a:lnTo>
                  <a:lnTo>
                    <a:pt x="0" y="2358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sp>
          <p:nvSpPr>
            <p:cNvPr id="37" name="Freeform: Shape 36">
              <a:extLst>
                <a:ext uri="{FF2B5EF4-FFF2-40B4-BE49-F238E27FC236}">
                  <a16:creationId xmlns:a16="http://schemas.microsoft.com/office/drawing/2014/main" id="{EFAFACA6-1FBB-4102-A9B1-68C6D7939BFE}"/>
                </a:ext>
              </a:extLst>
            </p:cNvPr>
            <p:cNvSpPr/>
            <p:nvPr userDrawn="1"/>
          </p:nvSpPr>
          <p:spPr>
            <a:xfrm>
              <a:off x="5623056" y="4500002"/>
              <a:ext cx="4138348" cy="2358001"/>
            </a:xfrm>
            <a:custGeom>
              <a:avLst/>
              <a:gdLst>
                <a:gd name="connsiteX0" fmla="*/ 2402904 w 4138348"/>
                <a:gd name="connsiteY0" fmla="*/ 0 h 2358001"/>
                <a:gd name="connsiteX1" fmla="*/ 4138348 w 4138348"/>
                <a:gd name="connsiteY1" fmla="*/ 0 h 2358001"/>
                <a:gd name="connsiteX2" fmla="*/ 1735444 w 4138348"/>
                <a:gd name="connsiteY2" fmla="*/ 2358000 h 2358001"/>
                <a:gd name="connsiteX3" fmla="*/ 0 w 4138348"/>
                <a:gd name="connsiteY3" fmla="*/ 2358001 h 2358001"/>
              </a:gdLst>
              <a:ahLst/>
              <a:cxnLst>
                <a:cxn ang="0">
                  <a:pos x="connsiteX0" y="connsiteY0"/>
                </a:cxn>
                <a:cxn ang="0">
                  <a:pos x="connsiteX1" y="connsiteY1"/>
                </a:cxn>
                <a:cxn ang="0">
                  <a:pos x="connsiteX2" y="connsiteY2"/>
                </a:cxn>
                <a:cxn ang="0">
                  <a:pos x="connsiteX3" y="connsiteY3"/>
                </a:cxn>
              </a:cxnLst>
              <a:rect l="l" t="t" r="r" b="b"/>
              <a:pathLst>
                <a:path w="4138348" h="2358001">
                  <a:moveTo>
                    <a:pt x="2402904" y="0"/>
                  </a:moveTo>
                  <a:lnTo>
                    <a:pt x="4138348" y="0"/>
                  </a:lnTo>
                  <a:lnTo>
                    <a:pt x="1735444" y="2358000"/>
                  </a:lnTo>
                  <a:lnTo>
                    <a:pt x="0" y="235800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grpSp>
      <p:sp>
        <p:nvSpPr>
          <p:cNvPr id="12" name="strTitlePosition">
            <a:extLst>
              <a:ext uri="{FF2B5EF4-FFF2-40B4-BE49-F238E27FC236}">
                <a16:creationId xmlns:a16="http://schemas.microsoft.com/office/drawing/2014/main" id="{E95708A0-0027-4048-8241-E51061C04B9B}"/>
              </a:ext>
            </a:extLst>
          </p:cNvPr>
          <p:cNvSpPr>
            <a:spLocks noGrp="1"/>
          </p:cNvSpPr>
          <p:nvPr>
            <p:ph type="body" sz="quarter" idx="13" hasCustomPrompt="1"/>
          </p:nvPr>
        </p:nvSpPr>
        <p:spPr>
          <a:xfrm>
            <a:off x="8621691" y="3287"/>
            <a:ext cx="3155329" cy="3231654"/>
          </a:xfrm>
        </p:spPr>
        <p:txBody>
          <a:bodyPr wrap="none" rIns="180000">
            <a:spAutoFit/>
          </a:bodyPr>
          <a:lstStyle>
            <a:lvl1pPr marL="0" indent="0" algn="r">
              <a:spcBef>
                <a:spcPts val="0"/>
              </a:spcBef>
              <a:buNone/>
              <a:defRPr sz="21000" b="1" spc="-2000" baseline="0">
                <a:solidFill>
                  <a:schemeClr val="bg1"/>
                </a:solidFill>
              </a:defRPr>
            </a:lvl1pPr>
          </a:lstStyle>
          <a:p>
            <a:pPr lvl="0"/>
            <a:r>
              <a:rPr lang="nb-NO" noProof="0" dirty="0"/>
              <a:t>0.0</a:t>
            </a:r>
          </a:p>
        </p:txBody>
      </p:sp>
      <p:sp>
        <p:nvSpPr>
          <p:cNvPr id="13" name="strChapterNumber">
            <a:extLst>
              <a:ext uri="{FF2B5EF4-FFF2-40B4-BE49-F238E27FC236}">
                <a16:creationId xmlns:a16="http://schemas.microsoft.com/office/drawing/2014/main" id="{AFA44B79-5E74-477D-B5E8-EEF433AB29A3}"/>
              </a:ext>
            </a:extLst>
          </p:cNvPr>
          <p:cNvSpPr>
            <a:spLocks noGrp="1"/>
          </p:cNvSpPr>
          <p:nvPr>
            <p:ph type="body" sz="quarter" idx="15" hasCustomPrompt="1"/>
          </p:nvPr>
        </p:nvSpPr>
        <p:spPr>
          <a:xfrm>
            <a:off x="414980" y="4906800"/>
            <a:ext cx="7560000" cy="565146"/>
          </a:xfrm>
        </p:spPr>
        <p:txBody>
          <a:bodyPr lIns="72000" tIns="36000" rIns="72000" bIns="36000">
            <a:noAutofit/>
          </a:bodyPr>
          <a:lstStyle>
            <a:lvl1pPr>
              <a:defRPr sz="3200" b="1">
                <a:solidFill>
                  <a:schemeClr val="bg2"/>
                </a:solidFill>
              </a:defRPr>
            </a:lvl1pPr>
          </a:lstStyle>
          <a:p>
            <a:pPr lvl="0"/>
            <a:r>
              <a:rPr lang="nb-NO" dirty="0"/>
              <a:t>0. Chapter </a:t>
            </a:r>
            <a:r>
              <a:rPr lang="nb-NO" dirty="0" err="1"/>
              <a:t>Title</a:t>
            </a:r>
            <a:endParaRPr lang="nb-NO" dirty="0"/>
          </a:p>
        </p:txBody>
      </p:sp>
      <p:sp>
        <p:nvSpPr>
          <p:cNvPr id="14" name="strSectionTitle">
            <a:extLst>
              <a:ext uri="{FF2B5EF4-FFF2-40B4-BE49-F238E27FC236}">
                <a16:creationId xmlns:a16="http://schemas.microsoft.com/office/drawing/2014/main" id="{08E4FC10-F3DF-40BB-8ADC-CEC2B816BE68}"/>
              </a:ext>
            </a:extLst>
          </p:cNvPr>
          <p:cNvSpPr>
            <a:spLocks noGrp="1"/>
          </p:cNvSpPr>
          <p:nvPr>
            <p:ph type="title" hasCustomPrompt="1"/>
          </p:nvPr>
        </p:nvSpPr>
        <p:spPr>
          <a:xfrm>
            <a:off x="414980" y="368300"/>
            <a:ext cx="7560000" cy="1527575"/>
          </a:xfrm>
        </p:spPr>
        <p:txBody>
          <a:bodyPr lIns="72000" tIns="180000" rIns="72000" bIns="0" anchor="t">
            <a:spAutoFit/>
          </a:bodyPr>
          <a:lstStyle>
            <a:lvl1pPr>
              <a:lnSpc>
                <a:spcPct val="80000"/>
              </a:lnSpc>
              <a:defRPr sz="5400">
                <a:solidFill>
                  <a:schemeClr val="bg1"/>
                </a:solidFill>
                <a:latin typeface="+mj-lt"/>
              </a:defRPr>
            </a:lvl1pPr>
          </a:lstStyle>
          <a:p>
            <a:r>
              <a:rPr lang="nb-NO" noProof="0" dirty="0"/>
              <a:t>TITLE OF THE </a:t>
            </a:r>
            <a:r>
              <a:rPr lang="nb-NO" noProof="0" dirty="0" err="1"/>
              <a:t>Section</a:t>
            </a:r>
            <a:endParaRPr lang="nb-NO" noProof="0" dirty="0"/>
          </a:p>
        </p:txBody>
      </p:sp>
      <p:sp>
        <p:nvSpPr>
          <p:cNvPr id="4" name="strSlideNumber">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nb-NO" smtClean="0"/>
              <a:pPr/>
              <a:t>‹#›</a:t>
            </a:fld>
            <a:r>
              <a:rPr lang="nb-NO" dirty="0"/>
              <a:t> </a:t>
            </a:r>
          </a:p>
        </p:txBody>
      </p:sp>
    </p:spTree>
    <p:extLst>
      <p:ext uri="{BB962C8B-B14F-4D97-AF65-F5344CB8AC3E}">
        <p14:creationId xmlns:p14="http://schemas.microsoft.com/office/powerpoint/2010/main" val="1031054192"/>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ubsection_Dark-Blue-Bg">
    <p:spTree>
      <p:nvGrpSpPr>
        <p:cNvPr id="1" name=""/>
        <p:cNvGrpSpPr/>
        <p:nvPr/>
      </p:nvGrpSpPr>
      <p:grpSpPr>
        <a:xfrm>
          <a:off x="0" y="0"/>
          <a:ext cx="0" cy="0"/>
          <a:chOff x="0" y="0"/>
          <a:chExt cx="0" cy="0"/>
        </a:xfrm>
      </p:grpSpPr>
      <p:sp>
        <p:nvSpPr>
          <p:cNvPr id="3" name="RectangleBG">
            <a:extLst>
              <a:ext uri="{FF2B5EF4-FFF2-40B4-BE49-F238E27FC236}">
                <a16:creationId xmlns:a16="http://schemas.microsoft.com/office/drawing/2014/main" id="{9068877B-4E34-40D2-9479-043B1A9E3B8A}"/>
              </a:ext>
            </a:extLst>
          </p:cNvPr>
          <p:cNvSpPr/>
          <p:nvPr userDrawn="1"/>
        </p:nvSpPr>
        <p:spPr>
          <a:xfrm>
            <a:off x="0" y="0"/>
            <a:ext cx="12192000" cy="3429000"/>
          </a:xfrm>
          <a:prstGeom prst="rect">
            <a:avLst/>
          </a:prstGeom>
          <a:gradFill>
            <a:gsLst>
              <a:gs pos="0">
                <a:schemeClr val="accent1"/>
              </a:gs>
              <a:gs pos="100000">
                <a:schemeClr val="accent6">
                  <a:lumMod val="1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lvl="0" algn="ctr"/>
            <a:endParaRPr lang="nb-NO" sz="1200" dirty="0">
              <a:solidFill>
                <a:schemeClr val="bg1"/>
              </a:solidFill>
            </a:endParaRPr>
          </a:p>
        </p:txBody>
      </p:sp>
      <p:grpSp>
        <p:nvGrpSpPr>
          <p:cNvPr id="2" name="Angled stripes">
            <a:extLst>
              <a:ext uri="{FF2B5EF4-FFF2-40B4-BE49-F238E27FC236}">
                <a16:creationId xmlns:a16="http://schemas.microsoft.com/office/drawing/2014/main" id="{918BFD60-E9EF-4A3B-A687-2F0E970FBD10}"/>
              </a:ext>
            </a:extLst>
          </p:cNvPr>
          <p:cNvGrpSpPr/>
          <p:nvPr userDrawn="1"/>
        </p:nvGrpSpPr>
        <p:grpSpPr>
          <a:xfrm>
            <a:off x="3254052" y="0"/>
            <a:ext cx="8937950" cy="6858002"/>
            <a:chOff x="3254052" y="0"/>
            <a:chExt cx="8937950" cy="6858002"/>
          </a:xfrm>
        </p:grpSpPr>
        <p:sp>
          <p:nvSpPr>
            <p:cNvPr id="25" name="Freeform: Shape 24">
              <a:extLst>
                <a:ext uri="{FF2B5EF4-FFF2-40B4-BE49-F238E27FC236}">
                  <a16:creationId xmlns:a16="http://schemas.microsoft.com/office/drawing/2014/main" id="{FAF3FAF0-F8F9-4561-8BC9-F145ED75CC84}"/>
                </a:ext>
              </a:extLst>
            </p:cNvPr>
            <p:cNvSpPr/>
            <p:nvPr userDrawn="1"/>
          </p:nvSpPr>
          <p:spPr>
            <a:xfrm>
              <a:off x="3254052" y="3429000"/>
              <a:ext cx="5229744" cy="3429000"/>
            </a:xfrm>
            <a:custGeom>
              <a:avLst/>
              <a:gdLst>
                <a:gd name="connsiteX0" fmla="*/ 3494299 w 5229744"/>
                <a:gd name="connsiteY0" fmla="*/ 0 h 3429000"/>
                <a:gd name="connsiteX1" fmla="*/ 5229744 w 5229744"/>
                <a:gd name="connsiteY1" fmla="*/ 0 h 3429000"/>
                <a:gd name="connsiteX2" fmla="*/ 1735445 w 5229744"/>
                <a:gd name="connsiteY2" fmla="*/ 3429000 h 3429000"/>
                <a:gd name="connsiteX3" fmla="*/ 0 w 5229744"/>
                <a:gd name="connsiteY3" fmla="*/ 3429000 h 3429000"/>
                <a:gd name="connsiteX4" fmla="*/ 3494299 w 5229744"/>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0">
                  <a:moveTo>
                    <a:pt x="3494299" y="0"/>
                  </a:moveTo>
                  <a:lnTo>
                    <a:pt x="5229744" y="0"/>
                  </a:lnTo>
                  <a:lnTo>
                    <a:pt x="1735445" y="3429000"/>
                  </a:lnTo>
                  <a:lnTo>
                    <a:pt x="0" y="3429000"/>
                  </a:lnTo>
                  <a:lnTo>
                    <a:pt x="3494299"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sp>
          <p:nvSpPr>
            <p:cNvPr id="24" name="Freeform: Shape 23">
              <a:extLst>
                <a:ext uri="{FF2B5EF4-FFF2-40B4-BE49-F238E27FC236}">
                  <a16:creationId xmlns:a16="http://schemas.microsoft.com/office/drawing/2014/main" id="{3A00425D-52A8-4523-91A0-313A3192EDB6}"/>
                </a:ext>
              </a:extLst>
            </p:cNvPr>
            <p:cNvSpPr/>
            <p:nvPr userDrawn="1"/>
          </p:nvSpPr>
          <p:spPr>
            <a:xfrm>
              <a:off x="5623056" y="3429001"/>
              <a:ext cx="5229744" cy="3429001"/>
            </a:xfrm>
            <a:custGeom>
              <a:avLst/>
              <a:gdLst>
                <a:gd name="connsiteX0" fmla="*/ 3494300 w 5229744"/>
                <a:gd name="connsiteY0" fmla="*/ 0 h 3429001"/>
                <a:gd name="connsiteX1" fmla="*/ 5229744 w 5229744"/>
                <a:gd name="connsiteY1" fmla="*/ 0 h 3429001"/>
                <a:gd name="connsiteX2" fmla="*/ 1735444 w 5229744"/>
                <a:gd name="connsiteY2" fmla="*/ 3429001 h 3429001"/>
                <a:gd name="connsiteX3" fmla="*/ 0 w 5229744"/>
                <a:gd name="connsiteY3" fmla="*/ 3429001 h 3429001"/>
                <a:gd name="connsiteX4" fmla="*/ 3494300 w 5229744"/>
                <a:gd name="connsiteY4" fmla="*/ 0 h 3429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1">
                  <a:moveTo>
                    <a:pt x="3494300" y="0"/>
                  </a:moveTo>
                  <a:lnTo>
                    <a:pt x="5229744" y="0"/>
                  </a:lnTo>
                  <a:lnTo>
                    <a:pt x="1735444" y="3429001"/>
                  </a:lnTo>
                  <a:lnTo>
                    <a:pt x="0" y="3429001"/>
                  </a:lnTo>
                  <a:lnTo>
                    <a:pt x="349430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sp>
          <p:nvSpPr>
            <p:cNvPr id="23" name="Freeform: Shape 22">
              <a:extLst>
                <a:ext uri="{FF2B5EF4-FFF2-40B4-BE49-F238E27FC236}">
                  <a16:creationId xmlns:a16="http://schemas.microsoft.com/office/drawing/2014/main" id="{49A032F3-EAA1-44E5-93DD-6A8E7315D1A1}"/>
                </a:ext>
              </a:extLst>
            </p:cNvPr>
            <p:cNvSpPr/>
            <p:nvPr userDrawn="1"/>
          </p:nvSpPr>
          <p:spPr>
            <a:xfrm>
              <a:off x="6748352" y="0"/>
              <a:ext cx="5229743" cy="3429000"/>
            </a:xfrm>
            <a:custGeom>
              <a:avLst/>
              <a:gdLst>
                <a:gd name="connsiteX0" fmla="*/ 3494299 w 5229743"/>
                <a:gd name="connsiteY0" fmla="*/ 0 h 3429000"/>
                <a:gd name="connsiteX1" fmla="*/ 5229743 w 5229743"/>
                <a:gd name="connsiteY1" fmla="*/ 0 h 3429000"/>
                <a:gd name="connsiteX2" fmla="*/ 1735445 w 5229743"/>
                <a:gd name="connsiteY2" fmla="*/ 3429000 h 3429000"/>
                <a:gd name="connsiteX3" fmla="*/ 0 w 5229743"/>
                <a:gd name="connsiteY3" fmla="*/ 3429000 h 3429000"/>
                <a:gd name="connsiteX4" fmla="*/ 3494299 w 5229743"/>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3" h="3429000">
                  <a:moveTo>
                    <a:pt x="3494299" y="0"/>
                  </a:moveTo>
                  <a:lnTo>
                    <a:pt x="5229743" y="0"/>
                  </a:lnTo>
                  <a:lnTo>
                    <a:pt x="1735445" y="3429000"/>
                  </a:lnTo>
                  <a:lnTo>
                    <a:pt x="0" y="3429000"/>
                  </a:lnTo>
                  <a:lnTo>
                    <a:pt x="3494299" y="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sp>
          <p:nvSpPr>
            <p:cNvPr id="22" name="Freeform: Shape 21">
              <a:extLst>
                <a:ext uri="{FF2B5EF4-FFF2-40B4-BE49-F238E27FC236}">
                  <a16:creationId xmlns:a16="http://schemas.microsoft.com/office/drawing/2014/main" id="{57AA1789-300C-40C0-AB9A-07961F7D8704}"/>
                </a:ext>
              </a:extLst>
            </p:cNvPr>
            <p:cNvSpPr/>
            <p:nvPr userDrawn="1"/>
          </p:nvSpPr>
          <p:spPr>
            <a:xfrm>
              <a:off x="9117357" y="411812"/>
              <a:ext cx="3074645" cy="3017188"/>
            </a:xfrm>
            <a:custGeom>
              <a:avLst/>
              <a:gdLst>
                <a:gd name="connsiteX0" fmla="*/ 3074644 w 3074645"/>
                <a:gd name="connsiteY0" fmla="*/ 0 h 3017188"/>
                <a:gd name="connsiteX1" fmla="*/ 3074645 w 3074645"/>
                <a:gd name="connsiteY1" fmla="*/ 1703013 h 3017188"/>
                <a:gd name="connsiteX2" fmla="*/ 1735444 w 3074645"/>
                <a:gd name="connsiteY2" fmla="*/ 3017188 h 3017188"/>
                <a:gd name="connsiteX3" fmla="*/ 0 w 3074645"/>
                <a:gd name="connsiteY3" fmla="*/ 3017188 h 3017188"/>
                <a:gd name="connsiteX4" fmla="*/ 3074644 w 3074645"/>
                <a:gd name="connsiteY4" fmla="*/ 0 h 3017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4645" h="3017188">
                  <a:moveTo>
                    <a:pt x="3074644" y="0"/>
                  </a:moveTo>
                  <a:lnTo>
                    <a:pt x="3074645" y="1703013"/>
                  </a:lnTo>
                  <a:lnTo>
                    <a:pt x="1735444" y="3017188"/>
                  </a:lnTo>
                  <a:lnTo>
                    <a:pt x="0" y="3017188"/>
                  </a:lnTo>
                  <a:lnTo>
                    <a:pt x="3074644" y="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grpSp>
      <p:sp>
        <p:nvSpPr>
          <p:cNvPr id="12" name="strTitlePosition">
            <a:extLst>
              <a:ext uri="{FF2B5EF4-FFF2-40B4-BE49-F238E27FC236}">
                <a16:creationId xmlns:a16="http://schemas.microsoft.com/office/drawing/2014/main" id="{AB6FD132-AE12-400C-85DF-D437D7507D9A}"/>
              </a:ext>
            </a:extLst>
          </p:cNvPr>
          <p:cNvSpPr>
            <a:spLocks noGrp="1"/>
          </p:cNvSpPr>
          <p:nvPr>
            <p:ph type="body" sz="quarter" idx="13" hasCustomPrompt="1"/>
          </p:nvPr>
        </p:nvSpPr>
        <p:spPr>
          <a:xfrm>
            <a:off x="10455577" y="3287"/>
            <a:ext cx="1321443" cy="2693045"/>
          </a:xfrm>
        </p:spPr>
        <p:txBody>
          <a:bodyPr wrap="none" rIns="72000">
            <a:spAutoFit/>
          </a:bodyPr>
          <a:lstStyle>
            <a:lvl1pPr marL="0" indent="0" algn="r">
              <a:spcBef>
                <a:spcPts val="0"/>
              </a:spcBef>
              <a:buNone/>
              <a:defRPr sz="17500" b="1" spc="0" baseline="0">
                <a:solidFill>
                  <a:schemeClr val="bg1"/>
                </a:solidFill>
              </a:defRPr>
            </a:lvl1pPr>
          </a:lstStyle>
          <a:p>
            <a:pPr lvl="0"/>
            <a:r>
              <a:rPr lang="nb-NO" noProof="0" dirty="0"/>
              <a:t>a</a:t>
            </a:r>
          </a:p>
        </p:txBody>
      </p:sp>
      <p:sp>
        <p:nvSpPr>
          <p:cNvPr id="13" name="strSectionNumber">
            <a:extLst>
              <a:ext uri="{FF2B5EF4-FFF2-40B4-BE49-F238E27FC236}">
                <a16:creationId xmlns:a16="http://schemas.microsoft.com/office/drawing/2014/main" id="{57520402-D6A4-425C-83E3-A6C5E9C3C610}"/>
              </a:ext>
            </a:extLst>
          </p:cNvPr>
          <p:cNvSpPr>
            <a:spLocks noGrp="1"/>
          </p:cNvSpPr>
          <p:nvPr>
            <p:ph type="body" sz="quarter" idx="15" hasCustomPrompt="1"/>
          </p:nvPr>
        </p:nvSpPr>
        <p:spPr>
          <a:xfrm>
            <a:off x="414980" y="3835800"/>
            <a:ext cx="7560000" cy="503590"/>
          </a:xfrm>
        </p:spPr>
        <p:txBody>
          <a:bodyPr lIns="72000" tIns="36000" rIns="72000" bIns="36000">
            <a:noAutofit/>
          </a:bodyPr>
          <a:lstStyle>
            <a:lvl1pPr>
              <a:defRPr sz="2800" b="1">
                <a:solidFill>
                  <a:schemeClr val="bg2"/>
                </a:solidFill>
              </a:defRPr>
            </a:lvl1pPr>
          </a:lstStyle>
          <a:p>
            <a:pPr lvl="0"/>
            <a:r>
              <a:rPr lang="nb-NO" noProof="0" dirty="0"/>
              <a:t>0.0 </a:t>
            </a:r>
            <a:r>
              <a:rPr lang="nb-NO" noProof="0" dirty="0" err="1"/>
              <a:t>Section</a:t>
            </a:r>
            <a:r>
              <a:rPr lang="nb-NO" noProof="0" dirty="0"/>
              <a:t> </a:t>
            </a:r>
            <a:r>
              <a:rPr lang="nb-NO" noProof="0" dirty="0" err="1"/>
              <a:t>Title</a:t>
            </a:r>
            <a:endParaRPr lang="nb-NO" noProof="0" dirty="0"/>
          </a:p>
        </p:txBody>
      </p:sp>
      <p:sp>
        <p:nvSpPr>
          <p:cNvPr id="14" name="strSubsectionTitle">
            <a:extLst>
              <a:ext uri="{FF2B5EF4-FFF2-40B4-BE49-F238E27FC236}">
                <a16:creationId xmlns:a16="http://schemas.microsoft.com/office/drawing/2014/main" id="{4278F4A5-DA1A-404A-AE13-B88B7BB699A5}"/>
              </a:ext>
            </a:extLst>
          </p:cNvPr>
          <p:cNvSpPr>
            <a:spLocks noGrp="1"/>
          </p:cNvSpPr>
          <p:nvPr>
            <p:ph type="title" hasCustomPrompt="1"/>
          </p:nvPr>
        </p:nvSpPr>
        <p:spPr>
          <a:xfrm>
            <a:off x="414980" y="367200"/>
            <a:ext cx="7560000" cy="1378047"/>
          </a:xfrm>
        </p:spPr>
        <p:txBody>
          <a:bodyPr lIns="72000" tIns="180000" rIns="72000" bIns="0" anchor="t">
            <a:spAutoFit/>
          </a:bodyPr>
          <a:lstStyle>
            <a:lvl1pPr>
              <a:lnSpc>
                <a:spcPct val="80000"/>
              </a:lnSpc>
              <a:defRPr sz="4800">
                <a:solidFill>
                  <a:schemeClr val="bg1"/>
                </a:solidFill>
                <a:latin typeface="+mj-lt"/>
              </a:defRPr>
            </a:lvl1pPr>
          </a:lstStyle>
          <a:p>
            <a:r>
              <a:rPr lang="nb-NO" noProof="0" dirty="0"/>
              <a:t>TITLE OF THE </a:t>
            </a:r>
            <a:r>
              <a:rPr lang="nb-NO" noProof="0" dirty="0" err="1"/>
              <a:t>SubSection</a:t>
            </a:r>
            <a:endParaRPr lang="nb-NO" noProof="0" dirty="0"/>
          </a:p>
        </p:txBody>
      </p:sp>
      <p:sp>
        <p:nvSpPr>
          <p:cNvPr id="4" name="strSlideNumber">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nb-NO" smtClean="0"/>
              <a:pPr/>
              <a:t>‹#›</a:t>
            </a:fld>
            <a:r>
              <a:rPr lang="nb-NO" dirty="0"/>
              <a:t> </a:t>
            </a:r>
          </a:p>
        </p:txBody>
      </p:sp>
    </p:spTree>
    <p:extLst>
      <p:ext uri="{BB962C8B-B14F-4D97-AF65-F5344CB8AC3E}">
        <p14:creationId xmlns:p14="http://schemas.microsoft.com/office/powerpoint/2010/main" val="2813423236"/>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hapter_Purple-Bg">
    <p:spTree>
      <p:nvGrpSpPr>
        <p:cNvPr id="1" name=""/>
        <p:cNvGrpSpPr/>
        <p:nvPr/>
      </p:nvGrpSpPr>
      <p:grpSpPr>
        <a:xfrm>
          <a:off x="0" y="0"/>
          <a:ext cx="0" cy="0"/>
          <a:chOff x="0" y="0"/>
          <a:chExt cx="0" cy="0"/>
        </a:xfrm>
      </p:grpSpPr>
      <p:grpSp>
        <p:nvGrpSpPr>
          <p:cNvPr id="24" name="Angled stripes">
            <a:extLst>
              <a:ext uri="{FF2B5EF4-FFF2-40B4-BE49-F238E27FC236}">
                <a16:creationId xmlns:a16="http://schemas.microsoft.com/office/drawing/2014/main" id="{A0FD9A31-3B57-4E64-9A25-74C1F66819BC}"/>
              </a:ext>
            </a:extLst>
          </p:cNvPr>
          <p:cNvGrpSpPr/>
          <p:nvPr userDrawn="1"/>
        </p:nvGrpSpPr>
        <p:grpSpPr>
          <a:xfrm>
            <a:off x="3254052" y="0"/>
            <a:ext cx="8937949" cy="6858001"/>
            <a:chOff x="3254052" y="0"/>
            <a:chExt cx="8937949" cy="6858001"/>
          </a:xfrm>
        </p:grpSpPr>
        <p:sp>
          <p:nvSpPr>
            <p:cNvPr id="25" name="Angled stripe 1">
              <a:extLst>
                <a:ext uri="{FF2B5EF4-FFF2-40B4-BE49-F238E27FC236}">
                  <a16:creationId xmlns:a16="http://schemas.microsoft.com/office/drawing/2014/main" id="{0ECAA9D5-D309-43D3-917A-9B4F3AF3E508}"/>
                </a:ext>
              </a:extLst>
            </p:cNvPr>
            <p:cNvSpPr/>
            <p:nvPr userDrawn="1"/>
          </p:nvSpPr>
          <p:spPr>
            <a:xfrm>
              <a:off x="3254052" y="0"/>
              <a:ext cx="8724042" cy="6858000"/>
            </a:xfrm>
            <a:custGeom>
              <a:avLst/>
              <a:gdLst>
                <a:gd name="connsiteX0" fmla="*/ 6988598 w 8724042"/>
                <a:gd name="connsiteY0" fmla="*/ 0 h 6858000"/>
                <a:gd name="connsiteX1" fmla="*/ 8724042 w 8724042"/>
                <a:gd name="connsiteY1" fmla="*/ 0 h 6858000"/>
                <a:gd name="connsiteX2" fmla="*/ 1735445 w 8724042"/>
                <a:gd name="connsiteY2" fmla="*/ 6858000 h 6858000"/>
                <a:gd name="connsiteX3" fmla="*/ 0 w 8724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24042" h="6858000">
                  <a:moveTo>
                    <a:pt x="6988598" y="0"/>
                  </a:moveTo>
                  <a:lnTo>
                    <a:pt x="8724042" y="0"/>
                  </a:lnTo>
                  <a:lnTo>
                    <a:pt x="1735445" y="6858000"/>
                  </a:lnTo>
                  <a:lnTo>
                    <a:pt x="0" y="685800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b-NO" dirty="0"/>
            </a:p>
          </p:txBody>
        </p:sp>
        <p:sp>
          <p:nvSpPr>
            <p:cNvPr id="26" name="Angled stripe 2">
              <a:extLst>
                <a:ext uri="{FF2B5EF4-FFF2-40B4-BE49-F238E27FC236}">
                  <a16:creationId xmlns:a16="http://schemas.microsoft.com/office/drawing/2014/main" id="{DE3686A9-EBE0-4639-9051-31EC987AA075}"/>
                </a:ext>
              </a:extLst>
            </p:cNvPr>
            <p:cNvSpPr/>
            <p:nvPr userDrawn="1"/>
          </p:nvSpPr>
          <p:spPr>
            <a:xfrm>
              <a:off x="5623056" y="411812"/>
              <a:ext cx="6568945" cy="6446189"/>
            </a:xfrm>
            <a:custGeom>
              <a:avLst/>
              <a:gdLst>
                <a:gd name="connsiteX0" fmla="*/ 6568944 w 6568945"/>
                <a:gd name="connsiteY0" fmla="*/ 0 h 6446189"/>
                <a:gd name="connsiteX1" fmla="*/ 6568945 w 6568945"/>
                <a:gd name="connsiteY1" fmla="*/ 1703013 h 6446189"/>
                <a:gd name="connsiteX2" fmla="*/ 1735444 w 6568945"/>
                <a:gd name="connsiteY2" fmla="*/ 6446189 h 6446189"/>
                <a:gd name="connsiteX3" fmla="*/ 0 w 6568945"/>
                <a:gd name="connsiteY3" fmla="*/ 6446189 h 6446189"/>
              </a:gdLst>
              <a:ahLst/>
              <a:cxnLst>
                <a:cxn ang="0">
                  <a:pos x="connsiteX0" y="connsiteY0"/>
                </a:cxn>
                <a:cxn ang="0">
                  <a:pos x="connsiteX1" y="connsiteY1"/>
                </a:cxn>
                <a:cxn ang="0">
                  <a:pos x="connsiteX2" y="connsiteY2"/>
                </a:cxn>
                <a:cxn ang="0">
                  <a:pos x="connsiteX3" y="connsiteY3"/>
                </a:cxn>
              </a:cxnLst>
              <a:rect l="l" t="t" r="r" b="b"/>
              <a:pathLst>
                <a:path w="6568945" h="6446189">
                  <a:moveTo>
                    <a:pt x="6568944" y="0"/>
                  </a:moveTo>
                  <a:lnTo>
                    <a:pt x="6568945" y="1703013"/>
                  </a:lnTo>
                  <a:lnTo>
                    <a:pt x="1735444" y="6446189"/>
                  </a:lnTo>
                  <a:lnTo>
                    <a:pt x="0" y="6446189"/>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b-NO" dirty="0"/>
            </a:p>
          </p:txBody>
        </p:sp>
      </p:grpSp>
      <p:sp>
        <p:nvSpPr>
          <p:cNvPr id="21" name="strTitlePosition">
            <a:extLst>
              <a:ext uri="{FF2B5EF4-FFF2-40B4-BE49-F238E27FC236}">
                <a16:creationId xmlns:a16="http://schemas.microsoft.com/office/drawing/2014/main" id="{D4500D17-E284-4CCC-ABF0-4572C709B847}"/>
              </a:ext>
            </a:extLst>
          </p:cNvPr>
          <p:cNvSpPr>
            <a:spLocks noGrp="1"/>
          </p:cNvSpPr>
          <p:nvPr>
            <p:ph type="body" sz="quarter" idx="13" hasCustomPrompt="1"/>
          </p:nvPr>
        </p:nvSpPr>
        <p:spPr>
          <a:xfrm>
            <a:off x="9804707" y="3287"/>
            <a:ext cx="1972313" cy="4416594"/>
          </a:xfrm>
        </p:spPr>
        <p:txBody>
          <a:bodyPr wrap="none" rIns="180000">
            <a:spAutoFit/>
          </a:bodyPr>
          <a:lstStyle>
            <a:lvl1pPr marL="0" indent="0" algn="r">
              <a:spcBef>
                <a:spcPts val="0"/>
              </a:spcBef>
              <a:buNone/>
              <a:defRPr sz="28700" b="1" spc="-2000" baseline="0">
                <a:solidFill>
                  <a:schemeClr val="bg1"/>
                </a:solidFill>
              </a:defRPr>
            </a:lvl1pPr>
          </a:lstStyle>
          <a:p>
            <a:pPr lvl="0"/>
            <a:r>
              <a:rPr lang="nb-NO" noProof="0" dirty="0"/>
              <a:t>0</a:t>
            </a:r>
          </a:p>
        </p:txBody>
      </p:sp>
      <p:sp>
        <p:nvSpPr>
          <p:cNvPr id="22" name="strSubtitle">
            <a:extLst>
              <a:ext uri="{FF2B5EF4-FFF2-40B4-BE49-F238E27FC236}">
                <a16:creationId xmlns:a16="http://schemas.microsoft.com/office/drawing/2014/main" id="{27685621-15E3-441D-AA90-BC516C8CF041}"/>
              </a:ext>
            </a:extLst>
          </p:cNvPr>
          <p:cNvSpPr>
            <a:spLocks noGrp="1"/>
          </p:cNvSpPr>
          <p:nvPr>
            <p:ph type="body" sz="quarter" idx="15" hasCustomPrompt="1"/>
          </p:nvPr>
        </p:nvSpPr>
        <p:spPr>
          <a:xfrm>
            <a:off x="414980" y="2816932"/>
            <a:ext cx="7559675" cy="442035"/>
          </a:xfrm>
        </p:spPr>
        <p:txBody>
          <a:bodyPr lIns="72000" tIns="36000" rIns="72000" bIns="36000">
            <a:noAutofit/>
          </a:bodyPr>
          <a:lstStyle>
            <a:lvl1pPr>
              <a:defRPr sz="2400" b="1">
                <a:solidFill>
                  <a:schemeClr val="bg1"/>
                </a:solidFill>
              </a:defRPr>
            </a:lvl1pPr>
          </a:lstStyle>
          <a:p>
            <a:pPr lvl="0"/>
            <a:r>
              <a:rPr lang="nb-NO" dirty="0" err="1"/>
              <a:t>Subtitle</a:t>
            </a:r>
            <a:r>
              <a:rPr lang="nb-NO" dirty="0"/>
              <a:t> </a:t>
            </a:r>
            <a:r>
              <a:rPr lang="nb-NO" dirty="0" err="1"/>
              <a:t>of</a:t>
            </a:r>
            <a:r>
              <a:rPr lang="nb-NO" dirty="0"/>
              <a:t> </a:t>
            </a:r>
            <a:r>
              <a:rPr lang="nb-NO" dirty="0" err="1"/>
              <a:t>the</a:t>
            </a:r>
            <a:r>
              <a:rPr lang="nb-NO" dirty="0"/>
              <a:t> </a:t>
            </a:r>
            <a:r>
              <a:rPr lang="nb-NO" dirty="0" err="1"/>
              <a:t>chapter</a:t>
            </a:r>
            <a:endParaRPr lang="nb-NO" dirty="0"/>
          </a:p>
        </p:txBody>
      </p:sp>
      <p:sp>
        <p:nvSpPr>
          <p:cNvPr id="23" name="strTitle">
            <a:extLst>
              <a:ext uri="{FF2B5EF4-FFF2-40B4-BE49-F238E27FC236}">
                <a16:creationId xmlns:a16="http://schemas.microsoft.com/office/drawing/2014/main" id="{1C5E4F92-E717-4DA5-B788-BAAD889335B4}"/>
              </a:ext>
            </a:extLst>
          </p:cNvPr>
          <p:cNvSpPr>
            <a:spLocks noGrp="1"/>
          </p:cNvSpPr>
          <p:nvPr>
            <p:ph type="title" hasCustomPrompt="1"/>
          </p:nvPr>
        </p:nvSpPr>
        <p:spPr>
          <a:xfrm>
            <a:off x="414980" y="367200"/>
            <a:ext cx="7560000" cy="1677104"/>
          </a:xfrm>
        </p:spPr>
        <p:txBody>
          <a:bodyPr lIns="72000" tIns="180000" rIns="72000" bIns="0" anchor="t">
            <a:spAutoFit/>
          </a:bodyPr>
          <a:lstStyle>
            <a:lvl1pPr>
              <a:lnSpc>
                <a:spcPct val="80000"/>
              </a:lnSpc>
              <a:defRPr sz="6000">
                <a:solidFill>
                  <a:schemeClr val="bg1"/>
                </a:solidFill>
                <a:latin typeface="+mj-lt"/>
              </a:defRPr>
            </a:lvl1pPr>
          </a:lstStyle>
          <a:p>
            <a:r>
              <a:rPr lang="nb-NO" noProof="0" dirty="0"/>
              <a:t>TITLE OF THE </a:t>
            </a:r>
            <a:r>
              <a:rPr lang="nb-NO" noProof="0" dirty="0" err="1"/>
              <a:t>CHapter</a:t>
            </a:r>
            <a:endParaRPr lang="nb-NO" noProof="0" dirty="0"/>
          </a:p>
        </p:txBody>
      </p:sp>
      <p:sp>
        <p:nvSpPr>
          <p:cNvPr id="2" name="strSlideNumber">
            <a:extLst>
              <a:ext uri="{FF2B5EF4-FFF2-40B4-BE49-F238E27FC236}">
                <a16:creationId xmlns:a16="http://schemas.microsoft.com/office/drawing/2014/main" id="{52670095-27C6-473E-A80D-301F4F557DEB}"/>
              </a:ext>
            </a:extLst>
          </p:cNvPr>
          <p:cNvSpPr>
            <a:spLocks noGrp="1"/>
          </p:cNvSpPr>
          <p:nvPr>
            <p:ph type="sldNum" sz="quarter" idx="14"/>
          </p:nvPr>
        </p:nvSpPr>
        <p:spPr/>
        <p:txBody>
          <a:bodyPr/>
          <a:lstStyle>
            <a:lvl1pPr>
              <a:defRPr>
                <a:solidFill>
                  <a:schemeClr val="bg1"/>
                </a:solidFill>
              </a:defRPr>
            </a:lvl1pPr>
          </a:lstStyle>
          <a:p>
            <a:fld id="{D61AABEC-672F-4B68-B914-690DA978312C}" type="slidenum">
              <a:rPr lang="nb-NO" smtClean="0"/>
              <a:pPr/>
              <a:t>‹#›</a:t>
            </a:fld>
            <a:r>
              <a:rPr lang="nb-NO" dirty="0"/>
              <a:t> </a:t>
            </a:r>
          </a:p>
        </p:txBody>
      </p:sp>
      <p:cxnSp>
        <p:nvCxnSpPr>
          <p:cNvPr id="13" name="SlideNumberLine">
            <a:extLst>
              <a:ext uri="{FF2B5EF4-FFF2-40B4-BE49-F238E27FC236}">
                <a16:creationId xmlns:a16="http://schemas.microsoft.com/office/drawing/2014/main" id="{46869557-FE3B-4D53-AEC0-D1C54FE859FD}"/>
              </a:ext>
            </a:extLst>
          </p:cNvPr>
          <p:cNvCxnSpPr/>
          <p:nvPr userDrawn="1"/>
        </p:nvCxnSpPr>
        <p:spPr>
          <a:xfrm>
            <a:off x="821531" y="6200775"/>
            <a:ext cx="0" cy="3968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c)Ipsos">
            <a:extLst>
              <a:ext uri="{FF2B5EF4-FFF2-40B4-BE49-F238E27FC236}">
                <a16:creationId xmlns:a16="http://schemas.microsoft.com/office/drawing/2014/main" id="{73BF93DC-495A-4FF9-91BC-0E2F2A33D20E}"/>
              </a:ext>
            </a:extLst>
          </p:cNvPr>
          <p:cNvSpPr txBox="1"/>
          <p:nvPr userDrawn="1"/>
        </p:nvSpPr>
        <p:spPr>
          <a:xfrm>
            <a:off x="11344275" y="6597650"/>
            <a:ext cx="392736" cy="174851"/>
          </a:xfrm>
          <a:prstGeom prst="rect">
            <a:avLst/>
          </a:prstGeom>
          <a:noFill/>
        </p:spPr>
        <p:txBody>
          <a:bodyPr wrap="none" lIns="0" tIns="36000" rIns="0" bIns="0" rtlCol="0">
            <a:spAutoFit/>
          </a:bodyPr>
          <a:lstStyle/>
          <a:p>
            <a:r>
              <a:rPr lang="nb-NO" sz="900" dirty="0">
                <a:solidFill>
                  <a:schemeClr val="bg1"/>
                </a:solidFill>
              </a:rPr>
              <a:t>© Ipsos</a:t>
            </a:r>
          </a:p>
        </p:txBody>
      </p:sp>
      <p:pic>
        <p:nvPicPr>
          <p:cNvPr id="17" name="IpsosLogo">
            <a:extLst>
              <a:ext uri="{FF2B5EF4-FFF2-40B4-BE49-F238E27FC236}">
                <a16:creationId xmlns:a16="http://schemas.microsoft.com/office/drawing/2014/main" id="{63BC70AF-8E40-45DA-B738-CB05E1E07B9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344275" y="6196640"/>
            <a:ext cx="446881" cy="409329"/>
          </a:xfrm>
          <a:prstGeom prst="rect">
            <a:avLst/>
          </a:prstGeom>
        </p:spPr>
      </p:pic>
    </p:spTree>
    <p:extLst>
      <p:ext uri="{BB962C8B-B14F-4D97-AF65-F5344CB8AC3E}">
        <p14:creationId xmlns:p14="http://schemas.microsoft.com/office/powerpoint/2010/main" val="2549063650"/>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_Purple-Bg">
    <p:spTree>
      <p:nvGrpSpPr>
        <p:cNvPr id="1" name=""/>
        <p:cNvGrpSpPr/>
        <p:nvPr/>
      </p:nvGrpSpPr>
      <p:grpSpPr>
        <a:xfrm>
          <a:off x="0" y="0"/>
          <a:ext cx="0" cy="0"/>
          <a:chOff x="0" y="0"/>
          <a:chExt cx="0" cy="0"/>
        </a:xfrm>
      </p:grpSpPr>
      <p:sp>
        <p:nvSpPr>
          <p:cNvPr id="3" name="RectangleBG">
            <a:extLst>
              <a:ext uri="{FF2B5EF4-FFF2-40B4-BE49-F238E27FC236}">
                <a16:creationId xmlns:a16="http://schemas.microsoft.com/office/drawing/2014/main" id="{9068877B-4E34-40D2-9479-043B1A9E3B8A}"/>
              </a:ext>
            </a:extLst>
          </p:cNvPr>
          <p:cNvSpPr/>
          <p:nvPr userDrawn="1"/>
        </p:nvSpPr>
        <p:spPr>
          <a:xfrm>
            <a:off x="0" y="0"/>
            <a:ext cx="12192000" cy="4500000"/>
          </a:xfrm>
          <a:prstGeom prst="rect">
            <a:avLst/>
          </a:prstGeom>
          <a:gradFill>
            <a:gsLst>
              <a:gs pos="0">
                <a:schemeClr val="accent4"/>
              </a:gs>
              <a:gs pos="100000">
                <a:schemeClr val="accent4">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grpSp>
        <p:nvGrpSpPr>
          <p:cNvPr id="2" name="Angled stripes">
            <a:extLst>
              <a:ext uri="{FF2B5EF4-FFF2-40B4-BE49-F238E27FC236}">
                <a16:creationId xmlns:a16="http://schemas.microsoft.com/office/drawing/2014/main" id="{DB628B66-4BEC-46B2-A2E5-007282621861}"/>
              </a:ext>
            </a:extLst>
          </p:cNvPr>
          <p:cNvGrpSpPr/>
          <p:nvPr userDrawn="1"/>
        </p:nvGrpSpPr>
        <p:grpSpPr>
          <a:xfrm>
            <a:off x="3254052" y="0"/>
            <a:ext cx="8937948" cy="6858003"/>
            <a:chOff x="3254052" y="0"/>
            <a:chExt cx="8937948" cy="6858003"/>
          </a:xfrm>
        </p:grpSpPr>
        <p:sp>
          <p:nvSpPr>
            <p:cNvPr id="30" name="Freeform: Shape 29">
              <a:extLst>
                <a:ext uri="{FF2B5EF4-FFF2-40B4-BE49-F238E27FC236}">
                  <a16:creationId xmlns:a16="http://schemas.microsoft.com/office/drawing/2014/main" id="{E1D58DA2-AFA4-4B01-B349-A26BF2586172}"/>
                </a:ext>
              </a:extLst>
            </p:cNvPr>
            <p:cNvSpPr/>
            <p:nvPr userDrawn="1"/>
          </p:nvSpPr>
          <p:spPr>
            <a:xfrm>
              <a:off x="8025960" y="411812"/>
              <a:ext cx="4166040" cy="4088189"/>
            </a:xfrm>
            <a:custGeom>
              <a:avLst/>
              <a:gdLst>
                <a:gd name="connsiteX0" fmla="*/ 4166040 w 4166040"/>
                <a:gd name="connsiteY0" fmla="*/ 0 h 4088189"/>
                <a:gd name="connsiteX1" fmla="*/ 4166040 w 4166040"/>
                <a:gd name="connsiteY1" fmla="*/ 1703013 h 4088189"/>
                <a:gd name="connsiteX2" fmla="*/ 1735443 w 4166040"/>
                <a:gd name="connsiteY2" fmla="*/ 4088189 h 4088189"/>
                <a:gd name="connsiteX3" fmla="*/ 0 w 4166040"/>
                <a:gd name="connsiteY3" fmla="*/ 4088189 h 4088189"/>
              </a:gdLst>
              <a:ahLst/>
              <a:cxnLst>
                <a:cxn ang="0">
                  <a:pos x="connsiteX0" y="connsiteY0"/>
                </a:cxn>
                <a:cxn ang="0">
                  <a:pos x="connsiteX1" y="connsiteY1"/>
                </a:cxn>
                <a:cxn ang="0">
                  <a:pos x="connsiteX2" y="connsiteY2"/>
                </a:cxn>
                <a:cxn ang="0">
                  <a:pos x="connsiteX3" y="connsiteY3"/>
                </a:cxn>
              </a:cxnLst>
              <a:rect l="l" t="t" r="r" b="b"/>
              <a:pathLst>
                <a:path w="4166040" h="4088189">
                  <a:moveTo>
                    <a:pt x="4166040" y="0"/>
                  </a:moveTo>
                  <a:lnTo>
                    <a:pt x="4166040" y="1703013"/>
                  </a:lnTo>
                  <a:lnTo>
                    <a:pt x="1735443" y="4088189"/>
                  </a:lnTo>
                  <a:lnTo>
                    <a:pt x="0" y="4088189"/>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sp>
          <p:nvSpPr>
            <p:cNvPr id="34" name="Freeform: Shape 33">
              <a:extLst>
                <a:ext uri="{FF2B5EF4-FFF2-40B4-BE49-F238E27FC236}">
                  <a16:creationId xmlns:a16="http://schemas.microsoft.com/office/drawing/2014/main" id="{D7851122-3EA1-4F0F-A515-3AA3F946820D}"/>
                </a:ext>
              </a:extLst>
            </p:cNvPr>
            <p:cNvSpPr/>
            <p:nvPr userDrawn="1"/>
          </p:nvSpPr>
          <p:spPr>
            <a:xfrm>
              <a:off x="5656958" y="0"/>
              <a:ext cx="6321138" cy="4500000"/>
            </a:xfrm>
            <a:custGeom>
              <a:avLst/>
              <a:gdLst>
                <a:gd name="connsiteX0" fmla="*/ 4585694 w 6321138"/>
                <a:gd name="connsiteY0" fmla="*/ 0 h 4500000"/>
                <a:gd name="connsiteX1" fmla="*/ 6321138 w 6321138"/>
                <a:gd name="connsiteY1" fmla="*/ 0 h 4500000"/>
                <a:gd name="connsiteX2" fmla="*/ 1735444 w 6321138"/>
                <a:gd name="connsiteY2" fmla="*/ 4500000 h 4500000"/>
                <a:gd name="connsiteX3" fmla="*/ 0 w 6321138"/>
                <a:gd name="connsiteY3" fmla="*/ 4500000 h 4500000"/>
              </a:gdLst>
              <a:ahLst/>
              <a:cxnLst>
                <a:cxn ang="0">
                  <a:pos x="connsiteX0" y="connsiteY0"/>
                </a:cxn>
                <a:cxn ang="0">
                  <a:pos x="connsiteX1" y="connsiteY1"/>
                </a:cxn>
                <a:cxn ang="0">
                  <a:pos x="connsiteX2" y="connsiteY2"/>
                </a:cxn>
                <a:cxn ang="0">
                  <a:pos x="connsiteX3" y="connsiteY3"/>
                </a:cxn>
              </a:cxnLst>
              <a:rect l="l" t="t" r="r" b="b"/>
              <a:pathLst>
                <a:path w="6321138" h="4500000">
                  <a:moveTo>
                    <a:pt x="4585694" y="0"/>
                  </a:moveTo>
                  <a:lnTo>
                    <a:pt x="6321138" y="0"/>
                  </a:lnTo>
                  <a:lnTo>
                    <a:pt x="1735444" y="4500000"/>
                  </a:lnTo>
                  <a:lnTo>
                    <a:pt x="0" y="450000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sp>
          <p:nvSpPr>
            <p:cNvPr id="35" name="Freeform: Shape 34">
              <a:extLst>
                <a:ext uri="{FF2B5EF4-FFF2-40B4-BE49-F238E27FC236}">
                  <a16:creationId xmlns:a16="http://schemas.microsoft.com/office/drawing/2014/main" id="{6396010A-4D2D-4B8D-8AB2-F6A9DC9658D2}"/>
                </a:ext>
              </a:extLst>
            </p:cNvPr>
            <p:cNvSpPr/>
            <p:nvPr userDrawn="1"/>
          </p:nvSpPr>
          <p:spPr>
            <a:xfrm>
              <a:off x="3254052" y="4500000"/>
              <a:ext cx="4138348" cy="2358000"/>
            </a:xfrm>
            <a:custGeom>
              <a:avLst/>
              <a:gdLst>
                <a:gd name="connsiteX0" fmla="*/ 2402904 w 4138348"/>
                <a:gd name="connsiteY0" fmla="*/ 0 h 2358000"/>
                <a:gd name="connsiteX1" fmla="*/ 4138348 w 4138348"/>
                <a:gd name="connsiteY1" fmla="*/ 0 h 2358000"/>
                <a:gd name="connsiteX2" fmla="*/ 1735445 w 4138348"/>
                <a:gd name="connsiteY2" fmla="*/ 2358000 h 2358000"/>
                <a:gd name="connsiteX3" fmla="*/ 0 w 4138348"/>
                <a:gd name="connsiteY3" fmla="*/ 2358000 h 2358000"/>
              </a:gdLst>
              <a:ahLst/>
              <a:cxnLst>
                <a:cxn ang="0">
                  <a:pos x="connsiteX0" y="connsiteY0"/>
                </a:cxn>
                <a:cxn ang="0">
                  <a:pos x="connsiteX1" y="connsiteY1"/>
                </a:cxn>
                <a:cxn ang="0">
                  <a:pos x="connsiteX2" y="connsiteY2"/>
                </a:cxn>
                <a:cxn ang="0">
                  <a:pos x="connsiteX3" y="connsiteY3"/>
                </a:cxn>
              </a:cxnLst>
              <a:rect l="l" t="t" r="r" b="b"/>
              <a:pathLst>
                <a:path w="4138348" h="2358000">
                  <a:moveTo>
                    <a:pt x="2402904" y="0"/>
                  </a:moveTo>
                  <a:lnTo>
                    <a:pt x="4138348" y="0"/>
                  </a:lnTo>
                  <a:lnTo>
                    <a:pt x="1735445" y="2358000"/>
                  </a:lnTo>
                  <a:lnTo>
                    <a:pt x="0" y="2358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sp>
          <p:nvSpPr>
            <p:cNvPr id="37" name="Freeform: Shape 36">
              <a:extLst>
                <a:ext uri="{FF2B5EF4-FFF2-40B4-BE49-F238E27FC236}">
                  <a16:creationId xmlns:a16="http://schemas.microsoft.com/office/drawing/2014/main" id="{EFAFACA6-1FBB-4102-A9B1-68C6D7939BFE}"/>
                </a:ext>
              </a:extLst>
            </p:cNvPr>
            <p:cNvSpPr/>
            <p:nvPr userDrawn="1"/>
          </p:nvSpPr>
          <p:spPr>
            <a:xfrm>
              <a:off x="5623056" y="4500002"/>
              <a:ext cx="4138348" cy="2358001"/>
            </a:xfrm>
            <a:custGeom>
              <a:avLst/>
              <a:gdLst>
                <a:gd name="connsiteX0" fmla="*/ 2402904 w 4138348"/>
                <a:gd name="connsiteY0" fmla="*/ 0 h 2358001"/>
                <a:gd name="connsiteX1" fmla="*/ 4138348 w 4138348"/>
                <a:gd name="connsiteY1" fmla="*/ 0 h 2358001"/>
                <a:gd name="connsiteX2" fmla="*/ 1735444 w 4138348"/>
                <a:gd name="connsiteY2" fmla="*/ 2358000 h 2358001"/>
                <a:gd name="connsiteX3" fmla="*/ 0 w 4138348"/>
                <a:gd name="connsiteY3" fmla="*/ 2358001 h 2358001"/>
              </a:gdLst>
              <a:ahLst/>
              <a:cxnLst>
                <a:cxn ang="0">
                  <a:pos x="connsiteX0" y="connsiteY0"/>
                </a:cxn>
                <a:cxn ang="0">
                  <a:pos x="connsiteX1" y="connsiteY1"/>
                </a:cxn>
                <a:cxn ang="0">
                  <a:pos x="connsiteX2" y="connsiteY2"/>
                </a:cxn>
                <a:cxn ang="0">
                  <a:pos x="connsiteX3" y="connsiteY3"/>
                </a:cxn>
              </a:cxnLst>
              <a:rect l="l" t="t" r="r" b="b"/>
              <a:pathLst>
                <a:path w="4138348" h="2358001">
                  <a:moveTo>
                    <a:pt x="2402904" y="0"/>
                  </a:moveTo>
                  <a:lnTo>
                    <a:pt x="4138348" y="0"/>
                  </a:lnTo>
                  <a:lnTo>
                    <a:pt x="1735444" y="2358000"/>
                  </a:lnTo>
                  <a:lnTo>
                    <a:pt x="0" y="235800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grpSp>
      <p:sp>
        <p:nvSpPr>
          <p:cNvPr id="12" name="strTitlePosition">
            <a:extLst>
              <a:ext uri="{FF2B5EF4-FFF2-40B4-BE49-F238E27FC236}">
                <a16:creationId xmlns:a16="http://schemas.microsoft.com/office/drawing/2014/main" id="{A9E36E1E-2ED7-4797-9DCE-773961672893}"/>
              </a:ext>
            </a:extLst>
          </p:cNvPr>
          <p:cNvSpPr>
            <a:spLocks noGrp="1"/>
          </p:cNvSpPr>
          <p:nvPr>
            <p:ph type="body" sz="quarter" idx="13" hasCustomPrompt="1"/>
          </p:nvPr>
        </p:nvSpPr>
        <p:spPr>
          <a:xfrm>
            <a:off x="8621691" y="3287"/>
            <a:ext cx="3155329" cy="3231654"/>
          </a:xfrm>
        </p:spPr>
        <p:txBody>
          <a:bodyPr wrap="none" rIns="180000">
            <a:spAutoFit/>
          </a:bodyPr>
          <a:lstStyle>
            <a:lvl1pPr marL="0" indent="0" algn="r">
              <a:spcBef>
                <a:spcPts val="0"/>
              </a:spcBef>
              <a:buNone/>
              <a:defRPr sz="21000" b="1" spc="-2000" baseline="0">
                <a:solidFill>
                  <a:schemeClr val="bg1"/>
                </a:solidFill>
              </a:defRPr>
            </a:lvl1pPr>
          </a:lstStyle>
          <a:p>
            <a:pPr lvl="0"/>
            <a:r>
              <a:rPr lang="nb-NO" noProof="0" dirty="0"/>
              <a:t>0.0</a:t>
            </a:r>
          </a:p>
        </p:txBody>
      </p:sp>
      <p:sp>
        <p:nvSpPr>
          <p:cNvPr id="13" name="strChapterNumber">
            <a:extLst>
              <a:ext uri="{FF2B5EF4-FFF2-40B4-BE49-F238E27FC236}">
                <a16:creationId xmlns:a16="http://schemas.microsoft.com/office/drawing/2014/main" id="{988CFDE5-F123-4779-9ABD-AAEC3C392D30}"/>
              </a:ext>
            </a:extLst>
          </p:cNvPr>
          <p:cNvSpPr>
            <a:spLocks noGrp="1"/>
          </p:cNvSpPr>
          <p:nvPr>
            <p:ph type="body" sz="quarter" idx="15" hasCustomPrompt="1"/>
          </p:nvPr>
        </p:nvSpPr>
        <p:spPr>
          <a:xfrm>
            <a:off x="414980" y="4906800"/>
            <a:ext cx="7560000" cy="565146"/>
          </a:xfrm>
        </p:spPr>
        <p:txBody>
          <a:bodyPr lIns="72000" tIns="36000" rIns="72000" bIns="36000">
            <a:noAutofit/>
          </a:bodyPr>
          <a:lstStyle>
            <a:lvl1pPr>
              <a:defRPr sz="3200" b="1">
                <a:solidFill>
                  <a:schemeClr val="bg2"/>
                </a:solidFill>
              </a:defRPr>
            </a:lvl1pPr>
          </a:lstStyle>
          <a:p>
            <a:pPr lvl="0"/>
            <a:r>
              <a:rPr lang="nb-NO" dirty="0"/>
              <a:t>0. Chapter </a:t>
            </a:r>
            <a:r>
              <a:rPr lang="nb-NO" dirty="0" err="1"/>
              <a:t>Title</a:t>
            </a:r>
            <a:endParaRPr lang="nb-NO" dirty="0"/>
          </a:p>
        </p:txBody>
      </p:sp>
      <p:sp>
        <p:nvSpPr>
          <p:cNvPr id="14" name="strSectionTitle">
            <a:extLst>
              <a:ext uri="{FF2B5EF4-FFF2-40B4-BE49-F238E27FC236}">
                <a16:creationId xmlns:a16="http://schemas.microsoft.com/office/drawing/2014/main" id="{1F13B55B-3FEF-4D72-B73C-0CD0818BCEEE}"/>
              </a:ext>
            </a:extLst>
          </p:cNvPr>
          <p:cNvSpPr>
            <a:spLocks noGrp="1"/>
          </p:cNvSpPr>
          <p:nvPr>
            <p:ph type="title" hasCustomPrompt="1"/>
          </p:nvPr>
        </p:nvSpPr>
        <p:spPr>
          <a:xfrm>
            <a:off x="414980" y="368300"/>
            <a:ext cx="7560000" cy="1527575"/>
          </a:xfrm>
        </p:spPr>
        <p:txBody>
          <a:bodyPr lIns="72000" tIns="180000" rIns="72000" bIns="0" anchor="t">
            <a:spAutoFit/>
          </a:bodyPr>
          <a:lstStyle>
            <a:lvl1pPr>
              <a:lnSpc>
                <a:spcPct val="80000"/>
              </a:lnSpc>
              <a:defRPr sz="5400">
                <a:solidFill>
                  <a:schemeClr val="bg1"/>
                </a:solidFill>
                <a:latin typeface="+mj-lt"/>
              </a:defRPr>
            </a:lvl1pPr>
          </a:lstStyle>
          <a:p>
            <a:r>
              <a:rPr lang="nb-NO" noProof="0" dirty="0"/>
              <a:t>TITLE OF THE </a:t>
            </a:r>
            <a:r>
              <a:rPr lang="nb-NO" noProof="0" dirty="0" err="1"/>
              <a:t>Section</a:t>
            </a:r>
            <a:endParaRPr lang="nb-NO" noProof="0" dirty="0"/>
          </a:p>
        </p:txBody>
      </p:sp>
      <p:sp>
        <p:nvSpPr>
          <p:cNvPr id="4" name="strSlideNumber">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nb-NO" smtClean="0"/>
              <a:pPr/>
              <a:t>‹#›</a:t>
            </a:fld>
            <a:r>
              <a:rPr lang="nb-NO" dirty="0"/>
              <a:t> </a:t>
            </a:r>
          </a:p>
        </p:txBody>
      </p:sp>
    </p:spTree>
    <p:extLst>
      <p:ext uri="{BB962C8B-B14F-4D97-AF65-F5344CB8AC3E}">
        <p14:creationId xmlns:p14="http://schemas.microsoft.com/office/powerpoint/2010/main" val="2849134483"/>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ubsection_Purple-Bg">
    <p:spTree>
      <p:nvGrpSpPr>
        <p:cNvPr id="1" name=""/>
        <p:cNvGrpSpPr/>
        <p:nvPr/>
      </p:nvGrpSpPr>
      <p:grpSpPr>
        <a:xfrm>
          <a:off x="0" y="0"/>
          <a:ext cx="0" cy="0"/>
          <a:chOff x="0" y="0"/>
          <a:chExt cx="0" cy="0"/>
        </a:xfrm>
      </p:grpSpPr>
      <p:sp>
        <p:nvSpPr>
          <p:cNvPr id="3" name="RectangleBG">
            <a:extLst>
              <a:ext uri="{FF2B5EF4-FFF2-40B4-BE49-F238E27FC236}">
                <a16:creationId xmlns:a16="http://schemas.microsoft.com/office/drawing/2014/main" id="{9068877B-4E34-40D2-9479-043B1A9E3B8A}"/>
              </a:ext>
            </a:extLst>
          </p:cNvPr>
          <p:cNvSpPr/>
          <p:nvPr userDrawn="1"/>
        </p:nvSpPr>
        <p:spPr>
          <a:xfrm>
            <a:off x="0" y="0"/>
            <a:ext cx="12192000" cy="3429000"/>
          </a:xfrm>
          <a:prstGeom prst="rect">
            <a:avLst/>
          </a:prstGeom>
          <a:gradFill>
            <a:gsLst>
              <a:gs pos="0">
                <a:schemeClr val="accent4"/>
              </a:gs>
              <a:gs pos="100000">
                <a:schemeClr val="accent4">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lvl="0" algn="ctr"/>
            <a:endParaRPr lang="nb-NO" sz="1200" dirty="0">
              <a:solidFill>
                <a:schemeClr val="bg1"/>
              </a:solidFill>
            </a:endParaRPr>
          </a:p>
        </p:txBody>
      </p:sp>
      <p:grpSp>
        <p:nvGrpSpPr>
          <p:cNvPr id="2" name="Angled stripes">
            <a:extLst>
              <a:ext uri="{FF2B5EF4-FFF2-40B4-BE49-F238E27FC236}">
                <a16:creationId xmlns:a16="http://schemas.microsoft.com/office/drawing/2014/main" id="{C479C7FD-109B-4809-AEF2-4A5532B55390}"/>
              </a:ext>
            </a:extLst>
          </p:cNvPr>
          <p:cNvGrpSpPr/>
          <p:nvPr userDrawn="1"/>
        </p:nvGrpSpPr>
        <p:grpSpPr>
          <a:xfrm>
            <a:off x="3254052" y="0"/>
            <a:ext cx="8937950" cy="6858002"/>
            <a:chOff x="3254052" y="0"/>
            <a:chExt cx="8937950" cy="6858002"/>
          </a:xfrm>
        </p:grpSpPr>
        <p:sp>
          <p:nvSpPr>
            <p:cNvPr id="25" name="Freeform: Shape 24">
              <a:extLst>
                <a:ext uri="{FF2B5EF4-FFF2-40B4-BE49-F238E27FC236}">
                  <a16:creationId xmlns:a16="http://schemas.microsoft.com/office/drawing/2014/main" id="{FAF3FAF0-F8F9-4561-8BC9-F145ED75CC84}"/>
                </a:ext>
              </a:extLst>
            </p:cNvPr>
            <p:cNvSpPr/>
            <p:nvPr userDrawn="1"/>
          </p:nvSpPr>
          <p:spPr>
            <a:xfrm>
              <a:off x="3254052" y="3429000"/>
              <a:ext cx="5229744" cy="3429000"/>
            </a:xfrm>
            <a:custGeom>
              <a:avLst/>
              <a:gdLst>
                <a:gd name="connsiteX0" fmla="*/ 3494299 w 5229744"/>
                <a:gd name="connsiteY0" fmla="*/ 0 h 3429000"/>
                <a:gd name="connsiteX1" fmla="*/ 5229744 w 5229744"/>
                <a:gd name="connsiteY1" fmla="*/ 0 h 3429000"/>
                <a:gd name="connsiteX2" fmla="*/ 1735445 w 5229744"/>
                <a:gd name="connsiteY2" fmla="*/ 3429000 h 3429000"/>
                <a:gd name="connsiteX3" fmla="*/ 0 w 5229744"/>
                <a:gd name="connsiteY3" fmla="*/ 3429000 h 3429000"/>
                <a:gd name="connsiteX4" fmla="*/ 3494299 w 5229744"/>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0">
                  <a:moveTo>
                    <a:pt x="3494299" y="0"/>
                  </a:moveTo>
                  <a:lnTo>
                    <a:pt x="5229744" y="0"/>
                  </a:lnTo>
                  <a:lnTo>
                    <a:pt x="1735445" y="3429000"/>
                  </a:lnTo>
                  <a:lnTo>
                    <a:pt x="0" y="3429000"/>
                  </a:lnTo>
                  <a:lnTo>
                    <a:pt x="3494299"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sp>
          <p:nvSpPr>
            <p:cNvPr id="24" name="Freeform: Shape 23">
              <a:extLst>
                <a:ext uri="{FF2B5EF4-FFF2-40B4-BE49-F238E27FC236}">
                  <a16:creationId xmlns:a16="http://schemas.microsoft.com/office/drawing/2014/main" id="{3A00425D-52A8-4523-91A0-313A3192EDB6}"/>
                </a:ext>
              </a:extLst>
            </p:cNvPr>
            <p:cNvSpPr/>
            <p:nvPr userDrawn="1"/>
          </p:nvSpPr>
          <p:spPr>
            <a:xfrm>
              <a:off x="5623056" y="3429001"/>
              <a:ext cx="5229744" cy="3429001"/>
            </a:xfrm>
            <a:custGeom>
              <a:avLst/>
              <a:gdLst>
                <a:gd name="connsiteX0" fmla="*/ 3494300 w 5229744"/>
                <a:gd name="connsiteY0" fmla="*/ 0 h 3429001"/>
                <a:gd name="connsiteX1" fmla="*/ 5229744 w 5229744"/>
                <a:gd name="connsiteY1" fmla="*/ 0 h 3429001"/>
                <a:gd name="connsiteX2" fmla="*/ 1735444 w 5229744"/>
                <a:gd name="connsiteY2" fmla="*/ 3429001 h 3429001"/>
                <a:gd name="connsiteX3" fmla="*/ 0 w 5229744"/>
                <a:gd name="connsiteY3" fmla="*/ 3429001 h 3429001"/>
                <a:gd name="connsiteX4" fmla="*/ 3494300 w 5229744"/>
                <a:gd name="connsiteY4" fmla="*/ 0 h 3429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1">
                  <a:moveTo>
                    <a:pt x="3494300" y="0"/>
                  </a:moveTo>
                  <a:lnTo>
                    <a:pt x="5229744" y="0"/>
                  </a:lnTo>
                  <a:lnTo>
                    <a:pt x="1735444" y="3429001"/>
                  </a:lnTo>
                  <a:lnTo>
                    <a:pt x="0" y="3429001"/>
                  </a:lnTo>
                  <a:lnTo>
                    <a:pt x="349430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sp>
          <p:nvSpPr>
            <p:cNvPr id="23" name="Freeform: Shape 22">
              <a:extLst>
                <a:ext uri="{FF2B5EF4-FFF2-40B4-BE49-F238E27FC236}">
                  <a16:creationId xmlns:a16="http://schemas.microsoft.com/office/drawing/2014/main" id="{49A032F3-EAA1-44E5-93DD-6A8E7315D1A1}"/>
                </a:ext>
              </a:extLst>
            </p:cNvPr>
            <p:cNvSpPr/>
            <p:nvPr userDrawn="1"/>
          </p:nvSpPr>
          <p:spPr>
            <a:xfrm>
              <a:off x="6748352" y="0"/>
              <a:ext cx="5229743" cy="3429000"/>
            </a:xfrm>
            <a:custGeom>
              <a:avLst/>
              <a:gdLst>
                <a:gd name="connsiteX0" fmla="*/ 3494299 w 5229743"/>
                <a:gd name="connsiteY0" fmla="*/ 0 h 3429000"/>
                <a:gd name="connsiteX1" fmla="*/ 5229743 w 5229743"/>
                <a:gd name="connsiteY1" fmla="*/ 0 h 3429000"/>
                <a:gd name="connsiteX2" fmla="*/ 1735445 w 5229743"/>
                <a:gd name="connsiteY2" fmla="*/ 3429000 h 3429000"/>
                <a:gd name="connsiteX3" fmla="*/ 0 w 5229743"/>
                <a:gd name="connsiteY3" fmla="*/ 3429000 h 3429000"/>
                <a:gd name="connsiteX4" fmla="*/ 3494299 w 5229743"/>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3" h="3429000">
                  <a:moveTo>
                    <a:pt x="3494299" y="0"/>
                  </a:moveTo>
                  <a:lnTo>
                    <a:pt x="5229743" y="0"/>
                  </a:lnTo>
                  <a:lnTo>
                    <a:pt x="1735445" y="3429000"/>
                  </a:lnTo>
                  <a:lnTo>
                    <a:pt x="0" y="3429000"/>
                  </a:lnTo>
                  <a:lnTo>
                    <a:pt x="3494299" y="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sp>
          <p:nvSpPr>
            <p:cNvPr id="22" name="Freeform: Shape 21">
              <a:extLst>
                <a:ext uri="{FF2B5EF4-FFF2-40B4-BE49-F238E27FC236}">
                  <a16:creationId xmlns:a16="http://schemas.microsoft.com/office/drawing/2014/main" id="{57AA1789-300C-40C0-AB9A-07961F7D8704}"/>
                </a:ext>
              </a:extLst>
            </p:cNvPr>
            <p:cNvSpPr/>
            <p:nvPr userDrawn="1"/>
          </p:nvSpPr>
          <p:spPr>
            <a:xfrm>
              <a:off x="9117357" y="411812"/>
              <a:ext cx="3074645" cy="3017188"/>
            </a:xfrm>
            <a:custGeom>
              <a:avLst/>
              <a:gdLst>
                <a:gd name="connsiteX0" fmla="*/ 3074644 w 3074645"/>
                <a:gd name="connsiteY0" fmla="*/ 0 h 3017188"/>
                <a:gd name="connsiteX1" fmla="*/ 3074645 w 3074645"/>
                <a:gd name="connsiteY1" fmla="*/ 1703013 h 3017188"/>
                <a:gd name="connsiteX2" fmla="*/ 1735444 w 3074645"/>
                <a:gd name="connsiteY2" fmla="*/ 3017188 h 3017188"/>
                <a:gd name="connsiteX3" fmla="*/ 0 w 3074645"/>
                <a:gd name="connsiteY3" fmla="*/ 3017188 h 3017188"/>
                <a:gd name="connsiteX4" fmla="*/ 3074644 w 3074645"/>
                <a:gd name="connsiteY4" fmla="*/ 0 h 3017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4645" h="3017188">
                  <a:moveTo>
                    <a:pt x="3074644" y="0"/>
                  </a:moveTo>
                  <a:lnTo>
                    <a:pt x="3074645" y="1703013"/>
                  </a:lnTo>
                  <a:lnTo>
                    <a:pt x="1735444" y="3017188"/>
                  </a:lnTo>
                  <a:lnTo>
                    <a:pt x="0" y="3017188"/>
                  </a:lnTo>
                  <a:lnTo>
                    <a:pt x="3074644" y="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grpSp>
      <p:sp>
        <p:nvSpPr>
          <p:cNvPr id="12" name="strTitlePosition">
            <a:extLst>
              <a:ext uri="{FF2B5EF4-FFF2-40B4-BE49-F238E27FC236}">
                <a16:creationId xmlns:a16="http://schemas.microsoft.com/office/drawing/2014/main" id="{D6009BF9-32DD-4542-8D4F-4A72DAA0AE89}"/>
              </a:ext>
            </a:extLst>
          </p:cNvPr>
          <p:cNvSpPr>
            <a:spLocks noGrp="1"/>
          </p:cNvSpPr>
          <p:nvPr>
            <p:ph type="body" sz="quarter" idx="13" hasCustomPrompt="1"/>
          </p:nvPr>
        </p:nvSpPr>
        <p:spPr>
          <a:xfrm>
            <a:off x="10455577" y="3287"/>
            <a:ext cx="1321443" cy="2693045"/>
          </a:xfrm>
        </p:spPr>
        <p:txBody>
          <a:bodyPr wrap="none" rIns="72000">
            <a:spAutoFit/>
          </a:bodyPr>
          <a:lstStyle>
            <a:lvl1pPr marL="0" indent="0" algn="r">
              <a:spcBef>
                <a:spcPts val="0"/>
              </a:spcBef>
              <a:buNone/>
              <a:defRPr sz="17500" b="1" spc="0" baseline="0">
                <a:solidFill>
                  <a:schemeClr val="bg1"/>
                </a:solidFill>
              </a:defRPr>
            </a:lvl1pPr>
          </a:lstStyle>
          <a:p>
            <a:pPr lvl="0"/>
            <a:r>
              <a:rPr lang="nb-NO" noProof="0" dirty="0"/>
              <a:t>a</a:t>
            </a:r>
          </a:p>
        </p:txBody>
      </p:sp>
      <p:sp>
        <p:nvSpPr>
          <p:cNvPr id="13" name="strSectionNumber">
            <a:extLst>
              <a:ext uri="{FF2B5EF4-FFF2-40B4-BE49-F238E27FC236}">
                <a16:creationId xmlns:a16="http://schemas.microsoft.com/office/drawing/2014/main" id="{2ACA7D30-02A8-482E-AB5B-B223E4F8D969}"/>
              </a:ext>
            </a:extLst>
          </p:cNvPr>
          <p:cNvSpPr>
            <a:spLocks noGrp="1"/>
          </p:cNvSpPr>
          <p:nvPr>
            <p:ph type="body" sz="quarter" idx="15" hasCustomPrompt="1"/>
          </p:nvPr>
        </p:nvSpPr>
        <p:spPr>
          <a:xfrm>
            <a:off x="414980" y="3835800"/>
            <a:ext cx="7560000" cy="503590"/>
          </a:xfrm>
        </p:spPr>
        <p:txBody>
          <a:bodyPr lIns="72000" tIns="36000" rIns="72000" bIns="36000">
            <a:noAutofit/>
          </a:bodyPr>
          <a:lstStyle>
            <a:lvl1pPr>
              <a:defRPr sz="2800" b="1">
                <a:solidFill>
                  <a:schemeClr val="bg2"/>
                </a:solidFill>
              </a:defRPr>
            </a:lvl1pPr>
          </a:lstStyle>
          <a:p>
            <a:pPr lvl="0"/>
            <a:r>
              <a:rPr lang="nb-NO" noProof="0" dirty="0"/>
              <a:t>0.0 </a:t>
            </a:r>
            <a:r>
              <a:rPr lang="nb-NO" noProof="0" dirty="0" err="1"/>
              <a:t>Section</a:t>
            </a:r>
            <a:r>
              <a:rPr lang="nb-NO" noProof="0" dirty="0"/>
              <a:t> </a:t>
            </a:r>
            <a:r>
              <a:rPr lang="nb-NO" noProof="0" dirty="0" err="1"/>
              <a:t>Title</a:t>
            </a:r>
            <a:endParaRPr lang="nb-NO" noProof="0" dirty="0"/>
          </a:p>
        </p:txBody>
      </p:sp>
      <p:sp>
        <p:nvSpPr>
          <p:cNvPr id="14" name="strSubsectionTitle">
            <a:extLst>
              <a:ext uri="{FF2B5EF4-FFF2-40B4-BE49-F238E27FC236}">
                <a16:creationId xmlns:a16="http://schemas.microsoft.com/office/drawing/2014/main" id="{BEFFF920-061E-4303-8ED5-3B910A5CE929}"/>
              </a:ext>
            </a:extLst>
          </p:cNvPr>
          <p:cNvSpPr>
            <a:spLocks noGrp="1"/>
          </p:cNvSpPr>
          <p:nvPr>
            <p:ph type="title" hasCustomPrompt="1"/>
          </p:nvPr>
        </p:nvSpPr>
        <p:spPr>
          <a:xfrm>
            <a:off x="414980" y="367200"/>
            <a:ext cx="7560000" cy="1378047"/>
          </a:xfrm>
        </p:spPr>
        <p:txBody>
          <a:bodyPr lIns="72000" tIns="180000" rIns="72000" bIns="0" anchor="t">
            <a:spAutoFit/>
          </a:bodyPr>
          <a:lstStyle>
            <a:lvl1pPr>
              <a:lnSpc>
                <a:spcPct val="80000"/>
              </a:lnSpc>
              <a:defRPr sz="4800">
                <a:solidFill>
                  <a:schemeClr val="bg1"/>
                </a:solidFill>
                <a:latin typeface="+mj-lt"/>
              </a:defRPr>
            </a:lvl1pPr>
          </a:lstStyle>
          <a:p>
            <a:r>
              <a:rPr lang="nb-NO" noProof="0" dirty="0"/>
              <a:t>TITLE OF THE </a:t>
            </a:r>
            <a:r>
              <a:rPr lang="nb-NO" noProof="0" dirty="0" err="1"/>
              <a:t>SubSection</a:t>
            </a:r>
            <a:endParaRPr lang="nb-NO" noProof="0" dirty="0"/>
          </a:p>
        </p:txBody>
      </p:sp>
      <p:sp>
        <p:nvSpPr>
          <p:cNvPr id="4" name="strSlideNumber">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nb-NO" smtClean="0"/>
              <a:pPr/>
              <a:t>‹#›</a:t>
            </a:fld>
            <a:r>
              <a:rPr lang="nb-NO" dirty="0"/>
              <a:t> </a:t>
            </a:r>
          </a:p>
        </p:txBody>
      </p:sp>
    </p:spTree>
    <p:extLst>
      <p:ext uri="{BB962C8B-B14F-4D97-AF65-F5344CB8AC3E}">
        <p14:creationId xmlns:p14="http://schemas.microsoft.com/office/powerpoint/2010/main" val="4191935789"/>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amp; Subtitle">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7735C07-2264-401E-9223-98C1CA429B7F}"/>
              </a:ext>
            </a:extLst>
          </p:cNvPr>
          <p:cNvSpPr>
            <a:spLocks noGrp="1"/>
          </p:cNvSpPr>
          <p:nvPr>
            <p:ph type="body" sz="quarter" idx="15" hasCustomPrompt="1"/>
          </p:nvPr>
        </p:nvSpPr>
        <p:spPr>
          <a:xfrm>
            <a:off x="407987" y="846000"/>
            <a:ext cx="11376023" cy="349702"/>
          </a:xfrm>
          <a:noFill/>
        </p:spPr>
        <p:txBody>
          <a:bodyPr wrap="square" lIns="0" tIns="36000" rIns="0" bIns="36000" anchor="b">
            <a:noAutofit/>
          </a:bodyPr>
          <a:lstStyle>
            <a:lvl1pPr marL="0" indent="0">
              <a:spcBef>
                <a:spcPts val="0"/>
              </a:spcBef>
              <a:buNone/>
              <a:defRPr sz="1800">
                <a:solidFill>
                  <a:schemeClr val="tx2"/>
                </a:solidFill>
              </a:defRPr>
            </a:lvl1pPr>
          </a:lstStyle>
          <a:p>
            <a:pPr lvl="0"/>
            <a:r>
              <a:rPr lang="nb-NO" dirty="0" err="1"/>
              <a:t>Subtitle</a:t>
            </a:r>
            <a:r>
              <a:rPr lang="nb-NO" dirty="0"/>
              <a:t> </a:t>
            </a:r>
            <a:r>
              <a:rPr lang="nb-NO" dirty="0" err="1"/>
              <a:t>of</a:t>
            </a:r>
            <a:r>
              <a:rPr lang="nb-NO" dirty="0"/>
              <a:t> </a:t>
            </a:r>
            <a:r>
              <a:rPr lang="nb-NO" dirty="0" err="1"/>
              <a:t>the</a:t>
            </a:r>
            <a:r>
              <a:rPr lang="nb-NO" dirty="0"/>
              <a:t> slide – One line</a:t>
            </a:r>
          </a:p>
        </p:txBody>
      </p:sp>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nb-NO" smtClean="0"/>
              <a:pPr/>
              <a:t>‹#›</a:t>
            </a:fld>
            <a:r>
              <a:rPr lang="nb-NO" dirty="0"/>
              <a:t> </a:t>
            </a:r>
          </a:p>
        </p:txBody>
      </p:sp>
      <p:sp>
        <p:nvSpPr>
          <p:cNvPr id="2" name="Title 1">
            <a:extLst>
              <a:ext uri="{FF2B5EF4-FFF2-40B4-BE49-F238E27FC236}">
                <a16:creationId xmlns:a16="http://schemas.microsoft.com/office/drawing/2014/main" id="{F880F3A8-E255-439C-855F-3431D2A9AD1D}"/>
              </a:ext>
            </a:extLst>
          </p:cNvPr>
          <p:cNvSpPr>
            <a:spLocks noGrp="1"/>
          </p:cNvSpPr>
          <p:nvPr>
            <p:ph type="title" hasCustomPrompt="1"/>
          </p:nvPr>
        </p:nvSpPr>
        <p:spPr/>
        <p:txBody>
          <a:bodyPr/>
          <a:lstStyle>
            <a:lvl1pPr>
              <a:defRPr/>
            </a:lvl1pPr>
          </a:lstStyle>
          <a:p>
            <a:r>
              <a:rPr lang="nb-NO" dirty="0"/>
              <a:t>TITLE OF THE SLIDE – </a:t>
            </a:r>
            <a:r>
              <a:rPr lang="nb-NO" dirty="0" err="1"/>
              <a:t>one</a:t>
            </a:r>
            <a:r>
              <a:rPr lang="nb-NO" dirty="0"/>
              <a:t> line</a:t>
            </a:r>
          </a:p>
        </p:txBody>
      </p:sp>
    </p:spTree>
    <p:extLst>
      <p:ext uri="{BB962C8B-B14F-4D97-AF65-F5344CB8AC3E}">
        <p14:creationId xmlns:p14="http://schemas.microsoft.com/office/powerpoint/2010/main" val="338717420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754" userDrawn="1">
          <p15:clr>
            <a:srgbClr val="FBAE40"/>
          </p15:clr>
        </p15:guide>
        <p15:guide id="8" orient="horz" pos="3725">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ubtitle &amp; Tex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7735C07-2264-401E-9223-98C1CA429B7F}"/>
              </a:ext>
            </a:extLst>
          </p:cNvPr>
          <p:cNvSpPr>
            <a:spLocks noGrp="1"/>
          </p:cNvSpPr>
          <p:nvPr>
            <p:ph type="body" sz="quarter" idx="15" hasCustomPrompt="1"/>
          </p:nvPr>
        </p:nvSpPr>
        <p:spPr>
          <a:xfrm>
            <a:off x="407987" y="846000"/>
            <a:ext cx="11376023" cy="349702"/>
          </a:xfrm>
          <a:noFill/>
        </p:spPr>
        <p:txBody>
          <a:bodyPr wrap="square" lIns="0" tIns="36000" rIns="0" bIns="36000" anchor="b">
            <a:noAutofit/>
          </a:bodyPr>
          <a:lstStyle>
            <a:lvl1pPr marL="0" indent="0">
              <a:spcBef>
                <a:spcPts val="0"/>
              </a:spcBef>
              <a:buNone/>
              <a:defRPr sz="1800">
                <a:solidFill>
                  <a:schemeClr val="tx2"/>
                </a:solidFill>
              </a:defRPr>
            </a:lvl1pPr>
          </a:lstStyle>
          <a:p>
            <a:pPr lvl="0"/>
            <a:r>
              <a:rPr lang="nb-NO" dirty="0" err="1"/>
              <a:t>Subtitle</a:t>
            </a:r>
            <a:r>
              <a:rPr lang="nb-NO" dirty="0"/>
              <a:t> </a:t>
            </a:r>
            <a:r>
              <a:rPr lang="nb-NO" dirty="0" err="1"/>
              <a:t>of</a:t>
            </a:r>
            <a:r>
              <a:rPr lang="nb-NO" dirty="0"/>
              <a:t> </a:t>
            </a:r>
            <a:r>
              <a:rPr lang="nb-NO" dirty="0" err="1"/>
              <a:t>the</a:t>
            </a:r>
            <a:r>
              <a:rPr lang="nb-NO" dirty="0"/>
              <a:t> slide – One line</a:t>
            </a:r>
          </a:p>
        </p:txBody>
      </p:sp>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nb-NO" smtClean="0"/>
              <a:pPr/>
              <a:t>‹#›</a:t>
            </a:fld>
            <a:r>
              <a:rPr lang="nb-NO" dirty="0"/>
              <a:t> </a:t>
            </a:r>
          </a:p>
        </p:txBody>
      </p:sp>
      <p:sp>
        <p:nvSpPr>
          <p:cNvPr id="4" name="Title 3">
            <a:extLst>
              <a:ext uri="{FF2B5EF4-FFF2-40B4-BE49-F238E27FC236}">
                <a16:creationId xmlns:a16="http://schemas.microsoft.com/office/drawing/2014/main" id="{28896B27-1A15-4FDF-9DC5-297A56AF7E1C}"/>
              </a:ext>
            </a:extLst>
          </p:cNvPr>
          <p:cNvSpPr>
            <a:spLocks noGrp="1"/>
          </p:cNvSpPr>
          <p:nvPr>
            <p:ph type="title" hasCustomPrompt="1"/>
          </p:nvPr>
        </p:nvSpPr>
        <p:spPr/>
        <p:txBody>
          <a:bodyPr/>
          <a:lstStyle>
            <a:lvl1pPr>
              <a:defRPr/>
            </a:lvl1pPr>
          </a:lstStyle>
          <a:p>
            <a:r>
              <a:rPr lang="nb-NO" dirty="0"/>
              <a:t>TITLE OF THE SLIDE – </a:t>
            </a:r>
            <a:r>
              <a:rPr lang="nb-NO" dirty="0" err="1"/>
              <a:t>one</a:t>
            </a:r>
            <a:r>
              <a:rPr lang="nb-NO" dirty="0"/>
              <a:t> line</a:t>
            </a:r>
          </a:p>
        </p:txBody>
      </p:sp>
      <p:sp>
        <p:nvSpPr>
          <p:cNvPr id="7" name="Text Placeholder 6">
            <a:extLst>
              <a:ext uri="{FF2B5EF4-FFF2-40B4-BE49-F238E27FC236}">
                <a16:creationId xmlns:a16="http://schemas.microsoft.com/office/drawing/2014/main" id="{56CEC2CB-400F-4AB5-B2CB-F5CD847AB4AB}"/>
              </a:ext>
            </a:extLst>
          </p:cNvPr>
          <p:cNvSpPr>
            <a:spLocks noGrp="1"/>
          </p:cNvSpPr>
          <p:nvPr>
            <p:ph type="body" sz="quarter" idx="19"/>
          </p:nvPr>
        </p:nvSpPr>
        <p:spPr>
          <a:xfrm>
            <a:off x="407987" y="1484313"/>
            <a:ext cx="11376025" cy="4429125"/>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1193695246"/>
      </p:ext>
    </p:extLst>
  </p:cSld>
  <p:clrMapOvr>
    <a:masterClrMapping/>
  </p:clrMapOvr>
  <p:extLst>
    <p:ext uri="{DCECCB84-F9BA-43D5-87BE-67443E8EF086}">
      <p15:sldGuideLst xmlns:p15="http://schemas.microsoft.com/office/powerpoint/2012/main">
        <p15:guide id="5" orient="horz" pos="754" userDrawn="1">
          <p15:clr>
            <a:srgbClr val="FBAE40"/>
          </p15:clr>
        </p15:guide>
        <p15:guide id="8" orient="horz" pos="3725" userDrawn="1">
          <p15:clr>
            <a:srgbClr val="FBAE40"/>
          </p15:clr>
        </p15:guide>
        <p15:guide id="9" orient="horz" pos="935"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ubtitle &amp; Text With Diagonal Stripes">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nb-NO" smtClean="0"/>
              <a:pPr/>
              <a:t>‹#›</a:t>
            </a:fld>
            <a:r>
              <a:rPr lang="nb-NO" dirty="0"/>
              <a:t> </a:t>
            </a:r>
          </a:p>
        </p:txBody>
      </p:sp>
      <p:sp>
        <p:nvSpPr>
          <p:cNvPr id="2" name="Title 1">
            <a:extLst>
              <a:ext uri="{FF2B5EF4-FFF2-40B4-BE49-F238E27FC236}">
                <a16:creationId xmlns:a16="http://schemas.microsoft.com/office/drawing/2014/main" id="{F880F3A8-E255-439C-855F-3431D2A9AD1D}"/>
              </a:ext>
            </a:extLst>
          </p:cNvPr>
          <p:cNvSpPr>
            <a:spLocks noGrp="1"/>
          </p:cNvSpPr>
          <p:nvPr>
            <p:ph type="title" hasCustomPrompt="1"/>
          </p:nvPr>
        </p:nvSpPr>
        <p:spPr/>
        <p:txBody>
          <a:bodyPr/>
          <a:lstStyle>
            <a:lvl1pPr>
              <a:defRPr/>
            </a:lvl1pPr>
          </a:lstStyle>
          <a:p>
            <a:r>
              <a:rPr lang="nb-NO" dirty="0"/>
              <a:t>TITLE OF THE SLIDE – </a:t>
            </a:r>
            <a:r>
              <a:rPr lang="nb-NO" dirty="0" err="1"/>
              <a:t>one</a:t>
            </a:r>
            <a:r>
              <a:rPr lang="nb-NO" dirty="0"/>
              <a:t> line</a:t>
            </a:r>
          </a:p>
        </p:txBody>
      </p:sp>
      <p:sp>
        <p:nvSpPr>
          <p:cNvPr id="5" name="Text Placeholder 5">
            <a:extLst>
              <a:ext uri="{FF2B5EF4-FFF2-40B4-BE49-F238E27FC236}">
                <a16:creationId xmlns:a16="http://schemas.microsoft.com/office/drawing/2014/main" id="{7E3E18FB-D9A3-4E90-AC92-ECC1E796D5D9}"/>
              </a:ext>
            </a:extLst>
          </p:cNvPr>
          <p:cNvSpPr>
            <a:spLocks noGrp="1"/>
          </p:cNvSpPr>
          <p:nvPr>
            <p:ph type="body" sz="quarter" idx="15" hasCustomPrompt="1"/>
          </p:nvPr>
        </p:nvSpPr>
        <p:spPr>
          <a:xfrm>
            <a:off x="407987" y="846000"/>
            <a:ext cx="11376023" cy="349702"/>
          </a:xfrm>
          <a:noFill/>
        </p:spPr>
        <p:txBody>
          <a:bodyPr wrap="square" lIns="0" tIns="36000" rIns="0" bIns="36000" anchor="b">
            <a:noAutofit/>
          </a:bodyPr>
          <a:lstStyle>
            <a:lvl1pPr marL="0" indent="0">
              <a:spcBef>
                <a:spcPts val="0"/>
              </a:spcBef>
              <a:buNone/>
              <a:defRPr sz="1800">
                <a:solidFill>
                  <a:schemeClr val="tx2"/>
                </a:solidFill>
              </a:defRPr>
            </a:lvl1pPr>
          </a:lstStyle>
          <a:p>
            <a:pPr lvl="0"/>
            <a:r>
              <a:rPr lang="nb-NO" dirty="0" err="1"/>
              <a:t>Subtitle</a:t>
            </a:r>
            <a:r>
              <a:rPr lang="nb-NO" dirty="0"/>
              <a:t> </a:t>
            </a:r>
            <a:r>
              <a:rPr lang="nb-NO" dirty="0" err="1"/>
              <a:t>of</a:t>
            </a:r>
            <a:r>
              <a:rPr lang="nb-NO" dirty="0"/>
              <a:t> </a:t>
            </a:r>
            <a:r>
              <a:rPr lang="nb-NO" dirty="0" err="1"/>
              <a:t>the</a:t>
            </a:r>
            <a:r>
              <a:rPr lang="nb-NO" dirty="0"/>
              <a:t> slide – One line</a:t>
            </a:r>
          </a:p>
        </p:txBody>
      </p:sp>
      <p:grpSp>
        <p:nvGrpSpPr>
          <p:cNvPr id="3" name="Group 2">
            <a:extLst>
              <a:ext uri="{FF2B5EF4-FFF2-40B4-BE49-F238E27FC236}">
                <a16:creationId xmlns:a16="http://schemas.microsoft.com/office/drawing/2014/main" id="{FE8D8B4F-805A-430A-AD84-0CE681E7EC3B}"/>
              </a:ext>
            </a:extLst>
          </p:cNvPr>
          <p:cNvGrpSpPr/>
          <p:nvPr userDrawn="1"/>
        </p:nvGrpSpPr>
        <p:grpSpPr>
          <a:xfrm>
            <a:off x="7785060" y="4903129"/>
            <a:ext cx="5359828" cy="1072476"/>
            <a:chOff x="7785060" y="4903129"/>
            <a:chExt cx="5359828" cy="1072476"/>
          </a:xfrm>
        </p:grpSpPr>
        <p:sp>
          <p:nvSpPr>
            <p:cNvPr id="7" name="Forme libre : forme 22">
              <a:extLst>
                <a:ext uri="{FF2B5EF4-FFF2-40B4-BE49-F238E27FC236}">
                  <a16:creationId xmlns:a16="http://schemas.microsoft.com/office/drawing/2014/main" id="{880B3EC2-695D-4CFA-BF15-9A15C3EFE145}"/>
                </a:ext>
              </a:extLst>
            </p:cNvPr>
            <p:cNvSpPr/>
            <p:nvPr userDrawn="1"/>
          </p:nvSpPr>
          <p:spPr>
            <a:xfrm rot="8132423">
              <a:off x="7785060" y="4903129"/>
              <a:ext cx="5359828" cy="530454"/>
            </a:xfrm>
            <a:custGeom>
              <a:avLst/>
              <a:gdLst>
                <a:gd name="connsiteX0" fmla="*/ 4832249 w 5372804"/>
                <a:gd name="connsiteY0" fmla="*/ 0 h 530454"/>
                <a:gd name="connsiteX1" fmla="*/ 5372804 w 5372804"/>
                <a:gd name="connsiteY1" fmla="*/ 530454 h 530454"/>
                <a:gd name="connsiteX2" fmla="*/ 0 w 5372804"/>
                <a:gd name="connsiteY2" fmla="*/ 530454 h 530454"/>
                <a:gd name="connsiteX3" fmla="*/ 520541 w 5372804"/>
                <a:gd name="connsiteY3" fmla="*/ 0 h 530454"/>
              </a:gdLst>
              <a:ahLst/>
              <a:cxnLst>
                <a:cxn ang="0">
                  <a:pos x="connsiteX0" y="connsiteY0"/>
                </a:cxn>
                <a:cxn ang="0">
                  <a:pos x="connsiteX1" y="connsiteY1"/>
                </a:cxn>
                <a:cxn ang="0">
                  <a:pos x="connsiteX2" y="connsiteY2"/>
                </a:cxn>
                <a:cxn ang="0">
                  <a:pos x="connsiteX3" y="connsiteY3"/>
                </a:cxn>
              </a:cxnLst>
              <a:rect l="l" t="t" r="r" b="b"/>
              <a:pathLst>
                <a:path w="5372804" h="530454">
                  <a:moveTo>
                    <a:pt x="4832249" y="0"/>
                  </a:moveTo>
                  <a:lnTo>
                    <a:pt x="5372804" y="530454"/>
                  </a:lnTo>
                  <a:lnTo>
                    <a:pt x="0" y="530454"/>
                  </a:lnTo>
                  <a:lnTo>
                    <a:pt x="520541"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b-NO" dirty="0"/>
            </a:p>
          </p:txBody>
        </p:sp>
        <p:sp>
          <p:nvSpPr>
            <p:cNvPr id="8" name="Forme libre : forme 20">
              <a:extLst>
                <a:ext uri="{FF2B5EF4-FFF2-40B4-BE49-F238E27FC236}">
                  <a16:creationId xmlns:a16="http://schemas.microsoft.com/office/drawing/2014/main" id="{8D998EB9-260B-4DF4-944C-601AE1D8CEC8}"/>
                </a:ext>
              </a:extLst>
            </p:cNvPr>
            <p:cNvSpPr/>
            <p:nvPr userDrawn="1"/>
          </p:nvSpPr>
          <p:spPr>
            <a:xfrm rot="8132423">
              <a:off x="9089034" y="5445151"/>
              <a:ext cx="3838044" cy="530454"/>
            </a:xfrm>
            <a:custGeom>
              <a:avLst/>
              <a:gdLst>
                <a:gd name="connsiteX0" fmla="*/ 3297489 w 3838044"/>
                <a:gd name="connsiteY0" fmla="*/ 0 h 530454"/>
                <a:gd name="connsiteX1" fmla="*/ 3838044 w 3838044"/>
                <a:gd name="connsiteY1" fmla="*/ 530454 h 530454"/>
                <a:gd name="connsiteX2" fmla="*/ 0 w 3838044"/>
                <a:gd name="connsiteY2" fmla="*/ 530454 h 530454"/>
                <a:gd name="connsiteX3" fmla="*/ 520541 w 3838044"/>
                <a:gd name="connsiteY3" fmla="*/ 0 h 530454"/>
              </a:gdLst>
              <a:ahLst/>
              <a:cxnLst>
                <a:cxn ang="0">
                  <a:pos x="connsiteX0" y="connsiteY0"/>
                </a:cxn>
                <a:cxn ang="0">
                  <a:pos x="connsiteX1" y="connsiteY1"/>
                </a:cxn>
                <a:cxn ang="0">
                  <a:pos x="connsiteX2" y="connsiteY2"/>
                </a:cxn>
                <a:cxn ang="0">
                  <a:pos x="connsiteX3" y="connsiteY3"/>
                </a:cxn>
              </a:cxnLst>
              <a:rect l="l" t="t" r="r" b="b"/>
              <a:pathLst>
                <a:path w="3838044" h="530454">
                  <a:moveTo>
                    <a:pt x="3297489" y="0"/>
                  </a:moveTo>
                  <a:lnTo>
                    <a:pt x="3838044" y="530454"/>
                  </a:lnTo>
                  <a:lnTo>
                    <a:pt x="0" y="530454"/>
                  </a:lnTo>
                  <a:lnTo>
                    <a:pt x="520541"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b-NO" dirty="0"/>
            </a:p>
          </p:txBody>
        </p:sp>
      </p:grpSp>
      <p:sp>
        <p:nvSpPr>
          <p:cNvPr id="9" name="Text Placeholder 6">
            <a:extLst>
              <a:ext uri="{FF2B5EF4-FFF2-40B4-BE49-F238E27FC236}">
                <a16:creationId xmlns:a16="http://schemas.microsoft.com/office/drawing/2014/main" id="{55D856F3-B40A-4A8D-8035-691C21345D9E}"/>
              </a:ext>
            </a:extLst>
          </p:cNvPr>
          <p:cNvSpPr>
            <a:spLocks noGrp="1"/>
          </p:cNvSpPr>
          <p:nvPr>
            <p:ph type="body" sz="quarter" idx="19"/>
          </p:nvPr>
        </p:nvSpPr>
        <p:spPr>
          <a:xfrm>
            <a:off x="407987" y="1484313"/>
            <a:ext cx="11376025" cy="4429125"/>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2504679705"/>
      </p:ext>
    </p:extLst>
  </p:cSld>
  <p:clrMapOvr>
    <a:masterClrMapping/>
  </p:clrMapOvr>
  <p:extLst>
    <p:ext uri="{DCECCB84-F9BA-43D5-87BE-67443E8EF086}">
      <p15:sldGuideLst xmlns:p15="http://schemas.microsoft.com/office/powerpoint/2012/main">
        <p15:guide id="5" orient="horz" pos="754">
          <p15:clr>
            <a:srgbClr val="FBAE40"/>
          </p15:clr>
        </p15:guide>
        <p15:guide id="8" orient="horz" pos="3725">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are tittel">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nb-NO" smtClean="0"/>
              <a:pPr/>
              <a:t>‹#›</a:t>
            </a:fld>
            <a:r>
              <a:rPr lang="nb-NO" dirty="0"/>
              <a:t> </a:t>
            </a:r>
          </a:p>
        </p:txBody>
      </p:sp>
      <p:sp>
        <p:nvSpPr>
          <p:cNvPr id="3" name="Title 2">
            <a:extLst>
              <a:ext uri="{FF2B5EF4-FFF2-40B4-BE49-F238E27FC236}">
                <a16:creationId xmlns:a16="http://schemas.microsoft.com/office/drawing/2014/main" id="{19BC349C-BDD0-4820-9A79-533085E18AEF}"/>
              </a:ext>
            </a:extLst>
          </p:cNvPr>
          <p:cNvSpPr>
            <a:spLocks noGrp="1"/>
          </p:cNvSpPr>
          <p:nvPr>
            <p:ph type="title" hasCustomPrompt="1"/>
          </p:nvPr>
        </p:nvSpPr>
        <p:spPr/>
        <p:txBody>
          <a:bodyPr/>
          <a:lstStyle>
            <a:lvl1pPr>
              <a:defRPr/>
            </a:lvl1pPr>
          </a:lstStyle>
          <a:p>
            <a:r>
              <a:rPr lang="nb-NO" dirty="0"/>
              <a:t>TITLE OF THE SLIDE – </a:t>
            </a:r>
            <a:r>
              <a:rPr lang="nb-NO" dirty="0" err="1"/>
              <a:t>one</a:t>
            </a:r>
            <a:r>
              <a:rPr lang="nb-NO" dirty="0"/>
              <a:t> line</a:t>
            </a:r>
          </a:p>
        </p:txBody>
      </p:sp>
      <p:pic>
        <p:nvPicPr>
          <p:cNvPr id="4" name="IpsosLogo">
            <a:extLst>
              <a:ext uri="{FF2B5EF4-FFF2-40B4-BE49-F238E27FC236}">
                <a16:creationId xmlns:a16="http://schemas.microsoft.com/office/drawing/2014/main" id="{9A525FBC-5863-4004-884D-36B71D7A285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243759" y="5904359"/>
            <a:ext cx="540252" cy="494853"/>
          </a:xfrm>
          <a:prstGeom prst="rect">
            <a:avLst/>
          </a:prstGeom>
        </p:spPr>
      </p:pic>
    </p:spTree>
    <p:extLst>
      <p:ext uri="{BB962C8B-B14F-4D97-AF65-F5344CB8AC3E}">
        <p14:creationId xmlns:p14="http://schemas.microsoft.com/office/powerpoint/2010/main" val="801153905"/>
      </p:ext>
    </p:extLst>
  </p:cSld>
  <p:clrMapOvr>
    <a:masterClrMapping/>
  </p:clrMapOvr>
  <p:extLst>
    <p:ext uri="{DCECCB84-F9BA-43D5-87BE-67443E8EF086}">
      <p15:sldGuideLst xmlns:p15="http://schemas.microsoft.com/office/powerpoint/2012/main">
        <p15:guide id="5" orient="horz" pos="754" userDrawn="1">
          <p15:clr>
            <a:srgbClr val="FBAE40"/>
          </p15:clr>
        </p15:guide>
        <p15:guide id="8" orient="horz" pos="3725">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amp; Text">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nb-NO" smtClean="0"/>
              <a:pPr/>
              <a:t>‹#›</a:t>
            </a:fld>
            <a:r>
              <a:rPr lang="nb-NO" dirty="0"/>
              <a:t> </a:t>
            </a:r>
          </a:p>
        </p:txBody>
      </p:sp>
      <p:sp>
        <p:nvSpPr>
          <p:cNvPr id="3" name="Text Placeholder 2">
            <a:extLst>
              <a:ext uri="{FF2B5EF4-FFF2-40B4-BE49-F238E27FC236}">
                <a16:creationId xmlns:a16="http://schemas.microsoft.com/office/drawing/2014/main" id="{7D27530B-B982-466D-AAAE-1BB2BE1FA1CC}"/>
              </a:ext>
            </a:extLst>
          </p:cNvPr>
          <p:cNvSpPr>
            <a:spLocks noGrp="1"/>
          </p:cNvSpPr>
          <p:nvPr>
            <p:ph type="body" sz="quarter" idx="19"/>
          </p:nvPr>
        </p:nvSpPr>
        <p:spPr>
          <a:xfrm>
            <a:off x="407988" y="1196975"/>
            <a:ext cx="11376025" cy="4716464"/>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Title 3">
            <a:extLst>
              <a:ext uri="{FF2B5EF4-FFF2-40B4-BE49-F238E27FC236}">
                <a16:creationId xmlns:a16="http://schemas.microsoft.com/office/drawing/2014/main" id="{67CD7DEC-0498-4527-AE9A-37F2F59C581F}"/>
              </a:ext>
            </a:extLst>
          </p:cNvPr>
          <p:cNvSpPr>
            <a:spLocks noGrp="1"/>
          </p:cNvSpPr>
          <p:nvPr>
            <p:ph type="title" hasCustomPrompt="1"/>
          </p:nvPr>
        </p:nvSpPr>
        <p:spPr/>
        <p:txBody>
          <a:bodyPr/>
          <a:lstStyle>
            <a:lvl1pPr>
              <a:defRPr/>
            </a:lvl1pPr>
          </a:lstStyle>
          <a:p>
            <a:r>
              <a:rPr lang="nb-NO" dirty="0"/>
              <a:t>TITLE OF THE SLIDE – </a:t>
            </a:r>
            <a:r>
              <a:rPr lang="nb-NO" dirty="0" err="1"/>
              <a:t>one</a:t>
            </a:r>
            <a:r>
              <a:rPr lang="nb-NO" dirty="0"/>
              <a:t> line</a:t>
            </a:r>
          </a:p>
        </p:txBody>
      </p:sp>
      <p:pic>
        <p:nvPicPr>
          <p:cNvPr id="5" name="IpsosLogo">
            <a:extLst>
              <a:ext uri="{FF2B5EF4-FFF2-40B4-BE49-F238E27FC236}">
                <a16:creationId xmlns:a16="http://schemas.microsoft.com/office/drawing/2014/main" id="{16B0FDA2-3AC4-4D7D-922C-52094B6007A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241113" y="6087408"/>
            <a:ext cx="557052" cy="510241"/>
          </a:xfrm>
          <a:prstGeom prst="rect">
            <a:avLst/>
          </a:prstGeom>
        </p:spPr>
      </p:pic>
    </p:spTree>
    <p:extLst>
      <p:ext uri="{BB962C8B-B14F-4D97-AF65-F5344CB8AC3E}">
        <p14:creationId xmlns:p14="http://schemas.microsoft.com/office/powerpoint/2010/main" val="1501790898"/>
      </p:ext>
    </p:extLst>
  </p:cSld>
  <p:clrMapOvr>
    <a:masterClrMapping/>
  </p:clrMapOvr>
  <p:extLst>
    <p:ext uri="{DCECCB84-F9BA-43D5-87BE-67443E8EF086}">
      <p15:sldGuideLst xmlns:p15="http://schemas.microsoft.com/office/powerpoint/2012/main">
        <p15:guide id="5" orient="horz" pos="754" userDrawn="1">
          <p15:clr>
            <a:srgbClr val="FBAE40"/>
          </p15:clr>
        </p15:guide>
        <p15:guide id="8" orient="horz" pos="3725">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_Photo_Side">
    <p:spTree>
      <p:nvGrpSpPr>
        <p:cNvPr id="1" name=""/>
        <p:cNvGrpSpPr/>
        <p:nvPr/>
      </p:nvGrpSpPr>
      <p:grpSpPr>
        <a:xfrm>
          <a:off x="0" y="0"/>
          <a:ext cx="0" cy="0"/>
          <a:chOff x="0" y="0"/>
          <a:chExt cx="0" cy="0"/>
        </a:xfrm>
      </p:grpSpPr>
      <p:sp>
        <p:nvSpPr>
          <p:cNvPr id="18" name="RectangleBG">
            <a:extLst>
              <a:ext uri="{FF2B5EF4-FFF2-40B4-BE49-F238E27FC236}">
                <a16:creationId xmlns:a16="http://schemas.microsoft.com/office/drawing/2014/main" id="{9199B631-D4E4-40AE-8B17-25099B2DFED2}"/>
              </a:ext>
            </a:extLst>
          </p:cNvPr>
          <p:cNvSpPr/>
          <p:nvPr userDrawn="1"/>
        </p:nvSpPr>
        <p:spPr>
          <a:xfrm>
            <a:off x="5123892" y="0"/>
            <a:ext cx="70681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sp>
        <p:nvSpPr>
          <p:cNvPr id="20" name="Picture Placeholder 19">
            <a:extLst>
              <a:ext uri="{FF2B5EF4-FFF2-40B4-BE49-F238E27FC236}">
                <a16:creationId xmlns:a16="http://schemas.microsoft.com/office/drawing/2014/main" id="{5AA16183-5A93-412C-A78C-718A5A8B238E}"/>
              </a:ext>
            </a:extLst>
          </p:cNvPr>
          <p:cNvSpPr>
            <a:spLocks noGrp="1"/>
          </p:cNvSpPr>
          <p:nvPr>
            <p:ph type="pic" sz="quarter" idx="13"/>
          </p:nvPr>
        </p:nvSpPr>
        <p:spPr>
          <a:xfrm>
            <a:off x="0" y="0"/>
            <a:ext cx="5123892" cy="6858000"/>
          </a:xfrm>
          <a:custGeom>
            <a:avLst/>
            <a:gdLst>
              <a:gd name="connsiteX0" fmla="*/ 0 w 5123892"/>
              <a:gd name="connsiteY0" fmla="*/ 0 h 6858000"/>
              <a:gd name="connsiteX1" fmla="*/ 5123892 w 5123892"/>
              <a:gd name="connsiteY1" fmla="*/ 0 h 6858000"/>
              <a:gd name="connsiteX2" fmla="*/ 5123892 w 5123892"/>
              <a:gd name="connsiteY2" fmla="*/ 6858000 h 6858000"/>
              <a:gd name="connsiteX3" fmla="*/ 0 w 5123892"/>
              <a:gd name="connsiteY3" fmla="*/ 6858000 h 6858000"/>
              <a:gd name="connsiteX4" fmla="*/ 0 w 5123892"/>
              <a:gd name="connsiteY4" fmla="*/ 3763147 h 6858000"/>
              <a:gd name="connsiteX5" fmla="*/ 3834808 w 5123892"/>
              <a:gd name="connsiteY5" fmla="*/ 1 h 6858000"/>
              <a:gd name="connsiteX6" fmla="*/ 3077457 w 5123892"/>
              <a:gd name="connsiteY6" fmla="*/ 1 h 6858000"/>
              <a:gd name="connsiteX7" fmla="*/ 0 w 5123892"/>
              <a:gd name="connsiteY7" fmla="*/ 3019948 h 6858000"/>
              <a:gd name="connsiteX8" fmla="*/ 0 w 5123892"/>
              <a:gd name="connsiteY8" fmla="*/ 2688191 h 6858000"/>
              <a:gd name="connsiteX9" fmla="*/ 2739382 w 5123892"/>
              <a:gd name="connsiteY9" fmla="*/ 1 h 6858000"/>
              <a:gd name="connsiteX10" fmla="*/ 1982031 w 5123892"/>
              <a:gd name="connsiteY10" fmla="*/ 1 h 6858000"/>
              <a:gd name="connsiteX11" fmla="*/ 0 w 5123892"/>
              <a:gd name="connsiteY11" fmla="*/ 19449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23892" h="6858000">
                <a:moveTo>
                  <a:pt x="0" y="0"/>
                </a:moveTo>
                <a:lnTo>
                  <a:pt x="5123892" y="0"/>
                </a:lnTo>
                <a:lnTo>
                  <a:pt x="5123892" y="6858000"/>
                </a:lnTo>
                <a:lnTo>
                  <a:pt x="0" y="6858000"/>
                </a:lnTo>
                <a:lnTo>
                  <a:pt x="0" y="3763147"/>
                </a:lnTo>
                <a:lnTo>
                  <a:pt x="3834808" y="1"/>
                </a:lnTo>
                <a:lnTo>
                  <a:pt x="3077457" y="1"/>
                </a:lnTo>
                <a:lnTo>
                  <a:pt x="0" y="3019948"/>
                </a:lnTo>
                <a:lnTo>
                  <a:pt x="0" y="2688191"/>
                </a:lnTo>
                <a:lnTo>
                  <a:pt x="2739382" y="1"/>
                </a:lnTo>
                <a:lnTo>
                  <a:pt x="1982031" y="1"/>
                </a:lnTo>
                <a:lnTo>
                  <a:pt x="0" y="1944992"/>
                </a:lnTo>
                <a:close/>
              </a:path>
            </a:pathLst>
          </a:custGeom>
          <a:solidFill>
            <a:schemeClr val="bg1">
              <a:lumMod val="75000"/>
            </a:schemeClr>
          </a:solidFill>
        </p:spPr>
        <p:txBody>
          <a:bodyPr wrap="square" anchor="ctr">
            <a:noAutofit/>
          </a:bodyPr>
          <a:lstStyle>
            <a:lvl1pPr algn="ctr">
              <a:defRPr/>
            </a:lvl1pPr>
          </a:lstStyle>
          <a:p>
            <a:r>
              <a:rPr lang="nb-NO" dirty="0"/>
              <a:t>Klikk på ikonet for å legge til et bilde</a:t>
            </a:r>
          </a:p>
        </p:txBody>
      </p:sp>
      <p:grpSp>
        <p:nvGrpSpPr>
          <p:cNvPr id="43" name="Angled stripes">
            <a:extLst>
              <a:ext uri="{FF2B5EF4-FFF2-40B4-BE49-F238E27FC236}">
                <a16:creationId xmlns:a16="http://schemas.microsoft.com/office/drawing/2014/main" id="{E8AA77F0-8C67-4782-A8AE-E8E7179B587B}"/>
              </a:ext>
            </a:extLst>
          </p:cNvPr>
          <p:cNvGrpSpPr/>
          <p:nvPr userDrawn="1"/>
        </p:nvGrpSpPr>
        <p:grpSpPr>
          <a:xfrm>
            <a:off x="0" y="1"/>
            <a:ext cx="3834809" cy="3763146"/>
            <a:chOff x="0" y="1"/>
            <a:chExt cx="3834809" cy="3763146"/>
          </a:xfrm>
        </p:grpSpPr>
        <p:sp>
          <p:nvSpPr>
            <p:cNvPr id="44" name="Angled stripe 2">
              <a:extLst>
                <a:ext uri="{FF2B5EF4-FFF2-40B4-BE49-F238E27FC236}">
                  <a16:creationId xmlns:a16="http://schemas.microsoft.com/office/drawing/2014/main" id="{6BE24D41-1204-45D8-AD16-F7F8FB6A4588}"/>
                </a:ext>
              </a:extLst>
            </p:cNvPr>
            <p:cNvSpPr/>
            <p:nvPr userDrawn="1"/>
          </p:nvSpPr>
          <p:spPr>
            <a:xfrm>
              <a:off x="0" y="1"/>
              <a:ext cx="3834809" cy="3763146"/>
            </a:xfrm>
            <a:custGeom>
              <a:avLst/>
              <a:gdLst>
                <a:gd name="connsiteX0" fmla="*/ 3077457 w 3834809"/>
                <a:gd name="connsiteY0" fmla="*/ 0 h 3763146"/>
                <a:gd name="connsiteX1" fmla="*/ 3834809 w 3834809"/>
                <a:gd name="connsiteY1" fmla="*/ 0 h 3763146"/>
                <a:gd name="connsiteX2" fmla="*/ 1 w 3834809"/>
                <a:gd name="connsiteY2" fmla="*/ 3763146 h 3763146"/>
                <a:gd name="connsiteX3" fmla="*/ 0 w 3834809"/>
                <a:gd name="connsiteY3" fmla="*/ 3019948 h 3763146"/>
              </a:gdLst>
              <a:ahLst/>
              <a:cxnLst>
                <a:cxn ang="0">
                  <a:pos x="connsiteX0" y="connsiteY0"/>
                </a:cxn>
                <a:cxn ang="0">
                  <a:pos x="connsiteX1" y="connsiteY1"/>
                </a:cxn>
                <a:cxn ang="0">
                  <a:pos x="connsiteX2" y="connsiteY2"/>
                </a:cxn>
                <a:cxn ang="0">
                  <a:pos x="connsiteX3" y="connsiteY3"/>
                </a:cxn>
              </a:cxnLst>
              <a:rect l="l" t="t" r="r" b="b"/>
              <a:pathLst>
                <a:path w="3834809" h="3763146">
                  <a:moveTo>
                    <a:pt x="3077457" y="0"/>
                  </a:moveTo>
                  <a:lnTo>
                    <a:pt x="3834809" y="0"/>
                  </a:lnTo>
                  <a:lnTo>
                    <a:pt x="1" y="3763146"/>
                  </a:lnTo>
                  <a:lnTo>
                    <a:pt x="0" y="3019948"/>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sp>
          <p:nvSpPr>
            <p:cNvPr id="46" name="Angled stripe 1">
              <a:extLst>
                <a:ext uri="{FF2B5EF4-FFF2-40B4-BE49-F238E27FC236}">
                  <a16:creationId xmlns:a16="http://schemas.microsoft.com/office/drawing/2014/main" id="{2F54C7D9-5067-465E-B620-75BE874F8D9E}"/>
                </a:ext>
              </a:extLst>
            </p:cNvPr>
            <p:cNvSpPr/>
            <p:nvPr userDrawn="1"/>
          </p:nvSpPr>
          <p:spPr>
            <a:xfrm>
              <a:off x="0" y="1"/>
              <a:ext cx="2739382" cy="2688191"/>
            </a:xfrm>
            <a:custGeom>
              <a:avLst/>
              <a:gdLst>
                <a:gd name="connsiteX0" fmla="*/ 1982030 w 2739382"/>
                <a:gd name="connsiteY0" fmla="*/ 0 h 2688191"/>
                <a:gd name="connsiteX1" fmla="*/ 2739382 w 2739382"/>
                <a:gd name="connsiteY1" fmla="*/ 0 h 2688191"/>
                <a:gd name="connsiteX2" fmla="*/ 0 w 2739382"/>
                <a:gd name="connsiteY2" fmla="*/ 2688191 h 2688191"/>
                <a:gd name="connsiteX3" fmla="*/ 0 w 2739382"/>
                <a:gd name="connsiteY3" fmla="*/ 1944992 h 2688191"/>
              </a:gdLst>
              <a:ahLst/>
              <a:cxnLst>
                <a:cxn ang="0">
                  <a:pos x="connsiteX0" y="connsiteY0"/>
                </a:cxn>
                <a:cxn ang="0">
                  <a:pos x="connsiteX1" y="connsiteY1"/>
                </a:cxn>
                <a:cxn ang="0">
                  <a:pos x="connsiteX2" y="connsiteY2"/>
                </a:cxn>
                <a:cxn ang="0">
                  <a:pos x="connsiteX3" y="connsiteY3"/>
                </a:cxn>
              </a:cxnLst>
              <a:rect l="l" t="t" r="r" b="b"/>
              <a:pathLst>
                <a:path w="2739382" h="2688191">
                  <a:moveTo>
                    <a:pt x="1982030" y="0"/>
                  </a:moveTo>
                  <a:lnTo>
                    <a:pt x="2739382" y="0"/>
                  </a:lnTo>
                  <a:lnTo>
                    <a:pt x="0" y="2688191"/>
                  </a:lnTo>
                  <a:lnTo>
                    <a:pt x="0" y="1944992"/>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grpSp>
      <p:sp>
        <p:nvSpPr>
          <p:cNvPr id="24" name="strTitle">
            <a:extLst>
              <a:ext uri="{FF2B5EF4-FFF2-40B4-BE49-F238E27FC236}">
                <a16:creationId xmlns:a16="http://schemas.microsoft.com/office/drawing/2014/main" id="{282677E1-E7D7-461C-9F6D-B1708372F571}"/>
              </a:ext>
            </a:extLst>
          </p:cNvPr>
          <p:cNvSpPr>
            <a:spLocks noGrp="1"/>
          </p:cNvSpPr>
          <p:nvPr>
            <p:ph type="ctrTitle" hasCustomPrompt="1"/>
          </p:nvPr>
        </p:nvSpPr>
        <p:spPr>
          <a:xfrm>
            <a:off x="5414156" y="521852"/>
            <a:ext cx="6369857" cy="2475348"/>
          </a:xfrm>
        </p:spPr>
        <p:txBody>
          <a:bodyPr lIns="72000" rIns="72000" anchor="t">
            <a:noAutofit/>
          </a:bodyPr>
          <a:lstStyle>
            <a:lvl1pPr algn="l">
              <a:lnSpc>
                <a:spcPct val="80000"/>
              </a:lnSpc>
              <a:defRPr sz="5400" b="1" cap="all" spc="-200" baseline="0">
                <a:solidFill>
                  <a:schemeClr val="bg2"/>
                </a:solidFill>
                <a:latin typeface="+mj-lt"/>
              </a:defRPr>
            </a:lvl1pPr>
          </a:lstStyle>
          <a:p>
            <a:r>
              <a:rPr lang="nb-NO" dirty="0"/>
              <a:t>TITLE OF THE </a:t>
            </a:r>
            <a:r>
              <a:rPr lang="nb-NO" dirty="0" err="1"/>
              <a:t>presentation</a:t>
            </a:r>
            <a:endParaRPr lang="nb-NO" dirty="0"/>
          </a:p>
        </p:txBody>
      </p:sp>
      <p:sp>
        <p:nvSpPr>
          <p:cNvPr id="13" name="strSubtitle">
            <a:extLst>
              <a:ext uri="{FF2B5EF4-FFF2-40B4-BE49-F238E27FC236}">
                <a16:creationId xmlns:a16="http://schemas.microsoft.com/office/drawing/2014/main" id="{E9CCE011-2916-434D-A5D2-7A96A56EDFB2}"/>
              </a:ext>
            </a:extLst>
          </p:cNvPr>
          <p:cNvSpPr>
            <a:spLocks noGrp="1"/>
          </p:cNvSpPr>
          <p:nvPr>
            <p:ph type="subTitle" idx="1" hasCustomPrompt="1"/>
          </p:nvPr>
        </p:nvSpPr>
        <p:spPr>
          <a:xfrm>
            <a:off x="5414156" y="3001503"/>
            <a:ext cx="6369857" cy="811367"/>
          </a:xfrm>
        </p:spPr>
        <p:txBody>
          <a:bodyPr wrap="square" lIns="72000" tIns="36000" rIns="72000" bIns="36000">
            <a:noAutofit/>
          </a:bodyPr>
          <a:lstStyle>
            <a:lvl1pPr marL="0" indent="0" algn="l">
              <a:spcBef>
                <a:spcPts val="0"/>
              </a:spcBef>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err="1"/>
              <a:t>Subtitle</a:t>
            </a:r>
            <a:r>
              <a:rPr lang="nb-NO" dirty="0"/>
              <a:t> </a:t>
            </a:r>
            <a:r>
              <a:rPr lang="nb-NO" dirty="0" err="1"/>
              <a:t>of</a:t>
            </a:r>
            <a:r>
              <a:rPr lang="nb-NO" dirty="0"/>
              <a:t> </a:t>
            </a:r>
            <a:r>
              <a:rPr lang="nb-NO" dirty="0" err="1"/>
              <a:t>the</a:t>
            </a:r>
            <a:r>
              <a:rPr lang="nb-NO" dirty="0"/>
              <a:t> </a:t>
            </a:r>
            <a:r>
              <a:rPr lang="nb-NO" dirty="0" err="1"/>
              <a:t>presentation</a:t>
            </a:r>
            <a:endParaRPr lang="nb-NO" dirty="0"/>
          </a:p>
        </p:txBody>
      </p:sp>
      <p:sp>
        <p:nvSpPr>
          <p:cNvPr id="26" name="strDate">
            <a:extLst>
              <a:ext uri="{FF2B5EF4-FFF2-40B4-BE49-F238E27FC236}">
                <a16:creationId xmlns:a16="http://schemas.microsoft.com/office/drawing/2014/main" id="{0BD763C4-0BC2-41C5-BDBA-5850D945CFF6}"/>
              </a:ext>
            </a:extLst>
          </p:cNvPr>
          <p:cNvSpPr>
            <a:spLocks noGrp="1"/>
          </p:cNvSpPr>
          <p:nvPr>
            <p:ph type="body" sz="quarter" idx="12" hasCustomPrompt="1"/>
          </p:nvPr>
        </p:nvSpPr>
        <p:spPr>
          <a:xfrm>
            <a:off x="5414156" y="4014515"/>
            <a:ext cx="3600000" cy="349702"/>
          </a:xfrm>
        </p:spPr>
        <p:txBody>
          <a:bodyPr wrap="square" lIns="72000" tIns="36000" rIns="72000" bIns="36000">
            <a:noAutofit/>
          </a:bodyPr>
          <a:lstStyle>
            <a:lvl1pPr marL="0" indent="0">
              <a:spcBef>
                <a:spcPts val="0"/>
              </a:spcBef>
              <a:buNone/>
              <a:defRPr sz="18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err="1"/>
              <a:t>Month</a:t>
            </a:r>
            <a:r>
              <a:rPr lang="nb-NO" dirty="0"/>
              <a:t> 20##</a:t>
            </a:r>
          </a:p>
        </p:txBody>
      </p:sp>
      <p:sp>
        <p:nvSpPr>
          <p:cNvPr id="40" name="Hline cutout" hidden="1">
            <a:extLst>
              <a:ext uri="{FF2B5EF4-FFF2-40B4-BE49-F238E27FC236}">
                <a16:creationId xmlns:a16="http://schemas.microsoft.com/office/drawing/2014/main" id="{F21AA64B-DEC4-4592-A269-011EE51DD4AB}"/>
              </a:ext>
            </a:extLst>
          </p:cNvPr>
          <p:cNvSpPr/>
          <p:nvPr userDrawn="1"/>
        </p:nvSpPr>
        <p:spPr>
          <a:xfrm>
            <a:off x="492295" y="3931468"/>
            <a:ext cx="663960" cy="6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cxnSp>
        <p:nvCxnSpPr>
          <p:cNvPr id="15" name="Hline">
            <a:extLst>
              <a:ext uri="{FF2B5EF4-FFF2-40B4-BE49-F238E27FC236}">
                <a16:creationId xmlns:a16="http://schemas.microsoft.com/office/drawing/2014/main" id="{CED59184-1FCB-491C-B108-0C922F0CD544}"/>
              </a:ext>
            </a:extLst>
          </p:cNvPr>
          <p:cNvCxnSpPr>
            <a:cxnSpLocks/>
          </p:cNvCxnSpPr>
          <p:nvPr userDrawn="1"/>
        </p:nvCxnSpPr>
        <p:spPr>
          <a:xfrm>
            <a:off x="5498463" y="3933056"/>
            <a:ext cx="66396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GameChangers">
            <a:extLst>
              <a:ext uri="{FF2B5EF4-FFF2-40B4-BE49-F238E27FC236}">
                <a16:creationId xmlns:a16="http://schemas.microsoft.com/office/drawing/2014/main" id="{4D27559E-4DCE-4CAF-A5DB-CC352B6B54E2}"/>
              </a:ext>
            </a:extLst>
          </p:cNvPr>
          <p:cNvSpPr/>
          <p:nvPr userDrawn="1"/>
        </p:nvSpPr>
        <p:spPr>
          <a:xfrm>
            <a:off x="7696051" y="5782364"/>
            <a:ext cx="2702074" cy="236588"/>
          </a:xfrm>
          <a:custGeom>
            <a:avLst/>
            <a:gdLst>
              <a:gd name="connsiteX0" fmla="*/ 1609358 w 1722437"/>
              <a:gd name="connsiteY0" fmla="*/ 100518 h 150812"/>
              <a:gd name="connsiteX1" fmla="*/ 1667937 w 1722437"/>
              <a:gd name="connsiteY1" fmla="*/ 149493 h 150812"/>
              <a:gd name="connsiteX2" fmla="*/ 1725246 w 1722437"/>
              <a:gd name="connsiteY2" fmla="*/ 105281 h 150812"/>
              <a:gd name="connsiteX3" fmla="*/ 1684367 w 1722437"/>
              <a:gd name="connsiteY3" fmla="*/ 65196 h 150812"/>
              <a:gd name="connsiteX4" fmla="*/ 1643251 w 1722437"/>
              <a:gd name="connsiteY4" fmla="*/ 44400 h 150812"/>
              <a:gd name="connsiteX5" fmla="*/ 1664127 w 1722437"/>
              <a:gd name="connsiteY5" fmla="*/ 28525 h 150812"/>
              <a:gd name="connsiteX6" fmla="*/ 1691273 w 1722437"/>
              <a:gd name="connsiteY6" fmla="*/ 49321 h 150812"/>
              <a:gd name="connsiteX7" fmla="*/ 1720562 w 1722437"/>
              <a:gd name="connsiteY7" fmla="*/ 49321 h 150812"/>
              <a:gd name="connsiteX8" fmla="*/ 1665476 w 1722437"/>
              <a:gd name="connsiteY8" fmla="*/ 4951 h 150812"/>
              <a:gd name="connsiteX9" fmla="*/ 1613962 w 1722437"/>
              <a:gd name="connsiteY9" fmla="*/ 46623 h 150812"/>
              <a:gd name="connsiteX10" fmla="*/ 1654999 w 1722437"/>
              <a:gd name="connsiteY10" fmla="*/ 85754 h 150812"/>
              <a:gd name="connsiteX11" fmla="*/ 1695956 w 1722437"/>
              <a:gd name="connsiteY11" fmla="*/ 108535 h 150812"/>
              <a:gd name="connsiteX12" fmla="*/ 1669127 w 1722437"/>
              <a:gd name="connsiteY12" fmla="*/ 125680 h 150812"/>
              <a:gd name="connsiteX13" fmla="*/ 1638647 w 1722437"/>
              <a:gd name="connsiteY13" fmla="*/ 100280 h 150812"/>
              <a:gd name="connsiteX14" fmla="*/ 1509107 w 1722437"/>
              <a:gd name="connsiteY14" fmla="*/ 32017 h 150812"/>
              <a:gd name="connsiteX15" fmla="*/ 1542207 w 1722437"/>
              <a:gd name="connsiteY15" fmla="*/ 32017 h 150812"/>
              <a:gd name="connsiteX16" fmla="*/ 1563082 w 1722437"/>
              <a:gd name="connsiteY16" fmla="*/ 51147 h 150812"/>
              <a:gd name="connsiteX17" fmla="*/ 1542207 w 1722437"/>
              <a:gd name="connsiteY17" fmla="*/ 70832 h 150812"/>
              <a:gd name="connsiteX18" fmla="*/ 1509107 w 1722437"/>
              <a:gd name="connsiteY18" fmla="*/ 70832 h 150812"/>
              <a:gd name="connsiteX19" fmla="*/ 1478786 w 1722437"/>
              <a:gd name="connsiteY19" fmla="*/ 146159 h 150812"/>
              <a:gd name="connsiteX20" fmla="*/ 1509107 w 1722437"/>
              <a:gd name="connsiteY20" fmla="*/ 146159 h 150812"/>
              <a:gd name="connsiteX21" fmla="*/ 1509107 w 1722437"/>
              <a:gd name="connsiteY21" fmla="*/ 92422 h 150812"/>
              <a:gd name="connsiteX22" fmla="*/ 1539349 w 1722437"/>
              <a:gd name="connsiteY22" fmla="*/ 92422 h 150812"/>
              <a:gd name="connsiteX23" fmla="*/ 1562288 w 1722437"/>
              <a:gd name="connsiteY23" fmla="*/ 113218 h 150812"/>
              <a:gd name="connsiteX24" fmla="*/ 1567130 w 1722437"/>
              <a:gd name="connsiteY24" fmla="*/ 146159 h 150812"/>
              <a:gd name="connsiteX25" fmla="*/ 1597372 w 1722437"/>
              <a:gd name="connsiteY25" fmla="*/ 146159 h 150812"/>
              <a:gd name="connsiteX26" fmla="*/ 1591578 w 1722437"/>
              <a:gd name="connsiteY26" fmla="*/ 113615 h 150812"/>
              <a:gd name="connsiteX27" fmla="*/ 1571575 w 1722437"/>
              <a:gd name="connsiteY27" fmla="*/ 81389 h 150812"/>
              <a:gd name="connsiteX28" fmla="*/ 1571575 w 1722437"/>
              <a:gd name="connsiteY28" fmla="*/ 81389 h 150812"/>
              <a:gd name="connsiteX29" fmla="*/ 1593324 w 1722437"/>
              <a:gd name="connsiteY29" fmla="*/ 46861 h 150812"/>
              <a:gd name="connsiteX30" fmla="*/ 1555780 w 1722437"/>
              <a:gd name="connsiteY30" fmla="*/ 8840 h 150812"/>
              <a:gd name="connsiteX31" fmla="*/ 1553081 w 1722437"/>
              <a:gd name="connsiteY31" fmla="*/ 8919 h 150812"/>
              <a:gd name="connsiteX32" fmla="*/ 1478786 w 1722437"/>
              <a:gd name="connsiteY32" fmla="*/ 8919 h 150812"/>
              <a:gd name="connsiteX33" fmla="*/ 1353850 w 1722437"/>
              <a:gd name="connsiteY33" fmla="*/ 146159 h 150812"/>
              <a:gd name="connsiteX34" fmla="*/ 1458387 w 1722437"/>
              <a:gd name="connsiteY34" fmla="*/ 146159 h 150812"/>
              <a:gd name="connsiteX35" fmla="*/ 1458387 w 1722437"/>
              <a:gd name="connsiteY35" fmla="*/ 120759 h 150812"/>
              <a:gd name="connsiteX36" fmla="*/ 1384171 w 1722437"/>
              <a:gd name="connsiteY36" fmla="*/ 120759 h 150812"/>
              <a:gd name="connsiteX37" fmla="*/ 1384171 w 1722437"/>
              <a:gd name="connsiteY37" fmla="*/ 87024 h 150812"/>
              <a:gd name="connsiteX38" fmla="*/ 1450846 w 1722437"/>
              <a:gd name="connsiteY38" fmla="*/ 87024 h 150812"/>
              <a:gd name="connsiteX39" fmla="*/ 1450846 w 1722437"/>
              <a:gd name="connsiteY39" fmla="*/ 63212 h 150812"/>
              <a:gd name="connsiteX40" fmla="*/ 1384171 w 1722437"/>
              <a:gd name="connsiteY40" fmla="*/ 63212 h 150812"/>
              <a:gd name="connsiteX41" fmla="*/ 1384171 w 1722437"/>
              <a:gd name="connsiteY41" fmla="*/ 33684 h 150812"/>
              <a:gd name="connsiteX42" fmla="*/ 1456799 w 1722437"/>
              <a:gd name="connsiteY42" fmla="*/ 33684 h 150812"/>
              <a:gd name="connsiteX43" fmla="*/ 1456799 w 1722437"/>
              <a:gd name="connsiteY43" fmla="*/ 8284 h 150812"/>
              <a:gd name="connsiteX44" fmla="*/ 1353612 w 1722437"/>
              <a:gd name="connsiteY44" fmla="*/ 8284 h 150812"/>
              <a:gd name="connsiteX45" fmla="*/ 1310114 w 1722437"/>
              <a:gd name="connsiteY45" fmla="*/ 146159 h 150812"/>
              <a:gd name="connsiteX46" fmla="*/ 1329244 w 1722437"/>
              <a:gd name="connsiteY46" fmla="*/ 146159 h 150812"/>
              <a:gd name="connsiteX47" fmla="*/ 1329244 w 1722437"/>
              <a:gd name="connsiteY47" fmla="*/ 71784 h 150812"/>
              <a:gd name="connsiteX48" fmla="*/ 1271379 w 1722437"/>
              <a:gd name="connsiteY48" fmla="*/ 71784 h 150812"/>
              <a:gd name="connsiteX49" fmla="*/ 1271379 w 1722437"/>
              <a:gd name="connsiteY49" fmla="*/ 94327 h 150812"/>
              <a:gd name="connsiteX50" fmla="*/ 1301859 w 1722437"/>
              <a:gd name="connsiteY50" fmla="*/ 94327 h 150812"/>
              <a:gd name="connsiteX51" fmla="*/ 1271998 w 1722437"/>
              <a:gd name="connsiteY51" fmla="*/ 124156 h 150812"/>
              <a:gd name="connsiteX52" fmla="*/ 1269077 w 1722437"/>
              <a:gd name="connsiteY52" fmla="*/ 124013 h 150812"/>
              <a:gd name="connsiteX53" fmla="*/ 1231612 w 1722437"/>
              <a:gd name="connsiteY53" fmla="*/ 77896 h 150812"/>
              <a:gd name="connsiteX54" fmla="*/ 1269077 w 1722437"/>
              <a:gd name="connsiteY54" fmla="*/ 30668 h 150812"/>
              <a:gd name="connsiteX55" fmla="*/ 1298208 w 1722437"/>
              <a:gd name="connsiteY55" fmla="*/ 53846 h 150812"/>
              <a:gd name="connsiteX56" fmla="*/ 1327100 w 1722437"/>
              <a:gd name="connsiteY56" fmla="*/ 53846 h 150812"/>
              <a:gd name="connsiteX57" fmla="*/ 1269077 w 1722437"/>
              <a:gd name="connsiteY57" fmla="*/ 5189 h 150812"/>
              <a:gd name="connsiteX58" fmla="*/ 1201370 w 1722437"/>
              <a:gd name="connsiteY58" fmla="*/ 77896 h 150812"/>
              <a:gd name="connsiteX59" fmla="*/ 1269077 w 1722437"/>
              <a:gd name="connsiteY59" fmla="*/ 149334 h 150812"/>
              <a:gd name="connsiteX60" fmla="*/ 1306860 w 1722437"/>
              <a:gd name="connsiteY60" fmla="*/ 130363 h 150812"/>
              <a:gd name="connsiteX61" fmla="*/ 1064607 w 1722437"/>
              <a:gd name="connsiteY61" fmla="*/ 146159 h 150812"/>
              <a:gd name="connsiteX62" fmla="*/ 1092944 w 1722437"/>
              <a:gd name="connsiteY62" fmla="*/ 146159 h 150812"/>
              <a:gd name="connsiteX63" fmla="*/ 1092944 w 1722437"/>
              <a:gd name="connsiteY63" fmla="*/ 54004 h 150812"/>
              <a:gd name="connsiteX64" fmla="*/ 1093341 w 1722437"/>
              <a:gd name="connsiteY64" fmla="*/ 54004 h 150812"/>
              <a:gd name="connsiteX65" fmla="*/ 1150650 w 1722437"/>
              <a:gd name="connsiteY65" fmla="*/ 146159 h 150812"/>
              <a:gd name="connsiteX66" fmla="*/ 1180892 w 1722437"/>
              <a:gd name="connsiteY66" fmla="*/ 146159 h 150812"/>
              <a:gd name="connsiteX67" fmla="*/ 1180892 w 1722437"/>
              <a:gd name="connsiteY67" fmla="*/ 8523 h 150812"/>
              <a:gd name="connsiteX68" fmla="*/ 1152555 w 1722437"/>
              <a:gd name="connsiteY68" fmla="*/ 8523 h 150812"/>
              <a:gd name="connsiteX69" fmla="*/ 1152555 w 1722437"/>
              <a:gd name="connsiteY69" fmla="*/ 100836 h 150812"/>
              <a:gd name="connsiteX70" fmla="*/ 1152158 w 1722437"/>
              <a:gd name="connsiteY70" fmla="*/ 100836 h 150812"/>
              <a:gd name="connsiteX71" fmla="*/ 1094690 w 1722437"/>
              <a:gd name="connsiteY71" fmla="*/ 8523 h 150812"/>
              <a:gd name="connsiteX72" fmla="*/ 1064607 w 1722437"/>
              <a:gd name="connsiteY72" fmla="*/ 8523 h 150812"/>
              <a:gd name="connsiteX73" fmla="*/ 985232 w 1722437"/>
              <a:gd name="connsiteY73" fmla="*/ 42416 h 150812"/>
              <a:gd name="connsiteX74" fmla="*/ 985232 w 1722437"/>
              <a:gd name="connsiteY74" fmla="*/ 42416 h 150812"/>
              <a:gd name="connsiteX75" fmla="*/ 1002615 w 1722437"/>
              <a:gd name="connsiteY75" fmla="*/ 92978 h 150812"/>
              <a:gd name="connsiteX76" fmla="*/ 967293 w 1722437"/>
              <a:gd name="connsiteY76" fmla="*/ 92978 h 150812"/>
              <a:gd name="connsiteX77" fmla="*/ 918002 w 1722437"/>
              <a:gd name="connsiteY77" fmla="*/ 146159 h 150812"/>
              <a:gd name="connsiteX78" fmla="*/ 948243 w 1722437"/>
              <a:gd name="connsiteY78" fmla="*/ 146159 h 150812"/>
              <a:gd name="connsiteX79" fmla="*/ 959356 w 1722437"/>
              <a:gd name="connsiteY79" fmla="*/ 115282 h 150812"/>
              <a:gd name="connsiteX80" fmla="*/ 1010870 w 1722437"/>
              <a:gd name="connsiteY80" fmla="*/ 115282 h 150812"/>
              <a:gd name="connsiteX81" fmla="*/ 1021268 w 1722437"/>
              <a:gd name="connsiteY81" fmla="*/ 145921 h 150812"/>
              <a:gd name="connsiteX82" fmla="*/ 1053018 w 1722437"/>
              <a:gd name="connsiteY82" fmla="*/ 145921 h 150812"/>
              <a:gd name="connsiteX83" fmla="*/ 1001504 w 1722437"/>
              <a:gd name="connsiteY83" fmla="*/ 8284 h 150812"/>
              <a:gd name="connsiteX84" fmla="*/ 970468 w 1722437"/>
              <a:gd name="connsiteY84" fmla="*/ 8284 h 150812"/>
              <a:gd name="connsiteX85" fmla="*/ 789731 w 1722437"/>
              <a:gd name="connsiteY85" fmla="*/ 146159 h 150812"/>
              <a:gd name="connsiteX86" fmla="*/ 820053 w 1722437"/>
              <a:gd name="connsiteY86" fmla="*/ 146159 h 150812"/>
              <a:gd name="connsiteX87" fmla="*/ 820053 w 1722437"/>
              <a:gd name="connsiteY87" fmla="*/ 86786 h 150812"/>
              <a:gd name="connsiteX88" fmla="*/ 875615 w 1722437"/>
              <a:gd name="connsiteY88" fmla="*/ 86786 h 150812"/>
              <a:gd name="connsiteX89" fmla="*/ 875615 w 1722437"/>
              <a:gd name="connsiteY89" fmla="*/ 146159 h 150812"/>
              <a:gd name="connsiteX90" fmla="*/ 905857 w 1722437"/>
              <a:gd name="connsiteY90" fmla="*/ 146159 h 150812"/>
              <a:gd name="connsiteX91" fmla="*/ 905857 w 1722437"/>
              <a:gd name="connsiteY91" fmla="*/ 8523 h 150812"/>
              <a:gd name="connsiteX92" fmla="*/ 875615 w 1722437"/>
              <a:gd name="connsiteY92" fmla="*/ 8523 h 150812"/>
              <a:gd name="connsiteX93" fmla="*/ 875615 w 1722437"/>
              <a:gd name="connsiteY93" fmla="*/ 61307 h 150812"/>
              <a:gd name="connsiteX94" fmla="*/ 820053 w 1722437"/>
              <a:gd name="connsiteY94" fmla="*/ 61307 h 150812"/>
              <a:gd name="connsiteX95" fmla="*/ 820053 w 1722437"/>
              <a:gd name="connsiteY95" fmla="*/ 8523 h 150812"/>
              <a:gd name="connsiteX96" fmla="*/ 789493 w 1722437"/>
              <a:gd name="connsiteY96" fmla="*/ 8523 h 150812"/>
              <a:gd name="connsiteX97" fmla="*/ 767983 w 1722437"/>
              <a:gd name="connsiteY97" fmla="*/ 54798 h 150812"/>
              <a:gd name="connsiteX98" fmla="*/ 708610 w 1722437"/>
              <a:gd name="connsiteY98" fmla="*/ 5189 h 150812"/>
              <a:gd name="connsiteX99" fmla="*/ 640903 w 1722437"/>
              <a:gd name="connsiteY99" fmla="*/ 77896 h 150812"/>
              <a:gd name="connsiteX100" fmla="*/ 708610 w 1722437"/>
              <a:gd name="connsiteY100" fmla="*/ 149334 h 150812"/>
              <a:gd name="connsiteX101" fmla="*/ 769094 w 1722437"/>
              <a:gd name="connsiteY101" fmla="*/ 92978 h 150812"/>
              <a:gd name="connsiteX102" fmla="*/ 739805 w 1722437"/>
              <a:gd name="connsiteY102" fmla="*/ 92978 h 150812"/>
              <a:gd name="connsiteX103" fmla="*/ 708610 w 1722437"/>
              <a:gd name="connsiteY103" fmla="*/ 123854 h 150812"/>
              <a:gd name="connsiteX104" fmla="*/ 671145 w 1722437"/>
              <a:gd name="connsiteY104" fmla="*/ 77738 h 150812"/>
              <a:gd name="connsiteX105" fmla="*/ 708610 w 1722437"/>
              <a:gd name="connsiteY105" fmla="*/ 30509 h 150812"/>
              <a:gd name="connsiteX106" fmla="*/ 738614 w 1722437"/>
              <a:gd name="connsiteY106" fmla="*/ 54322 h 150812"/>
              <a:gd name="connsiteX107" fmla="*/ 468342 w 1722437"/>
              <a:gd name="connsiteY107" fmla="*/ 146159 h 150812"/>
              <a:gd name="connsiteX108" fmla="*/ 572800 w 1722437"/>
              <a:gd name="connsiteY108" fmla="*/ 146159 h 150812"/>
              <a:gd name="connsiteX109" fmla="*/ 572800 w 1722437"/>
              <a:gd name="connsiteY109" fmla="*/ 120759 h 150812"/>
              <a:gd name="connsiteX110" fmla="*/ 498584 w 1722437"/>
              <a:gd name="connsiteY110" fmla="*/ 120759 h 150812"/>
              <a:gd name="connsiteX111" fmla="*/ 498584 w 1722437"/>
              <a:gd name="connsiteY111" fmla="*/ 87024 h 150812"/>
              <a:gd name="connsiteX112" fmla="*/ 565338 w 1722437"/>
              <a:gd name="connsiteY112" fmla="*/ 87024 h 150812"/>
              <a:gd name="connsiteX113" fmla="*/ 565338 w 1722437"/>
              <a:gd name="connsiteY113" fmla="*/ 63212 h 150812"/>
              <a:gd name="connsiteX114" fmla="*/ 498584 w 1722437"/>
              <a:gd name="connsiteY114" fmla="*/ 63212 h 150812"/>
              <a:gd name="connsiteX115" fmla="*/ 498584 w 1722437"/>
              <a:gd name="connsiteY115" fmla="*/ 33684 h 150812"/>
              <a:gd name="connsiteX116" fmla="*/ 571291 w 1722437"/>
              <a:gd name="connsiteY116" fmla="*/ 33684 h 150812"/>
              <a:gd name="connsiteX117" fmla="*/ 571291 w 1722437"/>
              <a:gd name="connsiteY117" fmla="*/ 8284 h 150812"/>
              <a:gd name="connsiteX118" fmla="*/ 468104 w 1722437"/>
              <a:gd name="connsiteY118" fmla="*/ 8284 h 150812"/>
              <a:gd name="connsiteX119" fmla="*/ 293717 w 1722437"/>
              <a:gd name="connsiteY119" fmla="*/ 146159 h 150812"/>
              <a:gd name="connsiteX120" fmla="*/ 322054 w 1722437"/>
              <a:gd name="connsiteY120" fmla="*/ 146159 h 150812"/>
              <a:gd name="connsiteX121" fmla="*/ 322054 w 1722437"/>
              <a:gd name="connsiteY121" fmla="*/ 49559 h 150812"/>
              <a:gd name="connsiteX122" fmla="*/ 322054 w 1722437"/>
              <a:gd name="connsiteY122" fmla="*/ 49559 h 150812"/>
              <a:gd name="connsiteX123" fmla="*/ 355788 w 1722437"/>
              <a:gd name="connsiteY123" fmla="*/ 146159 h 150812"/>
              <a:gd name="connsiteX124" fmla="*/ 379125 w 1722437"/>
              <a:gd name="connsiteY124" fmla="*/ 146159 h 150812"/>
              <a:gd name="connsiteX125" fmla="*/ 412938 w 1722437"/>
              <a:gd name="connsiteY125" fmla="*/ 48607 h 150812"/>
              <a:gd name="connsiteX126" fmla="*/ 412938 w 1722437"/>
              <a:gd name="connsiteY126" fmla="*/ 48607 h 150812"/>
              <a:gd name="connsiteX127" fmla="*/ 412938 w 1722437"/>
              <a:gd name="connsiteY127" fmla="*/ 146159 h 150812"/>
              <a:gd name="connsiteX128" fmla="*/ 441275 w 1722437"/>
              <a:gd name="connsiteY128" fmla="*/ 146159 h 150812"/>
              <a:gd name="connsiteX129" fmla="*/ 441275 w 1722437"/>
              <a:gd name="connsiteY129" fmla="*/ 8523 h 150812"/>
              <a:gd name="connsiteX130" fmla="*/ 398730 w 1722437"/>
              <a:gd name="connsiteY130" fmla="*/ 8523 h 150812"/>
              <a:gd name="connsiteX131" fmla="*/ 368806 w 1722437"/>
              <a:gd name="connsiteY131" fmla="*/ 103217 h 150812"/>
              <a:gd name="connsiteX132" fmla="*/ 368806 w 1722437"/>
              <a:gd name="connsiteY132" fmla="*/ 103217 h 150812"/>
              <a:gd name="connsiteX133" fmla="*/ 336580 w 1722437"/>
              <a:gd name="connsiteY133" fmla="*/ 8523 h 150812"/>
              <a:gd name="connsiteX134" fmla="*/ 293955 w 1722437"/>
              <a:gd name="connsiteY134" fmla="*/ 8523 h 150812"/>
              <a:gd name="connsiteX135" fmla="*/ 214342 w 1722437"/>
              <a:gd name="connsiteY135" fmla="*/ 42416 h 150812"/>
              <a:gd name="connsiteX136" fmla="*/ 214342 w 1722437"/>
              <a:gd name="connsiteY136" fmla="*/ 42416 h 150812"/>
              <a:gd name="connsiteX137" fmla="*/ 231725 w 1722437"/>
              <a:gd name="connsiteY137" fmla="*/ 92978 h 150812"/>
              <a:gd name="connsiteX138" fmla="*/ 196006 w 1722437"/>
              <a:gd name="connsiteY138" fmla="*/ 92978 h 150812"/>
              <a:gd name="connsiteX139" fmla="*/ 146556 w 1722437"/>
              <a:gd name="connsiteY139" fmla="*/ 146159 h 150812"/>
              <a:gd name="connsiteX140" fmla="*/ 177194 w 1722437"/>
              <a:gd name="connsiteY140" fmla="*/ 146159 h 150812"/>
              <a:gd name="connsiteX141" fmla="*/ 188069 w 1722437"/>
              <a:gd name="connsiteY141" fmla="*/ 115282 h 150812"/>
              <a:gd name="connsiteX142" fmla="*/ 239583 w 1722437"/>
              <a:gd name="connsiteY142" fmla="*/ 115282 h 150812"/>
              <a:gd name="connsiteX143" fmla="*/ 249743 w 1722437"/>
              <a:gd name="connsiteY143" fmla="*/ 146159 h 150812"/>
              <a:gd name="connsiteX144" fmla="*/ 281493 w 1722437"/>
              <a:gd name="connsiteY144" fmla="*/ 146159 h 150812"/>
              <a:gd name="connsiteX145" fmla="*/ 229899 w 1722437"/>
              <a:gd name="connsiteY145" fmla="*/ 8523 h 150812"/>
              <a:gd name="connsiteX146" fmla="*/ 198864 w 1722437"/>
              <a:gd name="connsiteY146" fmla="*/ 8523 h 150812"/>
              <a:gd name="connsiteX147" fmla="*/ 113615 w 1722437"/>
              <a:gd name="connsiteY147" fmla="*/ 146159 h 150812"/>
              <a:gd name="connsiteX148" fmla="*/ 132903 w 1722437"/>
              <a:gd name="connsiteY148" fmla="*/ 146159 h 150812"/>
              <a:gd name="connsiteX149" fmla="*/ 132903 w 1722437"/>
              <a:gd name="connsiteY149" fmla="*/ 71784 h 150812"/>
              <a:gd name="connsiteX150" fmla="*/ 75118 w 1722437"/>
              <a:gd name="connsiteY150" fmla="*/ 71784 h 150812"/>
              <a:gd name="connsiteX151" fmla="*/ 75118 w 1722437"/>
              <a:gd name="connsiteY151" fmla="*/ 94327 h 150812"/>
              <a:gd name="connsiteX152" fmla="*/ 105598 w 1722437"/>
              <a:gd name="connsiteY152" fmla="*/ 94327 h 150812"/>
              <a:gd name="connsiteX153" fmla="*/ 75739 w 1722437"/>
              <a:gd name="connsiteY153" fmla="*/ 124156 h 150812"/>
              <a:gd name="connsiteX154" fmla="*/ 72816 w 1722437"/>
              <a:gd name="connsiteY154" fmla="*/ 124013 h 150812"/>
              <a:gd name="connsiteX155" fmla="*/ 35431 w 1722437"/>
              <a:gd name="connsiteY155" fmla="*/ 77896 h 150812"/>
              <a:gd name="connsiteX156" fmla="*/ 72816 w 1722437"/>
              <a:gd name="connsiteY156" fmla="*/ 30668 h 150812"/>
              <a:gd name="connsiteX157" fmla="*/ 101947 w 1722437"/>
              <a:gd name="connsiteY157" fmla="*/ 53846 h 150812"/>
              <a:gd name="connsiteX158" fmla="*/ 130681 w 1722437"/>
              <a:gd name="connsiteY158" fmla="*/ 53846 h 150812"/>
              <a:gd name="connsiteX159" fmla="*/ 72658 w 1722437"/>
              <a:gd name="connsiteY159" fmla="*/ 5189 h 150812"/>
              <a:gd name="connsiteX160" fmla="*/ 4951 w 1722437"/>
              <a:gd name="connsiteY160" fmla="*/ 77896 h 150812"/>
              <a:gd name="connsiteX161" fmla="*/ 72658 w 1722437"/>
              <a:gd name="connsiteY161" fmla="*/ 149334 h 150812"/>
              <a:gd name="connsiteX162" fmla="*/ 110440 w 1722437"/>
              <a:gd name="connsiteY162" fmla="*/ 130363 h 15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722437" h="150812">
                <a:moveTo>
                  <a:pt x="1609358" y="100518"/>
                </a:moveTo>
                <a:cubicBezTo>
                  <a:pt x="1608961" y="134411"/>
                  <a:pt x="1637457" y="149493"/>
                  <a:pt x="1667937" y="149493"/>
                </a:cubicBezTo>
                <a:cubicBezTo>
                  <a:pt x="1705402" y="149493"/>
                  <a:pt x="1725246" y="130522"/>
                  <a:pt x="1725246" y="105281"/>
                </a:cubicBezTo>
                <a:cubicBezTo>
                  <a:pt x="1725246" y="74086"/>
                  <a:pt x="1694369" y="67736"/>
                  <a:pt x="1684367" y="65196"/>
                </a:cubicBezTo>
                <a:cubicBezTo>
                  <a:pt x="1649839" y="56306"/>
                  <a:pt x="1643251" y="54957"/>
                  <a:pt x="1643251" y="44400"/>
                </a:cubicBezTo>
                <a:cubicBezTo>
                  <a:pt x="1643251" y="33843"/>
                  <a:pt x="1654443" y="28525"/>
                  <a:pt x="1664127" y="28525"/>
                </a:cubicBezTo>
                <a:cubicBezTo>
                  <a:pt x="1678573" y="28525"/>
                  <a:pt x="1690320" y="32732"/>
                  <a:pt x="1691273" y="49321"/>
                </a:cubicBezTo>
                <a:lnTo>
                  <a:pt x="1720562" y="49321"/>
                </a:lnTo>
                <a:cubicBezTo>
                  <a:pt x="1720562" y="17571"/>
                  <a:pt x="1694210" y="4951"/>
                  <a:pt x="1665476" y="4951"/>
                </a:cubicBezTo>
                <a:cubicBezTo>
                  <a:pt x="1640552" y="4951"/>
                  <a:pt x="1613962" y="18524"/>
                  <a:pt x="1613962" y="46623"/>
                </a:cubicBezTo>
                <a:cubicBezTo>
                  <a:pt x="1613962" y="72499"/>
                  <a:pt x="1634599" y="80357"/>
                  <a:pt x="1654999" y="85754"/>
                </a:cubicBezTo>
                <a:cubicBezTo>
                  <a:pt x="1675398" y="91152"/>
                  <a:pt x="1695956" y="93692"/>
                  <a:pt x="1695956" y="108535"/>
                </a:cubicBezTo>
                <a:cubicBezTo>
                  <a:pt x="1695956" y="123378"/>
                  <a:pt x="1679684" y="125680"/>
                  <a:pt x="1669127" y="125680"/>
                </a:cubicBezTo>
                <a:cubicBezTo>
                  <a:pt x="1653252" y="125680"/>
                  <a:pt x="1638647" y="118536"/>
                  <a:pt x="1638647" y="100280"/>
                </a:cubicBezTo>
                <a:close/>
                <a:moveTo>
                  <a:pt x="1509107" y="32017"/>
                </a:moveTo>
                <a:lnTo>
                  <a:pt x="1542207" y="32017"/>
                </a:lnTo>
                <a:cubicBezTo>
                  <a:pt x="1555780" y="32017"/>
                  <a:pt x="1563082" y="37812"/>
                  <a:pt x="1563082" y="51147"/>
                </a:cubicBezTo>
                <a:cubicBezTo>
                  <a:pt x="1563082" y="64482"/>
                  <a:pt x="1555780" y="70832"/>
                  <a:pt x="1542207" y="70832"/>
                </a:cubicBezTo>
                <a:lnTo>
                  <a:pt x="1509107" y="70832"/>
                </a:lnTo>
                <a:close/>
                <a:moveTo>
                  <a:pt x="1478786" y="146159"/>
                </a:moveTo>
                <a:lnTo>
                  <a:pt x="1509107" y="146159"/>
                </a:lnTo>
                <a:lnTo>
                  <a:pt x="1509107" y="92422"/>
                </a:lnTo>
                <a:lnTo>
                  <a:pt x="1539349" y="92422"/>
                </a:lnTo>
                <a:cubicBezTo>
                  <a:pt x="1554589" y="92422"/>
                  <a:pt x="1560145" y="98772"/>
                  <a:pt x="1562288" y="113218"/>
                </a:cubicBezTo>
                <a:cubicBezTo>
                  <a:pt x="1562685" y="124347"/>
                  <a:pt x="1564305" y="135388"/>
                  <a:pt x="1567130" y="146159"/>
                </a:cubicBezTo>
                <a:lnTo>
                  <a:pt x="1597372" y="146159"/>
                </a:lnTo>
                <a:cubicBezTo>
                  <a:pt x="1591975" y="138221"/>
                  <a:pt x="1592213" y="122346"/>
                  <a:pt x="1591578" y="113615"/>
                </a:cubicBezTo>
                <a:cubicBezTo>
                  <a:pt x="1590625" y="99724"/>
                  <a:pt x="1586419" y="85278"/>
                  <a:pt x="1571575" y="81389"/>
                </a:cubicBezTo>
                <a:lnTo>
                  <a:pt x="1571575" y="81389"/>
                </a:lnTo>
                <a:cubicBezTo>
                  <a:pt x="1585736" y="76047"/>
                  <a:pt x="1594618" y="61942"/>
                  <a:pt x="1593324" y="46861"/>
                </a:cubicBezTo>
                <a:cubicBezTo>
                  <a:pt x="1593459" y="25993"/>
                  <a:pt x="1576648" y="8975"/>
                  <a:pt x="1555780" y="8840"/>
                </a:cubicBezTo>
                <a:cubicBezTo>
                  <a:pt x="1554883" y="8832"/>
                  <a:pt x="1553978" y="8864"/>
                  <a:pt x="1553081" y="8919"/>
                </a:cubicBezTo>
                <a:lnTo>
                  <a:pt x="1478786" y="8919"/>
                </a:lnTo>
                <a:close/>
                <a:moveTo>
                  <a:pt x="1353850" y="146159"/>
                </a:moveTo>
                <a:lnTo>
                  <a:pt x="1458387" y="146159"/>
                </a:lnTo>
                <a:lnTo>
                  <a:pt x="1458387" y="120759"/>
                </a:lnTo>
                <a:lnTo>
                  <a:pt x="1384171" y="120759"/>
                </a:lnTo>
                <a:lnTo>
                  <a:pt x="1384171" y="87024"/>
                </a:lnTo>
                <a:lnTo>
                  <a:pt x="1450846" y="87024"/>
                </a:lnTo>
                <a:lnTo>
                  <a:pt x="1450846" y="63212"/>
                </a:lnTo>
                <a:lnTo>
                  <a:pt x="1384171" y="63212"/>
                </a:lnTo>
                <a:lnTo>
                  <a:pt x="1384171" y="33684"/>
                </a:lnTo>
                <a:lnTo>
                  <a:pt x="1456799" y="33684"/>
                </a:lnTo>
                <a:lnTo>
                  <a:pt x="1456799" y="8284"/>
                </a:lnTo>
                <a:lnTo>
                  <a:pt x="1353612" y="8284"/>
                </a:lnTo>
                <a:close/>
                <a:moveTo>
                  <a:pt x="1310114" y="146159"/>
                </a:moveTo>
                <a:lnTo>
                  <a:pt x="1329244" y="146159"/>
                </a:lnTo>
                <a:lnTo>
                  <a:pt x="1329244" y="71784"/>
                </a:lnTo>
                <a:lnTo>
                  <a:pt x="1271379" y="71784"/>
                </a:lnTo>
                <a:lnTo>
                  <a:pt x="1271379" y="94327"/>
                </a:lnTo>
                <a:lnTo>
                  <a:pt x="1301859" y="94327"/>
                </a:lnTo>
                <a:cubicBezTo>
                  <a:pt x="1301851" y="110813"/>
                  <a:pt x="1288485" y="124164"/>
                  <a:pt x="1271998" y="124156"/>
                </a:cubicBezTo>
                <a:cubicBezTo>
                  <a:pt x="1271022" y="124156"/>
                  <a:pt x="1270046" y="124108"/>
                  <a:pt x="1269077" y="124013"/>
                </a:cubicBezTo>
                <a:cubicBezTo>
                  <a:pt x="1241852" y="124013"/>
                  <a:pt x="1231612" y="100836"/>
                  <a:pt x="1231612" y="77896"/>
                </a:cubicBezTo>
                <a:cubicBezTo>
                  <a:pt x="1231612" y="54957"/>
                  <a:pt x="1241852" y="30668"/>
                  <a:pt x="1269077" y="30668"/>
                </a:cubicBezTo>
                <a:cubicBezTo>
                  <a:pt x="1283214" y="30041"/>
                  <a:pt x="1295644" y="39931"/>
                  <a:pt x="1298208" y="53846"/>
                </a:cubicBezTo>
                <a:lnTo>
                  <a:pt x="1327100" y="53846"/>
                </a:lnTo>
                <a:cubicBezTo>
                  <a:pt x="1323846" y="22572"/>
                  <a:pt x="1297176" y="5189"/>
                  <a:pt x="1269077" y="5189"/>
                </a:cubicBezTo>
                <a:cubicBezTo>
                  <a:pt x="1226453" y="5189"/>
                  <a:pt x="1201370" y="36939"/>
                  <a:pt x="1201370" y="77896"/>
                </a:cubicBezTo>
                <a:cubicBezTo>
                  <a:pt x="1201370" y="118854"/>
                  <a:pt x="1226453" y="149334"/>
                  <a:pt x="1269077" y="149334"/>
                </a:cubicBezTo>
                <a:cubicBezTo>
                  <a:pt x="1283976" y="149405"/>
                  <a:pt x="1298017" y="142357"/>
                  <a:pt x="1306860" y="130363"/>
                </a:cubicBezTo>
                <a:close/>
                <a:moveTo>
                  <a:pt x="1064607" y="146159"/>
                </a:moveTo>
                <a:lnTo>
                  <a:pt x="1092944" y="146159"/>
                </a:lnTo>
                <a:lnTo>
                  <a:pt x="1092944" y="54004"/>
                </a:lnTo>
                <a:lnTo>
                  <a:pt x="1093341" y="54004"/>
                </a:lnTo>
                <a:lnTo>
                  <a:pt x="1150650" y="146159"/>
                </a:lnTo>
                <a:lnTo>
                  <a:pt x="1180892" y="146159"/>
                </a:lnTo>
                <a:lnTo>
                  <a:pt x="1180892" y="8523"/>
                </a:lnTo>
                <a:lnTo>
                  <a:pt x="1152555" y="8523"/>
                </a:lnTo>
                <a:lnTo>
                  <a:pt x="1152555" y="100836"/>
                </a:lnTo>
                <a:lnTo>
                  <a:pt x="1152158" y="100836"/>
                </a:lnTo>
                <a:lnTo>
                  <a:pt x="1094690" y="8523"/>
                </a:lnTo>
                <a:lnTo>
                  <a:pt x="1064607" y="8523"/>
                </a:lnTo>
                <a:close/>
                <a:moveTo>
                  <a:pt x="985232" y="42416"/>
                </a:moveTo>
                <a:lnTo>
                  <a:pt x="985232" y="42416"/>
                </a:lnTo>
                <a:lnTo>
                  <a:pt x="1002615" y="92978"/>
                </a:lnTo>
                <a:lnTo>
                  <a:pt x="967293" y="92978"/>
                </a:lnTo>
                <a:close/>
                <a:moveTo>
                  <a:pt x="918002" y="146159"/>
                </a:moveTo>
                <a:lnTo>
                  <a:pt x="948243" y="146159"/>
                </a:lnTo>
                <a:lnTo>
                  <a:pt x="959356" y="115282"/>
                </a:lnTo>
                <a:lnTo>
                  <a:pt x="1010870" y="115282"/>
                </a:lnTo>
                <a:lnTo>
                  <a:pt x="1021268" y="145921"/>
                </a:lnTo>
                <a:lnTo>
                  <a:pt x="1053018" y="145921"/>
                </a:lnTo>
                <a:lnTo>
                  <a:pt x="1001504" y="8284"/>
                </a:lnTo>
                <a:lnTo>
                  <a:pt x="970468" y="8284"/>
                </a:lnTo>
                <a:close/>
                <a:moveTo>
                  <a:pt x="789731" y="146159"/>
                </a:moveTo>
                <a:lnTo>
                  <a:pt x="820053" y="146159"/>
                </a:lnTo>
                <a:lnTo>
                  <a:pt x="820053" y="86786"/>
                </a:lnTo>
                <a:lnTo>
                  <a:pt x="875615" y="86786"/>
                </a:lnTo>
                <a:lnTo>
                  <a:pt x="875615" y="146159"/>
                </a:lnTo>
                <a:lnTo>
                  <a:pt x="905857" y="146159"/>
                </a:lnTo>
                <a:lnTo>
                  <a:pt x="905857" y="8523"/>
                </a:lnTo>
                <a:lnTo>
                  <a:pt x="875615" y="8523"/>
                </a:lnTo>
                <a:lnTo>
                  <a:pt x="875615" y="61307"/>
                </a:lnTo>
                <a:lnTo>
                  <a:pt x="820053" y="61307"/>
                </a:lnTo>
                <a:lnTo>
                  <a:pt x="820053" y="8523"/>
                </a:lnTo>
                <a:lnTo>
                  <a:pt x="789493" y="8523"/>
                </a:lnTo>
                <a:close/>
                <a:moveTo>
                  <a:pt x="767983" y="54798"/>
                </a:moveTo>
                <a:cubicBezTo>
                  <a:pt x="764332" y="23048"/>
                  <a:pt x="738852" y="5189"/>
                  <a:pt x="708610" y="5189"/>
                </a:cubicBezTo>
                <a:cubicBezTo>
                  <a:pt x="665986" y="5189"/>
                  <a:pt x="640903" y="36939"/>
                  <a:pt x="640903" y="77896"/>
                </a:cubicBezTo>
                <a:cubicBezTo>
                  <a:pt x="640903" y="118854"/>
                  <a:pt x="665986" y="149334"/>
                  <a:pt x="708610" y="149334"/>
                </a:cubicBezTo>
                <a:cubicBezTo>
                  <a:pt x="742345" y="149334"/>
                  <a:pt x="765998" y="127347"/>
                  <a:pt x="769094" y="92978"/>
                </a:cubicBezTo>
                <a:lnTo>
                  <a:pt x="739805" y="92978"/>
                </a:lnTo>
                <a:cubicBezTo>
                  <a:pt x="737503" y="111154"/>
                  <a:pt x="727105" y="123854"/>
                  <a:pt x="708610" y="123854"/>
                </a:cubicBezTo>
                <a:cubicBezTo>
                  <a:pt x="681385" y="123854"/>
                  <a:pt x="671145" y="100677"/>
                  <a:pt x="671145" y="77738"/>
                </a:cubicBezTo>
                <a:cubicBezTo>
                  <a:pt x="671145" y="54798"/>
                  <a:pt x="681385" y="30509"/>
                  <a:pt x="708610" y="30509"/>
                </a:cubicBezTo>
                <a:cubicBezTo>
                  <a:pt x="723080" y="30073"/>
                  <a:pt x="735756" y="40130"/>
                  <a:pt x="738614" y="54322"/>
                </a:cubicBezTo>
                <a:close/>
                <a:moveTo>
                  <a:pt x="468342" y="146159"/>
                </a:moveTo>
                <a:lnTo>
                  <a:pt x="572800" y="146159"/>
                </a:lnTo>
                <a:lnTo>
                  <a:pt x="572800" y="120759"/>
                </a:lnTo>
                <a:lnTo>
                  <a:pt x="498584" y="120759"/>
                </a:lnTo>
                <a:lnTo>
                  <a:pt x="498584" y="87024"/>
                </a:lnTo>
                <a:lnTo>
                  <a:pt x="565338" y="87024"/>
                </a:lnTo>
                <a:lnTo>
                  <a:pt x="565338" y="63212"/>
                </a:lnTo>
                <a:lnTo>
                  <a:pt x="498584" y="63212"/>
                </a:lnTo>
                <a:lnTo>
                  <a:pt x="498584" y="33684"/>
                </a:lnTo>
                <a:lnTo>
                  <a:pt x="571291" y="33684"/>
                </a:lnTo>
                <a:lnTo>
                  <a:pt x="571291" y="8284"/>
                </a:lnTo>
                <a:lnTo>
                  <a:pt x="468104" y="8284"/>
                </a:lnTo>
                <a:close/>
                <a:moveTo>
                  <a:pt x="293717" y="146159"/>
                </a:moveTo>
                <a:lnTo>
                  <a:pt x="322054" y="146159"/>
                </a:lnTo>
                <a:lnTo>
                  <a:pt x="322054" y="49559"/>
                </a:lnTo>
                <a:lnTo>
                  <a:pt x="322054" y="49559"/>
                </a:lnTo>
                <a:lnTo>
                  <a:pt x="355788" y="146159"/>
                </a:lnTo>
                <a:lnTo>
                  <a:pt x="379125" y="146159"/>
                </a:lnTo>
                <a:lnTo>
                  <a:pt x="412938" y="48607"/>
                </a:lnTo>
                <a:lnTo>
                  <a:pt x="412938" y="48607"/>
                </a:lnTo>
                <a:lnTo>
                  <a:pt x="412938" y="146159"/>
                </a:lnTo>
                <a:lnTo>
                  <a:pt x="441275" y="146159"/>
                </a:lnTo>
                <a:lnTo>
                  <a:pt x="441275" y="8523"/>
                </a:lnTo>
                <a:lnTo>
                  <a:pt x="398730" y="8523"/>
                </a:lnTo>
                <a:lnTo>
                  <a:pt x="368806" y="103217"/>
                </a:lnTo>
                <a:lnTo>
                  <a:pt x="368806" y="103217"/>
                </a:lnTo>
                <a:lnTo>
                  <a:pt x="336580" y="8523"/>
                </a:lnTo>
                <a:lnTo>
                  <a:pt x="293955" y="8523"/>
                </a:lnTo>
                <a:close/>
                <a:moveTo>
                  <a:pt x="214342" y="42416"/>
                </a:moveTo>
                <a:lnTo>
                  <a:pt x="214342" y="42416"/>
                </a:lnTo>
                <a:lnTo>
                  <a:pt x="231725" y="92978"/>
                </a:lnTo>
                <a:lnTo>
                  <a:pt x="196006" y="92978"/>
                </a:lnTo>
                <a:close/>
                <a:moveTo>
                  <a:pt x="146556" y="146159"/>
                </a:moveTo>
                <a:lnTo>
                  <a:pt x="177194" y="146159"/>
                </a:lnTo>
                <a:lnTo>
                  <a:pt x="188069" y="115282"/>
                </a:lnTo>
                <a:lnTo>
                  <a:pt x="239583" y="115282"/>
                </a:lnTo>
                <a:lnTo>
                  <a:pt x="249743" y="146159"/>
                </a:lnTo>
                <a:lnTo>
                  <a:pt x="281493" y="146159"/>
                </a:lnTo>
                <a:lnTo>
                  <a:pt x="229899" y="8523"/>
                </a:lnTo>
                <a:lnTo>
                  <a:pt x="198864" y="8523"/>
                </a:lnTo>
                <a:close/>
                <a:moveTo>
                  <a:pt x="113615" y="146159"/>
                </a:moveTo>
                <a:lnTo>
                  <a:pt x="132903" y="146159"/>
                </a:lnTo>
                <a:lnTo>
                  <a:pt x="132903" y="71784"/>
                </a:lnTo>
                <a:lnTo>
                  <a:pt x="75118" y="71784"/>
                </a:lnTo>
                <a:lnTo>
                  <a:pt x="75118" y="94327"/>
                </a:lnTo>
                <a:lnTo>
                  <a:pt x="105598" y="94327"/>
                </a:lnTo>
                <a:cubicBezTo>
                  <a:pt x="105590" y="110813"/>
                  <a:pt x="92222" y="124164"/>
                  <a:pt x="75739" y="124156"/>
                </a:cubicBezTo>
                <a:cubicBezTo>
                  <a:pt x="74763" y="124156"/>
                  <a:pt x="73788" y="124108"/>
                  <a:pt x="72816" y="124013"/>
                </a:cubicBezTo>
                <a:cubicBezTo>
                  <a:pt x="45591" y="124013"/>
                  <a:pt x="35431" y="100836"/>
                  <a:pt x="35431" y="77896"/>
                </a:cubicBezTo>
                <a:cubicBezTo>
                  <a:pt x="35431" y="54957"/>
                  <a:pt x="45591" y="30668"/>
                  <a:pt x="72816" y="30668"/>
                </a:cubicBezTo>
                <a:cubicBezTo>
                  <a:pt x="86963" y="30001"/>
                  <a:pt x="99417" y="39915"/>
                  <a:pt x="101947" y="53846"/>
                </a:cubicBezTo>
                <a:lnTo>
                  <a:pt x="130681" y="53846"/>
                </a:lnTo>
                <a:cubicBezTo>
                  <a:pt x="127426" y="22572"/>
                  <a:pt x="100836" y="5189"/>
                  <a:pt x="72658" y="5189"/>
                </a:cubicBezTo>
                <a:cubicBezTo>
                  <a:pt x="30033" y="5189"/>
                  <a:pt x="4951" y="36939"/>
                  <a:pt x="4951" y="77896"/>
                </a:cubicBezTo>
                <a:cubicBezTo>
                  <a:pt x="4951" y="118854"/>
                  <a:pt x="30033" y="149334"/>
                  <a:pt x="72658" y="149334"/>
                </a:cubicBezTo>
                <a:cubicBezTo>
                  <a:pt x="87564" y="149429"/>
                  <a:pt x="101614" y="142373"/>
                  <a:pt x="110440" y="130363"/>
                </a:cubicBezTo>
                <a:close/>
              </a:path>
            </a:pathLst>
          </a:custGeom>
          <a:solidFill>
            <a:schemeClr val="bg2"/>
          </a:solidFill>
          <a:ln w="7921" cap="flat">
            <a:noFill/>
            <a:prstDash val="solid"/>
            <a:miter/>
          </a:ln>
        </p:spPr>
        <p:txBody>
          <a:bodyPr rtlCol="0" anchor="ctr"/>
          <a:lstStyle/>
          <a:p>
            <a:endParaRPr lang="nb-NO" noProof="0" dirty="0"/>
          </a:p>
        </p:txBody>
      </p:sp>
      <p:sp>
        <p:nvSpPr>
          <p:cNvPr id="38" name="Logo shape cutout" hidden="1">
            <a:extLst>
              <a:ext uri="{FF2B5EF4-FFF2-40B4-BE49-F238E27FC236}">
                <a16:creationId xmlns:a16="http://schemas.microsoft.com/office/drawing/2014/main" id="{CF3EF6B3-6446-4F99-A7F5-2442D70F7A87}"/>
              </a:ext>
            </a:extLst>
          </p:cNvPr>
          <p:cNvSpPr>
            <a:spLocks/>
          </p:cNvSpPr>
          <p:nvPr userDrawn="1"/>
        </p:nvSpPr>
        <p:spPr bwMode="auto">
          <a:xfrm>
            <a:off x="10730262" y="5358931"/>
            <a:ext cx="860833" cy="789456"/>
          </a:xfrm>
          <a:custGeom>
            <a:avLst/>
            <a:gdLst>
              <a:gd name="connsiteX0" fmla="*/ 0 w 860833"/>
              <a:gd name="connsiteY0" fmla="*/ 0 h 789456"/>
              <a:gd name="connsiteX1" fmla="*/ 842054 w 860833"/>
              <a:gd name="connsiteY1" fmla="*/ 0 h 789456"/>
              <a:gd name="connsiteX2" fmla="*/ 793797 w 860833"/>
              <a:gd name="connsiteY2" fmla="*/ 688571 h 789456"/>
              <a:gd name="connsiteX3" fmla="*/ 758409 w 860833"/>
              <a:gd name="connsiteY3" fmla="*/ 789456 h 789456"/>
              <a:gd name="connsiteX4" fmla="*/ 0 w 860833"/>
              <a:gd name="connsiteY4" fmla="*/ 789456 h 789456"/>
              <a:gd name="connsiteX5" fmla="*/ 0 w 860833"/>
              <a:gd name="connsiteY5" fmla="*/ 651896 h 789456"/>
              <a:gd name="connsiteX6" fmla="*/ 0 w 860833"/>
              <a:gd name="connsiteY6" fmla="*/ 0 h 78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0833" h="789456">
                <a:moveTo>
                  <a:pt x="0" y="0"/>
                </a:moveTo>
                <a:cubicBezTo>
                  <a:pt x="842054" y="0"/>
                  <a:pt x="842054" y="0"/>
                  <a:pt x="842054" y="0"/>
                </a:cubicBezTo>
                <a:cubicBezTo>
                  <a:pt x="874996" y="230865"/>
                  <a:pt x="867984" y="451672"/>
                  <a:pt x="793797" y="688571"/>
                </a:cubicBezTo>
                <a:lnTo>
                  <a:pt x="758409" y="789456"/>
                </a:lnTo>
                <a:lnTo>
                  <a:pt x="0" y="789456"/>
                </a:lnTo>
                <a:lnTo>
                  <a:pt x="0" y="651896"/>
                </a:lnTo>
                <a:cubicBezTo>
                  <a:pt x="0" y="0"/>
                  <a:pt x="0" y="0"/>
                  <a:pt x="0" y="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nb-NO" noProof="0" dirty="0"/>
          </a:p>
        </p:txBody>
      </p:sp>
      <p:pic>
        <p:nvPicPr>
          <p:cNvPr id="16" name="IpsosLogo">
            <a:extLst>
              <a:ext uri="{FF2B5EF4-FFF2-40B4-BE49-F238E27FC236}">
                <a16:creationId xmlns:a16="http://schemas.microsoft.com/office/drawing/2014/main" id="{C1B8EB55-E36D-488C-9A31-C0FE08E6811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30260" y="5358931"/>
            <a:ext cx="863743" cy="791160"/>
          </a:xfrm>
          <a:prstGeom prst="rect">
            <a:avLst/>
          </a:prstGeom>
        </p:spPr>
      </p:pic>
    </p:spTree>
    <p:extLst>
      <p:ext uri="{BB962C8B-B14F-4D97-AF65-F5344CB8AC3E}">
        <p14:creationId xmlns:p14="http://schemas.microsoft.com/office/powerpoint/2010/main" val="536964595"/>
      </p:ext>
    </p:extLst>
  </p:cSld>
  <p:clrMapOvr>
    <a:masterClrMapping/>
  </p:clrMapOvr>
  <p:extLst>
    <p:ext uri="{DCECCB84-F9BA-43D5-87BE-67443E8EF086}">
      <p15:sldGuideLst xmlns:p15="http://schemas.microsoft.com/office/powerpoint/2012/main">
        <p15:guide id="3" orient="horz" pos="323">
          <p15:clr>
            <a:srgbClr val="FBAE40"/>
          </p15:clr>
        </p15:guide>
        <p15:guide id="4" orient="horz" pos="1888">
          <p15:clr>
            <a:srgbClr val="FBAE40"/>
          </p15:clr>
        </p15:guide>
        <p15:guide id="5" orient="horz" pos="3317">
          <p15:clr>
            <a:srgbClr val="FBAE40"/>
          </p15:clr>
        </p15:guide>
        <p15:guide id="6" pos="3409"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Subtitle &amp; Text Split">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nb-NO" smtClean="0"/>
              <a:pPr/>
              <a:t>‹#›</a:t>
            </a:fld>
            <a:r>
              <a:rPr lang="nb-NO" dirty="0"/>
              <a:t> </a:t>
            </a:r>
          </a:p>
        </p:txBody>
      </p:sp>
      <p:sp>
        <p:nvSpPr>
          <p:cNvPr id="2" name="Title 1">
            <a:extLst>
              <a:ext uri="{FF2B5EF4-FFF2-40B4-BE49-F238E27FC236}">
                <a16:creationId xmlns:a16="http://schemas.microsoft.com/office/drawing/2014/main" id="{F880F3A8-E255-439C-855F-3431D2A9AD1D}"/>
              </a:ext>
            </a:extLst>
          </p:cNvPr>
          <p:cNvSpPr>
            <a:spLocks noGrp="1"/>
          </p:cNvSpPr>
          <p:nvPr>
            <p:ph type="title" hasCustomPrompt="1"/>
          </p:nvPr>
        </p:nvSpPr>
        <p:spPr>
          <a:xfrm>
            <a:off x="407988" y="368300"/>
            <a:ext cx="5274000" cy="387798"/>
          </a:xfrm>
        </p:spPr>
        <p:txBody>
          <a:bodyPr/>
          <a:lstStyle>
            <a:lvl1pPr>
              <a:defRPr/>
            </a:lvl1pPr>
          </a:lstStyle>
          <a:p>
            <a:r>
              <a:rPr lang="nb-NO" dirty="0"/>
              <a:t>TITLE OF THE SLIDE – </a:t>
            </a:r>
            <a:r>
              <a:rPr lang="nb-NO" dirty="0" err="1"/>
              <a:t>one</a:t>
            </a:r>
            <a:r>
              <a:rPr lang="nb-NO" dirty="0"/>
              <a:t> line</a:t>
            </a:r>
          </a:p>
        </p:txBody>
      </p:sp>
      <p:sp>
        <p:nvSpPr>
          <p:cNvPr id="5" name="Text Placeholder 5">
            <a:extLst>
              <a:ext uri="{FF2B5EF4-FFF2-40B4-BE49-F238E27FC236}">
                <a16:creationId xmlns:a16="http://schemas.microsoft.com/office/drawing/2014/main" id="{7E3E18FB-D9A3-4E90-AC92-ECC1E796D5D9}"/>
              </a:ext>
            </a:extLst>
          </p:cNvPr>
          <p:cNvSpPr>
            <a:spLocks noGrp="1"/>
          </p:cNvSpPr>
          <p:nvPr>
            <p:ph type="body" sz="quarter" idx="15" hasCustomPrompt="1"/>
          </p:nvPr>
        </p:nvSpPr>
        <p:spPr>
          <a:xfrm>
            <a:off x="6510009" y="846000"/>
            <a:ext cx="5274000" cy="349702"/>
          </a:xfrm>
          <a:noFill/>
        </p:spPr>
        <p:txBody>
          <a:bodyPr wrap="square" lIns="0" tIns="36000" rIns="0" bIns="36000" anchor="b">
            <a:noAutofit/>
          </a:bodyPr>
          <a:lstStyle>
            <a:lvl1pPr marL="0" indent="0">
              <a:spcBef>
                <a:spcPts val="0"/>
              </a:spcBef>
              <a:buNone/>
              <a:defRPr sz="1800">
                <a:solidFill>
                  <a:schemeClr val="tx2"/>
                </a:solidFill>
              </a:defRPr>
            </a:lvl1pPr>
          </a:lstStyle>
          <a:p>
            <a:pPr lvl="0"/>
            <a:r>
              <a:rPr lang="nb-NO" dirty="0" err="1"/>
              <a:t>Subtitle</a:t>
            </a:r>
            <a:r>
              <a:rPr lang="nb-NO" dirty="0"/>
              <a:t> </a:t>
            </a:r>
            <a:r>
              <a:rPr lang="nb-NO" dirty="0" err="1"/>
              <a:t>of</a:t>
            </a:r>
            <a:r>
              <a:rPr lang="nb-NO" dirty="0"/>
              <a:t> </a:t>
            </a:r>
            <a:r>
              <a:rPr lang="nb-NO" dirty="0" err="1"/>
              <a:t>the</a:t>
            </a:r>
            <a:r>
              <a:rPr lang="nb-NO" dirty="0"/>
              <a:t> slide – One line</a:t>
            </a:r>
          </a:p>
        </p:txBody>
      </p:sp>
      <p:sp>
        <p:nvSpPr>
          <p:cNvPr id="20" name="Text Placeholder 5">
            <a:extLst>
              <a:ext uri="{FF2B5EF4-FFF2-40B4-BE49-F238E27FC236}">
                <a16:creationId xmlns:a16="http://schemas.microsoft.com/office/drawing/2014/main" id="{49D2D0E9-B6D2-4330-9CEE-E3BFE462C4E9}"/>
              </a:ext>
            </a:extLst>
          </p:cNvPr>
          <p:cNvSpPr>
            <a:spLocks noGrp="1"/>
          </p:cNvSpPr>
          <p:nvPr>
            <p:ph type="body" sz="quarter" idx="19" hasCustomPrompt="1"/>
          </p:nvPr>
        </p:nvSpPr>
        <p:spPr>
          <a:xfrm>
            <a:off x="407988" y="846000"/>
            <a:ext cx="5274000" cy="349702"/>
          </a:xfrm>
          <a:noFill/>
        </p:spPr>
        <p:txBody>
          <a:bodyPr wrap="square" lIns="0" tIns="36000" rIns="0" bIns="36000" anchor="b">
            <a:noAutofit/>
          </a:bodyPr>
          <a:lstStyle>
            <a:lvl1pPr marL="0" indent="0">
              <a:spcBef>
                <a:spcPts val="0"/>
              </a:spcBef>
              <a:buNone/>
              <a:defRPr sz="1800">
                <a:solidFill>
                  <a:schemeClr val="tx2"/>
                </a:solidFill>
              </a:defRPr>
            </a:lvl1pPr>
          </a:lstStyle>
          <a:p>
            <a:pPr lvl="0"/>
            <a:r>
              <a:rPr lang="nb-NO" dirty="0" err="1"/>
              <a:t>Subtitle</a:t>
            </a:r>
            <a:r>
              <a:rPr lang="nb-NO" dirty="0"/>
              <a:t> </a:t>
            </a:r>
            <a:r>
              <a:rPr lang="nb-NO" dirty="0" err="1"/>
              <a:t>of</a:t>
            </a:r>
            <a:r>
              <a:rPr lang="nb-NO" dirty="0"/>
              <a:t> </a:t>
            </a:r>
            <a:r>
              <a:rPr lang="nb-NO" dirty="0" err="1"/>
              <a:t>the</a:t>
            </a:r>
            <a:r>
              <a:rPr lang="nb-NO" dirty="0"/>
              <a:t> slide – One line</a:t>
            </a:r>
          </a:p>
        </p:txBody>
      </p:sp>
      <p:sp>
        <p:nvSpPr>
          <p:cNvPr id="24" name="Text Placeholder 23">
            <a:extLst>
              <a:ext uri="{FF2B5EF4-FFF2-40B4-BE49-F238E27FC236}">
                <a16:creationId xmlns:a16="http://schemas.microsoft.com/office/drawing/2014/main" id="{C6340244-3EF0-43F9-B482-4EBE767E8914}"/>
              </a:ext>
            </a:extLst>
          </p:cNvPr>
          <p:cNvSpPr>
            <a:spLocks noGrp="1"/>
          </p:cNvSpPr>
          <p:nvPr>
            <p:ph type="body" sz="quarter" idx="20" hasCustomPrompt="1"/>
          </p:nvPr>
        </p:nvSpPr>
        <p:spPr>
          <a:xfrm>
            <a:off x="6510009" y="368301"/>
            <a:ext cx="5274000" cy="387798"/>
          </a:xfrm>
        </p:spPr>
        <p:txBody>
          <a:bodyPr bIns="0">
            <a:noAutofit/>
          </a:bodyPr>
          <a:lstStyle>
            <a:lvl1pPr>
              <a:lnSpc>
                <a:spcPct val="90000"/>
              </a:lnSpc>
              <a:spcBef>
                <a:spcPts val="0"/>
              </a:spcBef>
              <a:defRPr lang="en-US" sz="2400" b="0" kern="1200" cap="all" spc="0" baseline="0" dirty="0" smtClean="0">
                <a:solidFill>
                  <a:schemeClr val="bg2"/>
                </a:solidFill>
                <a:latin typeface="+mn-lt"/>
                <a:ea typeface="+mj-ea"/>
                <a:cs typeface="+mj-cs"/>
              </a:defRPr>
            </a:lvl1pPr>
            <a:lvl5pPr marL="850900" indent="0">
              <a:buNone/>
              <a:defRPr/>
            </a:lvl5pPr>
          </a:lstStyle>
          <a:p>
            <a:r>
              <a:rPr lang="nb-NO" dirty="0"/>
              <a:t>TITLE OF THE SLIDE – </a:t>
            </a:r>
            <a:r>
              <a:rPr lang="nb-NO" dirty="0" err="1"/>
              <a:t>one</a:t>
            </a:r>
            <a:r>
              <a:rPr lang="nb-NO" dirty="0"/>
              <a:t> line</a:t>
            </a:r>
          </a:p>
        </p:txBody>
      </p:sp>
      <p:sp>
        <p:nvSpPr>
          <p:cNvPr id="9" name="Text Placeholder 6">
            <a:extLst>
              <a:ext uri="{FF2B5EF4-FFF2-40B4-BE49-F238E27FC236}">
                <a16:creationId xmlns:a16="http://schemas.microsoft.com/office/drawing/2014/main" id="{F21D73FA-38CB-48BA-86F1-910DFD4D8AF8}"/>
              </a:ext>
            </a:extLst>
          </p:cNvPr>
          <p:cNvSpPr>
            <a:spLocks noGrp="1"/>
          </p:cNvSpPr>
          <p:nvPr>
            <p:ph type="body" sz="quarter" idx="21"/>
          </p:nvPr>
        </p:nvSpPr>
        <p:spPr>
          <a:xfrm>
            <a:off x="407988" y="1484313"/>
            <a:ext cx="5274000" cy="4429125"/>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10" name="Text Placeholder 6">
            <a:extLst>
              <a:ext uri="{FF2B5EF4-FFF2-40B4-BE49-F238E27FC236}">
                <a16:creationId xmlns:a16="http://schemas.microsoft.com/office/drawing/2014/main" id="{F4B9B17C-C5A3-4B37-B6BB-69A35AD7887C}"/>
              </a:ext>
            </a:extLst>
          </p:cNvPr>
          <p:cNvSpPr>
            <a:spLocks noGrp="1"/>
          </p:cNvSpPr>
          <p:nvPr>
            <p:ph type="body" sz="quarter" idx="22"/>
          </p:nvPr>
        </p:nvSpPr>
        <p:spPr>
          <a:xfrm>
            <a:off x="6510009" y="1484313"/>
            <a:ext cx="5274000" cy="4429125"/>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2201593148"/>
      </p:ext>
    </p:extLst>
  </p:cSld>
  <p:clrMapOvr>
    <a:masterClrMapping/>
  </p:clrMapOvr>
  <p:extLst>
    <p:ext uri="{DCECCB84-F9BA-43D5-87BE-67443E8EF086}">
      <p15:sldGuideLst xmlns:p15="http://schemas.microsoft.com/office/powerpoint/2012/main">
        <p15:guide id="5" orient="horz" pos="754">
          <p15:clr>
            <a:srgbClr val="FBAE40"/>
          </p15:clr>
        </p15:guide>
        <p15:guide id="8" orient="horz" pos="3725">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Subtitle &amp; Text Left">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nb-NO" smtClean="0"/>
              <a:pPr/>
              <a:t>‹#›</a:t>
            </a:fld>
            <a:r>
              <a:rPr lang="nb-NO" dirty="0"/>
              <a:t> </a:t>
            </a:r>
          </a:p>
        </p:txBody>
      </p:sp>
      <p:sp>
        <p:nvSpPr>
          <p:cNvPr id="20" name="Text Placeholder 5">
            <a:extLst>
              <a:ext uri="{FF2B5EF4-FFF2-40B4-BE49-F238E27FC236}">
                <a16:creationId xmlns:a16="http://schemas.microsoft.com/office/drawing/2014/main" id="{49D2D0E9-B6D2-4330-9CEE-E3BFE462C4E9}"/>
              </a:ext>
            </a:extLst>
          </p:cNvPr>
          <p:cNvSpPr>
            <a:spLocks noGrp="1"/>
          </p:cNvSpPr>
          <p:nvPr>
            <p:ph type="body" sz="quarter" idx="19" hasCustomPrompt="1"/>
          </p:nvPr>
        </p:nvSpPr>
        <p:spPr>
          <a:xfrm>
            <a:off x="407988" y="846000"/>
            <a:ext cx="5274000" cy="349702"/>
          </a:xfrm>
          <a:noFill/>
        </p:spPr>
        <p:txBody>
          <a:bodyPr wrap="square" lIns="0" tIns="36000" rIns="0" bIns="36000" anchor="b">
            <a:noAutofit/>
          </a:bodyPr>
          <a:lstStyle>
            <a:lvl1pPr marL="0" indent="0">
              <a:spcBef>
                <a:spcPts val="0"/>
              </a:spcBef>
              <a:buNone/>
              <a:defRPr sz="1800">
                <a:solidFill>
                  <a:schemeClr val="tx2"/>
                </a:solidFill>
              </a:defRPr>
            </a:lvl1pPr>
          </a:lstStyle>
          <a:p>
            <a:pPr lvl="0"/>
            <a:r>
              <a:rPr lang="nb-NO" dirty="0" err="1"/>
              <a:t>Subtitle</a:t>
            </a:r>
            <a:r>
              <a:rPr lang="nb-NO" dirty="0"/>
              <a:t> </a:t>
            </a:r>
            <a:r>
              <a:rPr lang="nb-NO" dirty="0" err="1"/>
              <a:t>of</a:t>
            </a:r>
            <a:r>
              <a:rPr lang="nb-NO" dirty="0"/>
              <a:t> </a:t>
            </a:r>
            <a:r>
              <a:rPr lang="nb-NO" dirty="0" err="1"/>
              <a:t>the</a:t>
            </a:r>
            <a:r>
              <a:rPr lang="nb-NO" dirty="0"/>
              <a:t> slide – One line</a:t>
            </a:r>
          </a:p>
        </p:txBody>
      </p:sp>
      <p:sp>
        <p:nvSpPr>
          <p:cNvPr id="9" name="Text Placeholder 6">
            <a:extLst>
              <a:ext uri="{FF2B5EF4-FFF2-40B4-BE49-F238E27FC236}">
                <a16:creationId xmlns:a16="http://schemas.microsoft.com/office/drawing/2014/main" id="{F21D73FA-38CB-48BA-86F1-910DFD4D8AF8}"/>
              </a:ext>
            </a:extLst>
          </p:cNvPr>
          <p:cNvSpPr>
            <a:spLocks noGrp="1"/>
          </p:cNvSpPr>
          <p:nvPr>
            <p:ph type="body" sz="quarter" idx="21"/>
          </p:nvPr>
        </p:nvSpPr>
        <p:spPr>
          <a:xfrm>
            <a:off x="407987" y="1484313"/>
            <a:ext cx="5274000" cy="4429125"/>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6" name="Title 5">
            <a:extLst>
              <a:ext uri="{FF2B5EF4-FFF2-40B4-BE49-F238E27FC236}">
                <a16:creationId xmlns:a16="http://schemas.microsoft.com/office/drawing/2014/main" id="{FB881570-0BEB-45FD-A2A2-DF4E7BDEAAD1}"/>
              </a:ext>
            </a:extLst>
          </p:cNvPr>
          <p:cNvSpPr>
            <a:spLocks noGrp="1"/>
          </p:cNvSpPr>
          <p:nvPr>
            <p:ph type="title" hasCustomPrompt="1"/>
          </p:nvPr>
        </p:nvSpPr>
        <p:spPr>
          <a:xfrm>
            <a:off x="407987" y="368300"/>
            <a:ext cx="5274000" cy="387798"/>
          </a:xfrm>
        </p:spPr>
        <p:txBody>
          <a:bodyPr/>
          <a:lstStyle>
            <a:lvl1pPr>
              <a:defRPr/>
            </a:lvl1pPr>
          </a:lstStyle>
          <a:p>
            <a:r>
              <a:rPr lang="nb-NO" dirty="0"/>
              <a:t>TITLE OF THE SLIDE – </a:t>
            </a:r>
            <a:r>
              <a:rPr lang="nb-NO" dirty="0" err="1"/>
              <a:t>one</a:t>
            </a:r>
            <a:r>
              <a:rPr lang="nb-NO" dirty="0"/>
              <a:t> line</a:t>
            </a:r>
          </a:p>
        </p:txBody>
      </p:sp>
    </p:spTree>
    <p:extLst>
      <p:ext uri="{BB962C8B-B14F-4D97-AF65-F5344CB8AC3E}">
        <p14:creationId xmlns:p14="http://schemas.microsoft.com/office/powerpoint/2010/main" val="426679226"/>
      </p:ext>
    </p:extLst>
  </p:cSld>
  <p:clrMapOvr>
    <a:masterClrMapping/>
  </p:clrMapOvr>
  <p:extLst>
    <p:ext uri="{DCECCB84-F9BA-43D5-87BE-67443E8EF086}">
      <p15:sldGuideLst xmlns:p15="http://schemas.microsoft.com/office/powerpoint/2012/main">
        <p15:guide id="5" orient="horz" pos="754">
          <p15:clr>
            <a:srgbClr val="FBAE40"/>
          </p15:clr>
        </p15:guide>
        <p15:guide id="8" orient="horz" pos="3725">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Subtitle &amp; Text Right">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nb-NO" smtClean="0"/>
              <a:pPr/>
              <a:t>‹#›</a:t>
            </a:fld>
            <a:r>
              <a:rPr lang="nb-NO" dirty="0"/>
              <a:t> </a:t>
            </a:r>
          </a:p>
        </p:txBody>
      </p:sp>
      <p:sp>
        <p:nvSpPr>
          <p:cNvPr id="20" name="Text Placeholder 5">
            <a:extLst>
              <a:ext uri="{FF2B5EF4-FFF2-40B4-BE49-F238E27FC236}">
                <a16:creationId xmlns:a16="http://schemas.microsoft.com/office/drawing/2014/main" id="{49D2D0E9-B6D2-4330-9CEE-E3BFE462C4E9}"/>
              </a:ext>
            </a:extLst>
          </p:cNvPr>
          <p:cNvSpPr>
            <a:spLocks noGrp="1"/>
          </p:cNvSpPr>
          <p:nvPr>
            <p:ph type="body" sz="quarter" idx="19" hasCustomPrompt="1"/>
          </p:nvPr>
        </p:nvSpPr>
        <p:spPr>
          <a:xfrm>
            <a:off x="6510013" y="846000"/>
            <a:ext cx="5274000" cy="349702"/>
          </a:xfrm>
          <a:noFill/>
        </p:spPr>
        <p:txBody>
          <a:bodyPr wrap="square" lIns="0" tIns="36000" rIns="0" bIns="36000" anchor="b">
            <a:noAutofit/>
          </a:bodyPr>
          <a:lstStyle>
            <a:lvl1pPr marL="0" indent="0">
              <a:spcBef>
                <a:spcPts val="0"/>
              </a:spcBef>
              <a:buNone/>
              <a:defRPr sz="1800">
                <a:solidFill>
                  <a:schemeClr val="tx2"/>
                </a:solidFill>
              </a:defRPr>
            </a:lvl1pPr>
          </a:lstStyle>
          <a:p>
            <a:pPr lvl="0"/>
            <a:r>
              <a:rPr lang="nb-NO" dirty="0" err="1"/>
              <a:t>Subtitle</a:t>
            </a:r>
            <a:r>
              <a:rPr lang="nb-NO" dirty="0"/>
              <a:t> </a:t>
            </a:r>
            <a:r>
              <a:rPr lang="nb-NO" dirty="0" err="1"/>
              <a:t>of</a:t>
            </a:r>
            <a:r>
              <a:rPr lang="nb-NO" dirty="0"/>
              <a:t> </a:t>
            </a:r>
            <a:r>
              <a:rPr lang="nb-NO" dirty="0" err="1"/>
              <a:t>the</a:t>
            </a:r>
            <a:r>
              <a:rPr lang="nb-NO" dirty="0"/>
              <a:t> slide – One line</a:t>
            </a:r>
          </a:p>
        </p:txBody>
      </p:sp>
      <p:sp>
        <p:nvSpPr>
          <p:cNvPr id="9" name="Text Placeholder 6">
            <a:extLst>
              <a:ext uri="{FF2B5EF4-FFF2-40B4-BE49-F238E27FC236}">
                <a16:creationId xmlns:a16="http://schemas.microsoft.com/office/drawing/2014/main" id="{F21D73FA-38CB-48BA-86F1-910DFD4D8AF8}"/>
              </a:ext>
            </a:extLst>
          </p:cNvPr>
          <p:cNvSpPr>
            <a:spLocks noGrp="1"/>
          </p:cNvSpPr>
          <p:nvPr>
            <p:ph type="body" sz="quarter" idx="21"/>
          </p:nvPr>
        </p:nvSpPr>
        <p:spPr>
          <a:xfrm>
            <a:off x="6510012" y="1484313"/>
            <a:ext cx="5274000" cy="4429125"/>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6" name="Title 5">
            <a:extLst>
              <a:ext uri="{FF2B5EF4-FFF2-40B4-BE49-F238E27FC236}">
                <a16:creationId xmlns:a16="http://schemas.microsoft.com/office/drawing/2014/main" id="{FB881570-0BEB-45FD-A2A2-DF4E7BDEAAD1}"/>
              </a:ext>
            </a:extLst>
          </p:cNvPr>
          <p:cNvSpPr>
            <a:spLocks noGrp="1"/>
          </p:cNvSpPr>
          <p:nvPr>
            <p:ph type="title" hasCustomPrompt="1"/>
          </p:nvPr>
        </p:nvSpPr>
        <p:spPr>
          <a:xfrm>
            <a:off x="6510012" y="368300"/>
            <a:ext cx="5274000" cy="387798"/>
          </a:xfrm>
        </p:spPr>
        <p:txBody>
          <a:bodyPr/>
          <a:lstStyle>
            <a:lvl1pPr>
              <a:defRPr/>
            </a:lvl1pPr>
          </a:lstStyle>
          <a:p>
            <a:r>
              <a:rPr lang="nb-NO" dirty="0"/>
              <a:t>TITLE OF THE SLIDE – </a:t>
            </a:r>
            <a:r>
              <a:rPr lang="nb-NO" dirty="0" err="1"/>
              <a:t>one</a:t>
            </a:r>
            <a:r>
              <a:rPr lang="nb-NO" dirty="0"/>
              <a:t> line</a:t>
            </a:r>
          </a:p>
        </p:txBody>
      </p:sp>
    </p:spTree>
    <p:extLst>
      <p:ext uri="{BB962C8B-B14F-4D97-AF65-F5344CB8AC3E}">
        <p14:creationId xmlns:p14="http://schemas.microsoft.com/office/powerpoint/2010/main" val="1815611915"/>
      </p:ext>
    </p:extLst>
  </p:cSld>
  <p:clrMapOvr>
    <a:masterClrMapping/>
  </p:clrMapOvr>
  <p:extLst>
    <p:ext uri="{DCECCB84-F9BA-43D5-87BE-67443E8EF086}">
      <p15:sldGuideLst xmlns:p15="http://schemas.microsoft.com/office/powerpoint/2012/main">
        <p15:guide id="5" orient="horz" pos="754">
          <p15:clr>
            <a:srgbClr val="FBAE40"/>
          </p15:clr>
        </p15:guide>
        <p15:guide id="8" orient="horz" pos="3725">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Subtitle &amp; Text Right Wider">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nb-NO" smtClean="0"/>
              <a:pPr/>
              <a:t>‹#›</a:t>
            </a:fld>
            <a:r>
              <a:rPr lang="nb-NO" dirty="0"/>
              <a:t> </a:t>
            </a:r>
          </a:p>
        </p:txBody>
      </p:sp>
      <p:sp>
        <p:nvSpPr>
          <p:cNvPr id="3" name="Title 2">
            <a:extLst>
              <a:ext uri="{FF2B5EF4-FFF2-40B4-BE49-F238E27FC236}">
                <a16:creationId xmlns:a16="http://schemas.microsoft.com/office/drawing/2014/main" id="{19BC349C-BDD0-4820-9A79-533085E18AEF}"/>
              </a:ext>
            </a:extLst>
          </p:cNvPr>
          <p:cNvSpPr>
            <a:spLocks noGrp="1"/>
          </p:cNvSpPr>
          <p:nvPr>
            <p:ph type="title" hasCustomPrompt="1"/>
          </p:nvPr>
        </p:nvSpPr>
        <p:spPr>
          <a:xfrm>
            <a:off x="3820160" y="368300"/>
            <a:ext cx="7963851" cy="387798"/>
          </a:xfrm>
        </p:spPr>
        <p:txBody>
          <a:bodyPr/>
          <a:lstStyle>
            <a:lvl1pPr>
              <a:defRPr/>
            </a:lvl1pPr>
          </a:lstStyle>
          <a:p>
            <a:r>
              <a:rPr lang="nb-NO" dirty="0"/>
              <a:t>TITLE OF THE SLIDE – </a:t>
            </a:r>
            <a:r>
              <a:rPr lang="nb-NO" dirty="0" err="1"/>
              <a:t>one</a:t>
            </a:r>
            <a:r>
              <a:rPr lang="nb-NO" dirty="0"/>
              <a:t> line</a:t>
            </a:r>
          </a:p>
        </p:txBody>
      </p:sp>
      <p:sp>
        <p:nvSpPr>
          <p:cNvPr id="5" name="Text Placeholder 5">
            <a:extLst>
              <a:ext uri="{FF2B5EF4-FFF2-40B4-BE49-F238E27FC236}">
                <a16:creationId xmlns:a16="http://schemas.microsoft.com/office/drawing/2014/main" id="{116CE797-1F3D-4B22-BCC5-2F0A28302B8F}"/>
              </a:ext>
            </a:extLst>
          </p:cNvPr>
          <p:cNvSpPr>
            <a:spLocks noGrp="1"/>
          </p:cNvSpPr>
          <p:nvPr>
            <p:ph type="body" sz="quarter" idx="15" hasCustomPrompt="1"/>
          </p:nvPr>
        </p:nvSpPr>
        <p:spPr>
          <a:xfrm>
            <a:off x="3820159" y="846000"/>
            <a:ext cx="7963851" cy="349702"/>
          </a:xfrm>
          <a:noFill/>
        </p:spPr>
        <p:txBody>
          <a:bodyPr wrap="square" lIns="0" tIns="36000" rIns="0" bIns="36000" anchor="b">
            <a:noAutofit/>
          </a:bodyPr>
          <a:lstStyle>
            <a:lvl1pPr marL="0" indent="0">
              <a:spcBef>
                <a:spcPts val="0"/>
              </a:spcBef>
              <a:buNone/>
              <a:defRPr sz="1800">
                <a:solidFill>
                  <a:schemeClr val="tx2"/>
                </a:solidFill>
              </a:defRPr>
            </a:lvl1pPr>
          </a:lstStyle>
          <a:p>
            <a:pPr lvl="0"/>
            <a:r>
              <a:rPr lang="nb-NO" dirty="0" err="1"/>
              <a:t>Subtitle</a:t>
            </a:r>
            <a:r>
              <a:rPr lang="nb-NO" dirty="0"/>
              <a:t> </a:t>
            </a:r>
            <a:r>
              <a:rPr lang="nb-NO" dirty="0" err="1"/>
              <a:t>of</a:t>
            </a:r>
            <a:r>
              <a:rPr lang="nb-NO" dirty="0"/>
              <a:t> </a:t>
            </a:r>
            <a:r>
              <a:rPr lang="nb-NO" dirty="0" err="1"/>
              <a:t>the</a:t>
            </a:r>
            <a:r>
              <a:rPr lang="nb-NO" dirty="0"/>
              <a:t> slide – One line</a:t>
            </a:r>
          </a:p>
        </p:txBody>
      </p:sp>
      <p:sp>
        <p:nvSpPr>
          <p:cNvPr id="6" name="Text Placeholder 6">
            <a:extLst>
              <a:ext uri="{FF2B5EF4-FFF2-40B4-BE49-F238E27FC236}">
                <a16:creationId xmlns:a16="http://schemas.microsoft.com/office/drawing/2014/main" id="{96857426-65DB-4784-9162-A4F01CE82B86}"/>
              </a:ext>
            </a:extLst>
          </p:cNvPr>
          <p:cNvSpPr>
            <a:spLocks noGrp="1"/>
          </p:cNvSpPr>
          <p:nvPr>
            <p:ph type="body" sz="quarter" idx="19"/>
          </p:nvPr>
        </p:nvSpPr>
        <p:spPr>
          <a:xfrm>
            <a:off x="3820160" y="1484313"/>
            <a:ext cx="7963852" cy="4429125"/>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1916200717"/>
      </p:ext>
    </p:extLst>
  </p:cSld>
  <p:clrMapOvr>
    <a:masterClrMapping/>
  </p:clrMapOvr>
  <p:extLst>
    <p:ext uri="{DCECCB84-F9BA-43D5-87BE-67443E8EF086}">
      <p15:sldGuideLst xmlns:p15="http://schemas.microsoft.com/office/powerpoint/2012/main">
        <p15:guide id="5" orient="horz" pos="754">
          <p15:clr>
            <a:srgbClr val="FBAE40"/>
          </p15:clr>
        </p15:guide>
        <p15:guide id="8" orient="horz" pos="3725">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amp; Footer">
    <p:spTree>
      <p:nvGrpSpPr>
        <p:cNvPr id="1" name=""/>
        <p:cNvGrpSpPr/>
        <p:nvPr/>
      </p:nvGrpSpPr>
      <p:grpSpPr>
        <a:xfrm>
          <a:off x="0" y="0"/>
          <a:ext cx="0" cy="0"/>
          <a:chOff x="0" y="0"/>
          <a:chExt cx="0" cy="0"/>
        </a:xfrm>
      </p:grpSpPr>
      <p:sp>
        <p:nvSpPr>
          <p:cNvPr id="10" name="Text Placeholder 8">
            <a:extLst>
              <a:ext uri="{FF2B5EF4-FFF2-40B4-BE49-F238E27FC236}">
                <a16:creationId xmlns:a16="http://schemas.microsoft.com/office/drawing/2014/main" id="{A72C4E26-BE79-4277-9CB6-37B313081844}"/>
              </a:ext>
            </a:extLst>
          </p:cNvPr>
          <p:cNvSpPr>
            <a:spLocks noGrp="1"/>
          </p:cNvSpPr>
          <p:nvPr>
            <p:ph type="body" sz="quarter" idx="17" hasCustomPrompt="1"/>
          </p:nvPr>
        </p:nvSpPr>
        <p:spPr>
          <a:xfrm>
            <a:off x="950887" y="6200774"/>
            <a:ext cx="10080000" cy="396875"/>
          </a:xfrm>
        </p:spPr>
        <p:txBody>
          <a:bodyPr wrap="square" lIns="0" tIns="0" bIns="0" anchor="t" anchorCtr="0">
            <a:noAutofit/>
          </a:bodyPr>
          <a:lstStyle>
            <a:lvl1pPr marL="0" indent="0" defTabSz="541338">
              <a:spcBef>
                <a:spcPts val="0"/>
              </a:spcBef>
              <a:buNone/>
              <a:defRPr sz="800" b="0" i="1">
                <a:solidFill>
                  <a:schemeClr val="tx1">
                    <a:lumMod val="50000"/>
                    <a:lumOff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nb-NO" dirty="0"/>
              <a:t>Base:	</a:t>
            </a:r>
            <a:r>
              <a:rPr lang="nb-NO" dirty="0" err="1"/>
              <a:t>Xxx</a:t>
            </a:r>
            <a:endParaRPr lang="nb-NO" dirty="0"/>
          </a:p>
          <a:p>
            <a:pPr lvl="0"/>
            <a:r>
              <a:rPr lang="nb-NO" dirty="0" err="1"/>
              <a:t>Question</a:t>
            </a:r>
            <a:r>
              <a:rPr lang="nb-NO" dirty="0"/>
              <a:t>:	</a:t>
            </a:r>
            <a:r>
              <a:rPr lang="nb-NO" dirty="0" err="1"/>
              <a:t>Xxx</a:t>
            </a:r>
            <a:endParaRPr lang="nb-NO" dirty="0"/>
          </a:p>
          <a:p>
            <a:pPr lvl="0"/>
            <a:r>
              <a:rPr lang="nb-NO" dirty="0"/>
              <a:t>	</a:t>
            </a:r>
            <a:r>
              <a:rPr lang="nb-NO" dirty="0" err="1"/>
              <a:t>Xxx</a:t>
            </a:r>
            <a:endParaRPr lang="nb-NO" dirty="0"/>
          </a:p>
        </p:txBody>
      </p:sp>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nb-NO" smtClean="0"/>
              <a:pPr/>
              <a:t>‹#›</a:t>
            </a:fld>
            <a:r>
              <a:rPr lang="nb-NO" dirty="0"/>
              <a:t> </a:t>
            </a:r>
          </a:p>
        </p:txBody>
      </p:sp>
      <p:sp>
        <p:nvSpPr>
          <p:cNvPr id="2" name="Title 1">
            <a:extLst>
              <a:ext uri="{FF2B5EF4-FFF2-40B4-BE49-F238E27FC236}">
                <a16:creationId xmlns:a16="http://schemas.microsoft.com/office/drawing/2014/main" id="{2BFC839B-8CF0-4FE4-BE39-64E2208DEEB7}"/>
              </a:ext>
            </a:extLst>
          </p:cNvPr>
          <p:cNvSpPr>
            <a:spLocks noGrp="1"/>
          </p:cNvSpPr>
          <p:nvPr>
            <p:ph type="title" hasCustomPrompt="1"/>
          </p:nvPr>
        </p:nvSpPr>
        <p:spPr/>
        <p:txBody>
          <a:bodyPr/>
          <a:lstStyle>
            <a:lvl1pPr>
              <a:defRPr/>
            </a:lvl1pPr>
          </a:lstStyle>
          <a:p>
            <a:r>
              <a:rPr lang="nb-NO" dirty="0"/>
              <a:t>TITLE OF THE SLIDE – </a:t>
            </a:r>
            <a:r>
              <a:rPr lang="nb-NO" dirty="0" err="1"/>
              <a:t>one</a:t>
            </a:r>
            <a:r>
              <a:rPr lang="nb-NO" dirty="0"/>
              <a:t> line</a:t>
            </a:r>
          </a:p>
        </p:txBody>
      </p:sp>
      <p:pic>
        <p:nvPicPr>
          <p:cNvPr id="7" name="IpsosLogo">
            <a:extLst>
              <a:ext uri="{FF2B5EF4-FFF2-40B4-BE49-F238E27FC236}">
                <a16:creationId xmlns:a16="http://schemas.microsoft.com/office/drawing/2014/main" id="{3D822BBA-7345-41E7-A156-8C9289F5863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241113" y="6087408"/>
            <a:ext cx="557052" cy="510241"/>
          </a:xfrm>
          <a:prstGeom prst="rect">
            <a:avLst/>
          </a:prstGeom>
        </p:spPr>
      </p:pic>
    </p:spTree>
    <p:extLst>
      <p:ext uri="{BB962C8B-B14F-4D97-AF65-F5344CB8AC3E}">
        <p14:creationId xmlns:p14="http://schemas.microsoft.com/office/powerpoint/2010/main" val="192508165"/>
      </p:ext>
    </p:extLst>
  </p:cSld>
  <p:clrMapOvr>
    <a:masterClrMapping/>
  </p:clrMapOvr>
  <p:extLst>
    <p:ext uri="{DCECCB84-F9BA-43D5-87BE-67443E8EF086}">
      <p15:sldGuideLst xmlns:p15="http://schemas.microsoft.com/office/powerpoint/2012/main">
        <p15:guide id="5" orient="horz" pos="754" userDrawn="1">
          <p15:clr>
            <a:srgbClr val="FBAE40"/>
          </p15:clr>
        </p15:guide>
        <p15:guide id="8" orient="horz" pos="3725">
          <p15:clr>
            <a:srgbClr val="FBAE40"/>
          </p15:clr>
        </p15:guide>
        <p15:guide id="9" orient="horz" pos="1117" userDrawn="1">
          <p15:clr>
            <a:srgbClr val="FBAE40"/>
          </p15:clr>
        </p15:guide>
        <p15:guide id="10" orient="horz" pos="1344" userDrawn="1">
          <p15:clr>
            <a:srgbClr val="FBAE40"/>
          </p15:clr>
        </p15:guide>
        <p15:guide id="11" orient="horz" pos="1434" userDrawn="1">
          <p15:clr>
            <a:srgbClr val="FBAE40"/>
          </p15:clr>
        </p15:guide>
        <p15:guide id="12" orient="horz" pos="3543" userDrawn="1">
          <p15:clr>
            <a:srgbClr val="FBAE40"/>
          </p15:clr>
        </p15:guide>
        <p15:guide id="13" pos="1572" userDrawn="1">
          <p15:clr>
            <a:srgbClr val="FBAE40"/>
          </p15:clr>
        </p15:guide>
        <p15:guide id="14" pos="6108"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Egendefinert oppset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813412B-8489-470E-AED0-0914A0782309}"/>
              </a:ext>
            </a:extLst>
          </p:cNvPr>
          <p:cNvSpPr>
            <a:spLocks noGrp="1"/>
          </p:cNvSpPr>
          <p:nvPr>
            <p:ph type="title"/>
          </p:nvPr>
        </p:nvSpPr>
        <p:spPr/>
        <p:txBody>
          <a:bodyPr/>
          <a:lstStyle/>
          <a:p>
            <a:r>
              <a:rPr lang="nb-NO" dirty="0"/>
              <a:t>Klikk for å redigere tittelstil</a:t>
            </a:r>
          </a:p>
        </p:txBody>
      </p:sp>
      <p:sp>
        <p:nvSpPr>
          <p:cNvPr id="3" name="Plassholder for lysbildenummer 2">
            <a:extLst>
              <a:ext uri="{FF2B5EF4-FFF2-40B4-BE49-F238E27FC236}">
                <a16:creationId xmlns:a16="http://schemas.microsoft.com/office/drawing/2014/main" id="{95CE928A-262B-4917-B92F-08D783C043E4}"/>
              </a:ext>
            </a:extLst>
          </p:cNvPr>
          <p:cNvSpPr>
            <a:spLocks noGrp="1"/>
          </p:cNvSpPr>
          <p:nvPr>
            <p:ph type="sldNum" sz="quarter" idx="10"/>
          </p:nvPr>
        </p:nvSpPr>
        <p:spPr/>
        <p:txBody>
          <a:bodyPr/>
          <a:lstStyle/>
          <a:p>
            <a:fld id="{D61AABEC-672F-4B68-B914-690DA978312C}" type="slidenum">
              <a:rPr lang="nb-NO" smtClean="0"/>
              <a:pPr/>
              <a:t>‹#›</a:t>
            </a:fld>
            <a:r>
              <a:rPr lang="nb-NO" dirty="0"/>
              <a:t> </a:t>
            </a:r>
          </a:p>
        </p:txBody>
      </p:sp>
    </p:spTree>
    <p:extLst>
      <p:ext uri="{BB962C8B-B14F-4D97-AF65-F5344CB8AC3E}">
        <p14:creationId xmlns:p14="http://schemas.microsoft.com/office/powerpoint/2010/main" val="28070775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Conclusion &amp; Footer">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7735C07-2264-401E-9223-98C1CA429B7F}"/>
              </a:ext>
            </a:extLst>
          </p:cNvPr>
          <p:cNvSpPr>
            <a:spLocks noGrp="1"/>
          </p:cNvSpPr>
          <p:nvPr>
            <p:ph type="body" sz="quarter" idx="15" hasCustomPrompt="1"/>
          </p:nvPr>
        </p:nvSpPr>
        <p:spPr>
          <a:xfrm>
            <a:off x="407987" y="765175"/>
            <a:ext cx="11376025" cy="719138"/>
          </a:xfrm>
          <a:noFill/>
        </p:spPr>
        <p:txBody>
          <a:bodyPr wrap="square" lIns="0" tIns="0" rIns="0" bIns="0">
            <a:noAutofit/>
          </a:bodyPr>
          <a:lstStyle>
            <a:lvl1pPr marL="0" marR="0" indent="0" algn="l" defTabSz="914400" rtl="0" eaLnBrk="1" fontAlgn="auto" latinLnBrk="0" hangingPunct="1">
              <a:lnSpc>
                <a:spcPct val="100000"/>
              </a:lnSpc>
              <a:spcBef>
                <a:spcPts val="0"/>
              </a:spcBef>
              <a:spcAft>
                <a:spcPts val="0"/>
              </a:spcAft>
              <a:buClrTx/>
              <a:buSzPct val="50000"/>
              <a:buFont typeface="Arial" panose="020B0406020202030204" pitchFamily="34" charset="0"/>
              <a:buNone/>
              <a:tabLst/>
              <a:defRPr sz="2000">
                <a:solidFill>
                  <a:schemeClr val="tx2"/>
                </a:solidFill>
              </a:defRPr>
            </a:lvl1pPr>
          </a:lstStyle>
          <a:p>
            <a:pPr lvl="0"/>
            <a:r>
              <a:rPr lang="nb-NO" dirty="0" err="1"/>
              <a:t>Conclusion</a:t>
            </a:r>
            <a:r>
              <a:rPr lang="nb-NO" dirty="0"/>
              <a:t>.</a:t>
            </a:r>
          </a:p>
          <a:p>
            <a:pPr marL="0" marR="0" lvl="0" indent="0" algn="l" defTabSz="914400" rtl="0" eaLnBrk="1" fontAlgn="auto" latinLnBrk="0" hangingPunct="1">
              <a:lnSpc>
                <a:spcPct val="100000"/>
              </a:lnSpc>
              <a:spcBef>
                <a:spcPts val="0"/>
              </a:spcBef>
              <a:spcAft>
                <a:spcPts val="0"/>
              </a:spcAft>
              <a:buClrTx/>
              <a:buSzPct val="50000"/>
              <a:buFont typeface="Arial" panose="020B0406020202030204" pitchFamily="34" charset="0"/>
              <a:buNone/>
              <a:tabLst/>
              <a:defRPr/>
            </a:pPr>
            <a:r>
              <a:rPr lang="nb-NO" dirty="0" err="1"/>
              <a:t>Two</a:t>
            </a:r>
            <a:r>
              <a:rPr lang="nb-NO" dirty="0"/>
              <a:t> lines </a:t>
            </a:r>
            <a:r>
              <a:rPr lang="nb-NO" dirty="0" err="1"/>
              <a:t>max</a:t>
            </a:r>
            <a:r>
              <a:rPr lang="nb-NO" dirty="0"/>
              <a:t>.</a:t>
            </a:r>
          </a:p>
        </p:txBody>
      </p:sp>
      <p:sp>
        <p:nvSpPr>
          <p:cNvPr id="10" name="Text Placeholder 8">
            <a:extLst>
              <a:ext uri="{FF2B5EF4-FFF2-40B4-BE49-F238E27FC236}">
                <a16:creationId xmlns:a16="http://schemas.microsoft.com/office/drawing/2014/main" id="{A72C4E26-BE79-4277-9CB6-37B313081844}"/>
              </a:ext>
            </a:extLst>
          </p:cNvPr>
          <p:cNvSpPr>
            <a:spLocks noGrp="1"/>
          </p:cNvSpPr>
          <p:nvPr>
            <p:ph type="body" sz="quarter" idx="17" hasCustomPrompt="1"/>
          </p:nvPr>
        </p:nvSpPr>
        <p:spPr>
          <a:xfrm>
            <a:off x="950887" y="6200774"/>
            <a:ext cx="10080000" cy="396875"/>
          </a:xfrm>
        </p:spPr>
        <p:txBody>
          <a:bodyPr wrap="square" lIns="0" tIns="0" bIns="0" anchor="t" anchorCtr="0">
            <a:noAutofit/>
          </a:bodyPr>
          <a:lstStyle>
            <a:lvl1pPr marL="0" indent="0" defTabSz="541338">
              <a:spcBef>
                <a:spcPts val="0"/>
              </a:spcBef>
              <a:buNone/>
              <a:defRPr sz="800" b="0" i="1">
                <a:solidFill>
                  <a:schemeClr val="tx1">
                    <a:lumMod val="50000"/>
                    <a:lumOff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nb-NO" dirty="0"/>
              <a:t>Base:	</a:t>
            </a:r>
            <a:r>
              <a:rPr lang="nb-NO" dirty="0" err="1"/>
              <a:t>Xxx</a:t>
            </a:r>
            <a:endParaRPr lang="nb-NO" dirty="0"/>
          </a:p>
          <a:p>
            <a:pPr lvl="0"/>
            <a:r>
              <a:rPr lang="nb-NO" dirty="0" err="1"/>
              <a:t>Question</a:t>
            </a:r>
            <a:r>
              <a:rPr lang="nb-NO" dirty="0"/>
              <a:t>:	</a:t>
            </a:r>
            <a:r>
              <a:rPr lang="nb-NO" dirty="0" err="1"/>
              <a:t>Xxx</a:t>
            </a:r>
            <a:endParaRPr lang="nb-NO" dirty="0"/>
          </a:p>
          <a:p>
            <a:pPr lvl="0"/>
            <a:r>
              <a:rPr lang="nb-NO" dirty="0"/>
              <a:t>	</a:t>
            </a:r>
            <a:r>
              <a:rPr lang="nb-NO" dirty="0" err="1"/>
              <a:t>Xxx</a:t>
            </a:r>
            <a:endParaRPr lang="nb-NO" dirty="0"/>
          </a:p>
        </p:txBody>
      </p:sp>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nb-NO" smtClean="0"/>
              <a:pPr/>
              <a:t>‹#›</a:t>
            </a:fld>
            <a:r>
              <a:rPr lang="nb-NO" dirty="0"/>
              <a:t> </a:t>
            </a:r>
          </a:p>
        </p:txBody>
      </p:sp>
      <p:sp>
        <p:nvSpPr>
          <p:cNvPr id="2" name="Title 1">
            <a:extLst>
              <a:ext uri="{FF2B5EF4-FFF2-40B4-BE49-F238E27FC236}">
                <a16:creationId xmlns:a16="http://schemas.microsoft.com/office/drawing/2014/main" id="{1B271E15-A032-4BDE-BAF8-DCFCAEF4F2C2}"/>
              </a:ext>
            </a:extLst>
          </p:cNvPr>
          <p:cNvSpPr>
            <a:spLocks noGrp="1"/>
          </p:cNvSpPr>
          <p:nvPr>
            <p:ph type="title" hasCustomPrompt="1"/>
          </p:nvPr>
        </p:nvSpPr>
        <p:spPr/>
        <p:txBody>
          <a:bodyPr/>
          <a:lstStyle>
            <a:lvl1pPr>
              <a:defRPr sz="1600"/>
            </a:lvl1pPr>
          </a:lstStyle>
          <a:p>
            <a:r>
              <a:rPr lang="nb-NO" dirty="0"/>
              <a:t>TITLE OF THE SLIDE – </a:t>
            </a:r>
            <a:r>
              <a:rPr lang="nb-NO" dirty="0" err="1"/>
              <a:t>one</a:t>
            </a:r>
            <a:r>
              <a:rPr lang="nb-NO" dirty="0"/>
              <a:t> line</a:t>
            </a:r>
          </a:p>
        </p:txBody>
      </p:sp>
      <p:pic>
        <p:nvPicPr>
          <p:cNvPr id="7" name="IpsosLogo">
            <a:extLst>
              <a:ext uri="{FF2B5EF4-FFF2-40B4-BE49-F238E27FC236}">
                <a16:creationId xmlns:a16="http://schemas.microsoft.com/office/drawing/2014/main" id="{FA1D2269-C697-442D-9E1D-15F4EC5F1E1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241113" y="6087408"/>
            <a:ext cx="557052" cy="510241"/>
          </a:xfrm>
          <a:prstGeom prst="rect">
            <a:avLst/>
          </a:prstGeom>
        </p:spPr>
      </p:pic>
    </p:spTree>
    <p:extLst>
      <p:ext uri="{BB962C8B-B14F-4D97-AF65-F5344CB8AC3E}">
        <p14:creationId xmlns:p14="http://schemas.microsoft.com/office/powerpoint/2010/main" val="628297886"/>
      </p:ext>
    </p:extLst>
  </p:cSld>
  <p:clrMapOvr>
    <a:masterClrMapping/>
  </p:clrMapOvr>
  <p:extLst>
    <p:ext uri="{DCECCB84-F9BA-43D5-87BE-67443E8EF086}">
      <p15:sldGuideLst xmlns:p15="http://schemas.microsoft.com/office/powerpoint/2012/main">
        <p15:guide id="5" orient="horz" pos="935" userDrawn="1">
          <p15:clr>
            <a:srgbClr val="FBAE40"/>
          </p15:clr>
        </p15:guide>
        <p15:guide id="6" orient="horz" pos="3725" userDrawn="1">
          <p15:clr>
            <a:srgbClr val="FBAE40"/>
          </p15:clr>
        </p15:guide>
        <p15:guide id="7" orient="horz" pos="1117" userDrawn="1">
          <p15:clr>
            <a:srgbClr val="FBAE40"/>
          </p15:clr>
        </p15:guide>
        <p15:guide id="8" orient="horz" pos="1344" userDrawn="1">
          <p15:clr>
            <a:srgbClr val="FBAE40"/>
          </p15:clr>
        </p15:guide>
        <p15:guide id="9" orient="horz" pos="1434" userDrawn="1">
          <p15:clr>
            <a:srgbClr val="FBAE40"/>
          </p15:clr>
        </p15:guide>
        <p15:guide id="10" orient="horz" pos="3543" userDrawn="1">
          <p15:clr>
            <a:srgbClr val="FBAE40"/>
          </p15:clr>
        </p15:guide>
        <p15:guide id="11" pos="6108" userDrawn="1">
          <p15:clr>
            <a:srgbClr val="FBAE40"/>
          </p15:clr>
        </p15:guide>
        <p15:guide id="12" pos="1572"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onclusion, Title &amp; Footer - Presentation Style">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7735C07-2264-401E-9223-98C1CA429B7F}"/>
              </a:ext>
            </a:extLst>
          </p:cNvPr>
          <p:cNvSpPr>
            <a:spLocks noGrp="1"/>
          </p:cNvSpPr>
          <p:nvPr>
            <p:ph type="body" sz="quarter" idx="15" hasCustomPrompt="1"/>
          </p:nvPr>
        </p:nvSpPr>
        <p:spPr>
          <a:xfrm>
            <a:off x="407987" y="377377"/>
            <a:ext cx="11376025" cy="719138"/>
          </a:xfrm>
          <a:noFill/>
        </p:spPr>
        <p:txBody>
          <a:bodyPr wrap="square" lIns="0" tIns="0" rIns="0" bIns="0">
            <a:noAutofit/>
          </a:bodyPr>
          <a:lstStyle>
            <a:lvl1pPr marL="0" marR="0" indent="0" algn="l" defTabSz="914400" rtl="0" eaLnBrk="1" fontAlgn="auto" latinLnBrk="0" hangingPunct="1">
              <a:lnSpc>
                <a:spcPct val="100000"/>
              </a:lnSpc>
              <a:spcBef>
                <a:spcPts val="0"/>
              </a:spcBef>
              <a:spcAft>
                <a:spcPts val="0"/>
              </a:spcAft>
              <a:buClrTx/>
              <a:buSzPct val="50000"/>
              <a:buFont typeface="Arial" panose="020B0406020202030204" pitchFamily="34" charset="0"/>
              <a:buNone/>
              <a:tabLst/>
              <a:defRPr sz="2000">
                <a:solidFill>
                  <a:schemeClr val="tx2"/>
                </a:solidFill>
              </a:defRPr>
            </a:lvl1pPr>
          </a:lstStyle>
          <a:p>
            <a:pPr lvl="0"/>
            <a:r>
              <a:rPr lang="nb-NO" dirty="0" err="1"/>
              <a:t>Conclusion</a:t>
            </a:r>
            <a:r>
              <a:rPr lang="nb-NO" dirty="0"/>
              <a:t>.</a:t>
            </a:r>
          </a:p>
          <a:p>
            <a:pPr marL="0" marR="0" lvl="0" indent="0" algn="l" defTabSz="914400" rtl="0" eaLnBrk="1" fontAlgn="auto" latinLnBrk="0" hangingPunct="1">
              <a:lnSpc>
                <a:spcPct val="100000"/>
              </a:lnSpc>
              <a:spcBef>
                <a:spcPts val="0"/>
              </a:spcBef>
              <a:spcAft>
                <a:spcPts val="0"/>
              </a:spcAft>
              <a:buClrTx/>
              <a:buSzPct val="50000"/>
              <a:buFont typeface="Arial" panose="020B0406020202030204" pitchFamily="34" charset="0"/>
              <a:buNone/>
              <a:tabLst/>
              <a:defRPr/>
            </a:pPr>
            <a:r>
              <a:rPr lang="nb-NO" dirty="0" err="1"/>
              <a:t>Two</a:t>
            </a:r>
            <a:r>
              <a:rPr lang="nb-NO" dirty="0"/>
              <a:t> lines </a:t>
            </a:r>
            <a:r>
              <a:rPr lang="nb-NO" dirty="0" err="1"/>
              <a:t>max</a:t>
            </a:r>
            <a:r>
              <a:rPr lang="nb-NO" dirty="0"/>
              <a:t>.</a:t>
            </a:r>
          </a:p>
        </p:txBody>
      </p:sp>
      <p:sp>
        <p:nvSpPr>
          <p:cNvPr id="10" name="Text Placeholder 8">
            <a:extLst>
              <a:ext uri="{FF2B5EF4-FFF2-40B4-BE49-F238E27FC236}">
                <a16:creationId xmlns:a16="http://schemas.microsoft.com/office/drawing/2014/main" id="{A72C4E26-BE79-4277-9CB6-37B313081844}"/>
              </a:ext>
            </a:extLst>
          </p:cNvPr>
          <p:cNvSpPr>
            <a:spLocks noGrp="1"/>
          </p:cNvSpPr>
          <p:nvPr>
            <p:ph type="body" sz="quarter" idx="17" hasCustomPrompt="1"/>
          </p:nvPr>
        </p:nvSpPr>
        <p:spPr>
          <a:xfrm>
            <a:off x="950887" y="6200774"/>
            <a:ext cx="10080000" cy="396875"/>
          </a:xfrm>
        </p:spPr>
        <p:txBody>
          <a:bodyPr wrap="square" lIns="0" tIns="0" bIns="0" anchor="t" anchorCtr="0">
            <a:noAutofit/>
          </a:bodyPr>
          <a:lstStyle>
            <a:lvl1pPr marL="0" indent="0" defTabSz="541338">
              <a:spcBef>
                <a:spcPts val="0"/>
              </a:spcBef>
              <a:buNone/>
              <a:defRPr sz="800" b="0" i="1">
                <a:solidFill>
                  <a:schemeClr val="tx1">
                    <a:lumMod val="50000"/>
                    <a:lumOff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nb-NO" dirty="0"/>
              <a:t>Base:	</a:t>
            </a:r>
            <a:r>
              <a:rPr lang="nb-NO" dirty="0" err="1"/>
              <a:t>Xxx</a:t>
            </a:r>
            <a:endParaRPr lang="nb-NO" dirty="0"/>
          </a:p>
          <a:p>
            <a:pPr lvl="0"/>
            <a:r>
              <a:rPr lang="nb-NO" dirty="0" err="1"/>
              <a:t>Question</a:t>
            </a:r>
            <a:r>
              <a:rPr lang="nb-NO" dirty="0"/>
              <a:t>:	</a:t>
            </a:r>
            <a:r>
              <a:rPr lang="nb-NO" dirty="0" err="1"/>
              <a:t>Xxx</a:t>
            </a:r>
            <a:endParaRPr lang="nb-NO" dirty="0"/>
          </a:p>
          <a:p>
            <a:pPr lvl="0"/>
            <a:r>
              <a:rPr lang="nb-NO" dirty="0"/>
              <a:t>	</a:t>
            </a:r>
            <a:r>
              <a:rPr lang="nb-NO" dirty="0" err="1"/>
              <a:t>Xxx</a:t>
            </a:r>
            <a:endParaRPr lang="nb-NO" dirty="0"/>
          </a:p>
        </p:txBody>
      </p:sp>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nb-NO" smtClean="0"/>
              <a:pPr/>
              <a:t>‹#›</a:t>
            </a:fld>
            <a:r>
              <a:rPr lang="nb-NO" dirty="0"/>
              <a:t> </a:t>
            </a:r>
          </a:p>
        </p:txBody>
      </p:sp>
      <p:sp>
        <p:nvSpPr>
          <p:cNvPr id="14" name="Title 13">
            <a:extLst>
              <a:ext uri="{FF2B5EF4-FFF2-40B4-BE49-F238E27FC236}">
                <a16:creationId xmlns:a16="http://schemas.microsoft.com/office/drawing/2014/main" id="{21A0FE89-9A67-46B3-9866-696E972BECDF}"/>
              </a:ext>
            </a:extLst>
          </p:cNvPr>
          <p:cNvSpPr>
            <a:spLocks noGrp="1"/>
          </p:cNvSpPr>
          <p:nvPr>
            <p:ph type="title" hasCustomPrompt="1"/>
          </p:nvPr>
        </p:nvSpPr>
        <p:spPr>
          <a:xfrm>
            <a:off x="407988" y="1096515"/>
            <a:ext cx="11376024" cy="387798"/>
          </a:xfrm>
        </p:spPr>
        <p:txBody>
          <a:bodyPr bIns="72000" anchor="b">
            <a:noAutofit/>
          </a:bodyPr>
          <a:lstStyle>
            <a:lvl1pPr>
              <a:defRPr sz="1600"/>
            </a:lvl1pPr>
          </a:lstStyle>
          <a:p>
            <a:r>
              <a:rPr lang="nb-NO" dirty="0"/>
              <a:t>TITLE OF THE SLIDE – </a:t>
            </a:r>
            <a:r>
              <a:rPr lang="nb-NO" dirty="0" err="1"/>
              <a:t>one</a:t>
            </a:r>
            <a:r>
              <a:rPr lang="nb-NO" dirty="0"/>
              <a:t> line</a:t>
            </a:r>
          </a:p>
        </p:txBody>
      </p:sp>
    </p:spTree>
    <p:extLst>
      <p:ext uri="{BB962C8B-B14F-4D97-AF65-F5344CB8AC3E}">
        <p14:creationId xmlns:p14="http://schemas.microsoft.com/office/powerpoint/2010/main" val="3089867524"/>
      </p:ext>
    </p:extLst>
  </p:cSld>
  <p:clrMapOvr>
    <a:masterClrMapping/>
  </p:clrMapOvr>
  <p:extLst>
    <p:ext uri="{DCECCB84-F9BA-43D5-87BE-67443E8EF086}">
      <p15:sldGuideLst xmlns:p15="http://schemas.microsoft.com/office/powerpoint/2012/main">
        <p15:guide id="5" orient="horz" pos="935">
          <p15:clr>
            <a:srgbClr val="FBAE40"/>
          </p15:clr>
        </p15:guide>
        <p15:guide id="6" orient="horz" pos="3725">
          <p15:clr>
            <a:srgbClr val="FBAE40"/>
          </p15:clr>
        </p15:guide>
        <p15:guide id="7" orient="horz" pos="1117" userDrawn="1">
          <p15:clr>
            <a:srgbClr val="FBAE40"/>
          </p15:clr>
        </p15:guide>
        <p15:guide id="8" orient="horz" pos="1344" userDrawn="1">
          <p15:clr>
            <a:srgbClr val="FBAE40"/>
          </p15:clr>
        </p15:guide>
        <p15:guide id="9" orient="horz" pos="1434" userDrawn="1">
          <p15:clr>
            <a:srgbClr val="FBAE40"/>
          </p15:clr>
        </p15:guide>
        <p15:guide id="10" orient="horz" pos="3543" userDrawn="1">
          <p15:clr>
            <a:srgbClr val="FBAE40"/>
          </p15:clr>
        </p15:guide>
        <p15:guide id="11" pos="1572" userDrawn="1">
          <p15:clr>
            <a:srgbClr val="FBAE40"/>
          </p15:clr>
        </p15:guide>
        <p15:guide id="12" pos="6108"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Text &amp; Visua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15B9A7-20FC-4F46-8387-4CCC79717A8A}"/>
              </a:ext>
            </a:extLst>
          </p:cNvPr>
          <p:cNvSpPr/>
          <p:nvPr userDrawn="1"/>
        </p:nvSpPr>
        <p:spPr>
          <a:xfrm>
            <a:off x="11049001" y="5913438"/>
            <a:ext cx="1143000" cy="944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nb-NO" smtClean="0"/>
              <a:pPr/>
              <a:t>‹#›</a:t>
            </a:fld>
            <a:r>
              <a:rPr lang="nb-NO" dirty="0"/>
              <a:t> </a:t>
            </a:r>
          </a:p>
        </p:txBody>
      </p:sp>
      <p:sp>
        <p:nvSpPr>
          <p:cNvPr id="14" name="Title 13">
            <a:extLst>
              <a:ext uri="{FF2B5EF4-FFF2-40B4-BE49-F238E27FC236}">
                <a16:creationId xmlns:a16="http://schemas.microsoft.com/office/drawing/2014/main" id="{21A0FE89-9A67-46B3-9866-696E972BECDF}"/>
              </a:ext>
            </a:extLst>
          </p:cNvPr>
          <p:cNvSpPr>
            <a:spLocks noGrp="1"/>
          </p:cNvSpPr>
          <p:nvPr>
            <p:ph type="title" hasCustomPrompt="1"/>
          </p:nvPr>
        </p:nvSpPr>
        <p:spPr>
          <a:xfrm>
            <a:off x="407988" y="368300"/>
            <a:ext cx="4428000" cy="997196"/>
          </a:xfrm>
        </p:spPr>
        <p:txBody>
          <a:bodyPr>
            <a:noAutofit/>
          </a:bodyPr>
          <a:lstStyle>
            <a:lvl1pPr>
              <a:defRPr/>
            </a:lvl1pPr>
          </a:lstStyle>
          <a:p>
            <a:r>
              <a:rPr lang="nb-NO" dirty="0"/>
              <a:t>TITLE OF THE SLIDE</a:t>
            </a:r>
            <a:br>
              <a:rPr lang="nb-NO" dirty="0"/>
            </a:br>
            <a:r>
              <a:rPr lang="nb-NO" dirty="0" err="1"/>
              <a:t>Two</a:t>
            </a:r>
            <a:r>
              <a:rPr lang="nb-NO" dirty="0"/>
              <a:t> lines</a:t>
            </a:r>
            <a:br>
              <a:rPr lang="nb-NO" dirty="0"/>
            </a:br>
            <a:r>
              <a:rPr lang="nb-NO" dirty="0"/>
              <a:t>or </a:t>
            </a:r>
            <a:r>
              <a:rPr lang="nb-NO" dirty="0" err="1"/>
              <a:t>three</a:t>
            </a:r>
            <a:endParaRPr lang="nb-NO" dirty="0"/>
          </a:p>
        </p:txBody>
      </p:sp>
      <p:sp>
        <p:nvSpPr>
          <p:cNvPr id="4" name="Text Placeholder 3">
            <a:extLst>
              <a:ext uri="{FF2B5EF4-FFF2-40B4-BE49-F238E27FC236}">
                <a16:creationId xmlns:a16="http://schemas.microsoft.com/office/drawing/2014/main" id="{03D849C8-1851-477A-A9B5-6673877887DA}"/>
              </a:ext>
            </a:extLst>
          </p:cNvPr>
          <p:cNvSpPr>
            <a:spLocks noGrp="1"/>
          </p:cNvSpPr>
          <p:nvPr>
            <p:ph type="body" sz="quarter" idx="19"/>
          </p:nvPr>
        </p:nvSpPr>
        <p:spPr>
          <a:xfrm>
            <a:off x="407988" y="1484313"/>
            <a:ext cx="4428000" cy="4429125"/>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10" name="Picture Placeholder 9">
            <a:extLst>
              <a:ext uri="{FF2B5EF4-FFF2-40B4-BE49-F238E27FC236}">
                <a16:creationId xmlns:a16="http://schemas.microsoft.com/office/drawing/2014/main" id="{8B5427F0-1F6E-43BD-B5FB-29417006F77C}"/>
              </a:ext>
            </a:extLst>
          </p:cNvPr>
          <p:cNvSpPr>
            <a:spLocks noGrp="1"/>
          </p:cNvSpPr>
          <p:nvPr>
            <p:ph type="pic" sz="quarter" idx="15"/>
          </p:nvPr>
        </p:nvSpPr>
        <p:spPr>
          <a:xfrm>
            <a:off x="5123891" y="1"/>
            <a:ext cx="7068110" cy="6858000"/>
          </a:xfrm>
          <a:custGeom>
            <a:avLst/>
            <a:gdLst>
              <a:gd name="connsiteX0" fmla="*/ 6518675 w 7068110"/>
              <a:gd name="connsiteY0" fmla="*/ 6696375 h 6858000"/>
              <a:gd name="connsiteX1" fmla="*/ 6531093 w 7068110"/>
              <a:gd name="connsiteY1" fmla="*/ 6702043 h 6858000"/>
              <a:gd name="connsiteX2" fmla="*/ 6536088 w 7068110"/>
              <a:gd name="connsiteY2" fmla="*/ 6718710 h 6858000"/>
              <a:gd name="connsiteX3" fmla="*/ 6531121 w 7068110"/>
              <a:gd name="connsiteY3" fmla="*/ 6736075 h 6858000"/>
              <a:gd name="connsiteX4" fmla="*/ 6518675 w 7068110"/>
              <a:gd name="connsiteY4" fmla="*/ 6741770 h 6858000"/>
              <a:gd name="connsiteX5" fmla="*/ 6506173 w 7068110"/>
              <a:gd name="connsiteY5" fmla="*/ 6736103 h 6858000"/>
              <a:gd name="connsiteX6" fmla="*/ 6501206 w 7068110"/>
              <a:gd name="connsiteY6" fmla="*/ 6719045 h 6858000"/>
              <a:gd name="connsiteX7" fmla="*/ 6506173 w 7068110"/>
              <a:gd name="connsiteY7" fmla="*/ 6702015 h 6858000"/>
              <a:gd name="connsiteX8" fmla="*/ 6518675 w 7068110"/>
              <a:gd name="connsiteY8" fmla="*/ 6696375 h 6858000"/>
              <a:gd name="connsiteX9" fmla="*/ 6398569 w 7068110"/>
              <a:gd name="connsiteY9" fmla="*/ 6695928 h 6858000"/>
              <a:gd name="connsiteX10" fmla="*/ 6409703 w 7068110"/>
              <a:gd name="connsiteY10" fmla="*/ 6701568 h 6858000"/>
              <a:gd name="connsiteX11" fmla="*/ 6414364 w 7068110"/>
              <a:gd name="connsiteY11" fmla="*/ 6718543 h 6858000"/>
              <a:gd name="connsiteX12" fmla="*/ 6409592 w 7068110"/>
              <a:gd name="connsiteY12" fmla="*/ 6736103 h 6858000"/>
              <a:gd name="connsiteX13" fmla="*/ 6398123 w 7068110"/>
              <a:gd name="connsiteY13" fmla="*/ 6741770 h 6858000"/>
              <a:gd name="connsiteX14" fmla="*/ 6386905 w 7068110"/>
              <a:gd name="connsiteY14" fmla="*/ 6736298 h 6858000"/>
              <a:gd name="connsiteX15" fmla="*/ 6382273 w 7068110"/>
              <a:gd name="connsiteY15" fmla="*/ 6719380 h 6858000"/>
              <a:gd name="connsiteX16" fmla="*/ 6387212 w 7068110"/>
              <a:gd name="connsiteY16" fmla="*/ 6701931 h 6858000"/>
              <a:gd name="connsiteX17" fmla="*/ 6398569 w 7068110"/>
              <a:gd name="connsiteY17" fmla="*/ 6695928 h 6858000"/>
              <a:gd name="connsiteX18" fmla="*/ 6580773 w 7068110"/>
              <a:gd name="connsiteY18" fmla="*/ 6688056 h 6858000"/>
              <a:gd name="connsiteX19" fmla="*/ 6572095 w 7068110"/>
              <a:gd name="connsiteY19" fmla="*/ 6689256 h 6858000"/>
              <a:gd name="connsiteX20" fmla="*/ 6565704 w 7068110"/>
              <a:gd name="connsiteY20" fmla="*/ 6692187 h 6858000"/>
              <a:gd name="connsiteX21" fmla="*/ 6560765 w 7068110"/>
              <a:gd name="connsiteY21" fmla="*/ 6697799 h 6858000"/>
              <a:gd name="connsiteX22" fmla="*/ 6558951 w 7068110"/>
              <a:gd name="connsiteY22" fmla="*/ 6705141 h 6858000"/>
              <a:gd name="connsiteX23" fmla="*/ 6561156 w 7068110"/>
              <a:gd name="connsiteY23" fmla="*/ 6713098 h 6858000"/>
              <a:gd name="connsiteX24" fmla="*/ 6567630 w 7068110"/>
              <a:gd name="connsiteY24" fmla="*/ 6718738 h 6858000"/>
              <a:gd name="connsiteX25" fmla="*/ 6582950 w 7068110"/>
              <a:gd name="connsiteY25" fmla="*/ 6723568 h 6858000"/>
              <a:gd name="connsiteX26" fmla="*/ 6593219 w 7068110"/>
              <a:gd name="connsiteY26" fmla="*/ 6726974 h 6858000"/>
              <a:gd name="connsiteX27" fmla="*/ 6596177 w 7068110"/>
              <a:gd name="connsiteY27" fmla="*/ 6732334 h 6858000"/>
              <a:gd name="connsiteX28" fmla="*/ 6592828 w 7068110"/>
              <a:gd name="connsiteY28" fmla="*/ 6738950 h 6858000"/>
              <a:gd name="connsiteX29" fmla="*/ 6582559 w 7068110"/>
              <a:gd name="connsiteY29" fmla="*/ 6741770 h 6858000"/>
              <a:gd name="connsiteX30" fmla="*/ 6571872 w 7068110"/>
              <a:gd name="connsiteY30" fmla="*/ 6738588 h 6858000"/>
              <a:gd name="connsiteX31" fmla="*/ 6567211 w 7068110"/>
              <a:gd name="connsiteY31" fmla="*/ 6729431 h 6858000"/>
              <a:gd name="connsiteX32" fmla="*/ 6557277 w 7068110"/>
              <a:gd name="connsiteY32" fmla="*/ 6730993 h 6858000"/>
              <a:gd name="connsiteX33" fmla="*/ 6565007 w 7068110"/>
              <a:gd name="connsiteY33" fmla="*/ 6745232 h 6858000"/>
              <a:gd name="connsiteX34" fmla="*/ 6582615 w 7068110"/>
              <a:gd name="connsiteY34" fmla="*/ 6750034 h 6858000"/>
              <a:gd name="connsiteX35" fmla="*/ 6595117 w 7068110"/>
              <a:gd name="connsiteY35" fmla="*/ 6747605 h 6858000"/>
              <a:gd name="connsiteX36" fmla="*/ 6603572 w 7068110"/>
              <a:gd name="connsiteY36" fmla="*/ 6740737 h 6858000"/>
              <a:gd name="connsiteX37" fmla="*/ 6606502 w 7068110"/>
              <a:gd name="connsiteY37" fmla="*/ 6731273 h 6858000"/>
              <a:gd name="connsiteX38" fmla="*/ 6604102 w 7068110"/>
              <a:gd name="connsiteY38" fmla="*/ 6722675 h 6858000"/>
              <a:gd name="connsiteX39" fmla="*/ 6597489 w 7068110"/>
              <a:gd name="connsiteY39" fmla="*/ 6717397 h 6858000"/>
              <a:gd name="connsiteX40" fmla="*/ 6582615 w 7068110"/>
              <a:gd name="connsiteY40" fmla="*/ 6712735 h 6858000"/>
              <a:gd name="connsiteX41" fmla="*/ 6573741 w 7068110"/>
              <a:gd name="connsiteY41" fmla="*/ 6710167 h 6858000"/>
              <a:gd name="connsiteX42" fmla="*/ 6569890 w 7068110"/>
              <a:gd name="connsiteY42" fmla="*/ 6707487 h 6858000"/>
              <a:gd name="connsiteX43" fmla="*/ 6568662 w 7068110"/>
              <a:gd name="connsiteY43" fmla="*/ 6703969 h 6858000"/>
              <a:gd name="connsiteX44" fmla="*/ 6571620 w 7068110"/>
              <a:gd name="connsiteY44" fmla="*/ 6698608 h 6858000"/>
              <a:gd name="connsiteX45" fmla="*/ 6581499 w 7068110"/>
              <a:gd name="connsiteY45" fmla="*/ 6696319 h 6858000"/>
              <a:gd name="connsiteX46" fmla="*/ 6590568 w 7068110"/>
              <a:gd name="connsiteY46" fmla="*/ 6698888 h 6858000"/>
              <a:gd name="connsiteX47" fmla="*/ 6594447 w 7068110"/>
              <a:gd name="connsiteY47" fmla="*/ 6706035 h 6858000"/>
              <a:gd name="connsiteX48" fmla="*/ 6604270 w 7068110"/>
              <a:gd name="connsiteY48" fmla="*/ 6704695 h 6858000"/>
              <a:gd name="connsiteX49" fmla="*/ 6600809 w 7068110"/>
              <a:gd name="connsiteY49" fmla="*/ 6695510 h 6858000"/>
              <a:gd name="connsiteX50" fmla="*/ 6593024 w 7068110"/>
              <a:gd name="connsiteY50" fmla="*/ 6690065 h 6858000"/>
              <a:gd name="connsiteX51" fmla="*/ 6580773 w 7068110"/>
              <a:gd name="connsiteY51" fmla="*/ 6688056 h 6858000"/>
              <a:gd name="connsiteX52" fmla="*/ 6518675 w 7068110"/>
              <a:gd name="connsiteY52" fmla="*/ 6688056 h 6858000"/>
              <a:gd name="connsiteX53" fmla="*/ 6500034 w 7068110"/>
              <a:gd name="connsiteY53" fmla="*/ 6694645 h 6858000"/>
              <a:gd name="connsiteX54" fmla="*/ 6490881 w 7068110"/>
              <a:gd name="connsiteY54" fmla="*/ 6719045 h 6858000"/>
              <a:gd name="connsiteX55" fmla="*/ 6498555 w 7068110"/>
              <a:gd name="connsiteY55" fmla="*/ 6742050 h 6858000"/>
              <a:gd name="connsiteX56" fmla="*/ 6518675 w 7068110"/>
              <a:gd name="connsiteY56" fmla="*/ 6750034 h 6858000"/>
              <a:gd name="connsiteX57" fmla="*/ 6532990 w 7068110"/>
              <a:gd name="connsiteY57" fmla="*/ 6746405 h 6858000"/>
              <a:gd name="connsiteX58" fmla="*/ 6542980 w 7068110"/>
              <a:gd name="connsiteY58" fmla="*/ 6736215 h 6858000"/>
              <a:gd name="connsiteX59" fmla="*/ 6546413 w 7068110"/>
              <a:gd name="connsiteY59" fmla="*/ 6718208 h 6858000"/>
              <a:gd name="connsiteX60" fmla="*/ 6538655 w 7068110"/>
              <a:gd name="connsiteY60" fmla="*/ 6696068 h 6858000"/>
              <a:gd name="connsiteX61" fmla="*/ 6518675 w 7068110"/>
              <a:gd name="connsiteY61" fmla="*/ 6688056 h 6858000"/>
              <a:gd name="connsiteX62" fmla="*/ 6456947 w 7068110"/>
              <a:gd name="connsiteY62" fmla="*/ 6688056 h 6858000"/>
              <a:gd name="connsiteX63" fmla="*/ 6448269 w 7068110"/>
              <a:gd name="connsiteY63" fmla="*/ 6689256 h 6858000"/>
              <a:gd name="connsiteX64" fmla="*/ 6441878 w 7068110"/>
              <a:gd name="connsiteY64" fmla="*/ 6692187 h 6858000"/>
              <a:gd name="connsiteX65" fmla="*/ 6436939 w 7068110"/>
              <a:gd name="connsiteY65" fmla="*/ 6697799 h 6858000"/>
              <a:gd name="connsiteX66" fmla="*/ 6435125 w 7068110"/>
              <a:gd name="connsiteY66" fmla="*/ 6705141 h 6858000"/>
              <a:gd name="connsiteX67" fmla="*/ 6437330 w 7068110"/>
              <a:gd name="connsiteY67" fmla="*/ 6713098 h 6858000"/>
              <a:gd name="connsiteX68" fmla="*/ 6443804 w 7068110"/>
              <a:gd name="connsiteY68" fmla="*/ 6718738 h 6858000"/>
              <a:gd name="connsiteX69" fmla="*/ 6459124 w 7068110"/>
              <a:gd name="connsiteY69" fmla="*/ 6723568 h 6858000"/>
              <a:gd name="connsiteX70" fmla="*/ 6469393 w 7068110"/>
              <a:gd name="connsiteY70" fmla="*/ 6726974 h 6858000"/>
              <a:gd name="connsiteX71" fmla="*/ 6472351 w 7068110"/>
              <a:gd name="connsiteY71" fmla="*/ 6732334 h 6858000"/>
              <a:gd name="connsiteX72" fmla="*/ 6469002 w 7068110"/>
              <a:gd name="connsiteY72" fmla="*/ 6738950 h 6858000"/>
              <a:gd name="connsiteX73" fmla="*/ 6458733 w 7068110"/>
              <a:gd name="connsiteY73" fmla="*/ 6741770 h 6858000"/>
              <a:gd name="connsiteX74" fmla="*/ 6448046 w 7068110"/>
              <a:gd name="connsiteY74" fmla="*/ 6738588 h 6858000"/>
              <a:gd name="connsiteX75" fmla="*/ 6443385 w 7068110"/>
              <a:gd name="connsiteY75" fmla="*/ 6729431 h 6858000"/>
              <a:gd name="connsiteX76" fmla="*/ 6433451 w 7068110"/>
              <a:gd name="connsiteY76" fmla="*/ 6730993 h 6858000"/>
              <a:gd name="connsiteX77" fmla="*/ 6441181 w 7068110"/>
              <a:gd name="connsiteY77" fmla="*/ 6745232 h 6858000"/>
              <a:gd name="connsiteX78" fmla="*/ 6458789 w 7068110"/>
              <a:gd name="connsiteY78" fmla="*/ 6750034 h 6858000"/>
              <a:gd name="connsiteX79" fmla="*/ 6471291 w 7068110"/>
              <a:gd name="connsiteY79" fmla="*/ 6747605 h 6858000"/>
              <a:gd name="connsiteX80" fmla="*/ 6479746 w 7068110"/>
              <a:gd name="connsiteY80" fmla="*/ 6740737 h 6858000"/>
              <a:gd name="connsiteX81" fmla="*/ 6482676 w 7068110"/>
              <a:gd name="connsiteY81" fmla="*/ 6731273 h 6858000"/>
              <a:gd name="connsiteX82" fmla="*/ 6480276 w 7068110"/>
              <a:gd name="connsiteY82" fmla="*/ 6722675 h 6858000"/>
              <a:gd name="connsiteX83" fmla="*/ 6473663 w 7068110"/>
              <a:gd name="connsiteY83" fmla="*/ 6717397 h 6858000"/>
              <a:gd name="connsiteX84" fmla="*/ 6458789 w 7068110"/>
              <a:gd name="connsiteY84" fmla="*/ 6712735 h 6858000"/>
              <a:gd name="connsiteX85" fmla="*/ 6449915 w 7068110"/>
              <a:gd name="connsiteY85" fmla="*/ 6710167 h 6858000"/>
              <a:gd name="connsiteX86" fmla="*/ 6446064 w 7068110"/>
              <a:gd name="connsiteY86" fmla="*/ 6707487 h 6858000"/>
              <a:gd name="connsiteX87" fmla="*/ 6444836 w 7068110"/>
              <a:gd name="connsiteY87" fmla="*/ 6703969 h 6858000"/>
              <a:gd name="connsiteX88" fmla="*/ 6447794 w 7068110"/>
              <a:gd name="connsiteY88" fmla="*/ 6698608 h 6858000"/>
              <a:gd name="connsiteX89" fmla="*/ 6457673 w 7068110"/>
              <a:gd name="connsiteY89" fmla="*/ 6696319 h 6858000"/>
              <a:gd name="connsiteX90" fmla="*/ 6466742 w 7068110"/>
              <a:gd name="connsiteY90" fmla="*/ 6698888 h 6858000"/>
              <a:gd name="connsiteX91" fmla="*/ 6470621 w 7068110"/>
              <a:gd name="connsiteY91" fmla="*/ 6706035 h 6858000"/>
              <a:gd name="connsiteX92" fmla="*/ 6480444 w 7068110"/>
              <a:gd name="connsiteY92" fmla="*/ 6704695 h 6858000"/>
              <a:gd name="connsiteX93" fmla="*/ 6476983 w 7068110"/>
              <a:gd name="connsiteY93" fmla="*/ 6695510 h 6858000"/>
              <a:gd name="connsiteX94" fmla="*/ 6469198 w 7068110"/>
              <a:gd name="connsiteY94" fmla="*/ 6690065 h 6858000"/>
              <a:gd name="connsiteX95" fmla="*/ 6456947 w 7068110"/>
              <a:gd name="connsiteY95" fmla="*/ 6688056 h 6858000"/>
              <a:gd name="connsiteX96" fmla="*/ 6399518 w 7068110"/>
              <a:gd name="connsiteY96" fmla="*/ 6688056 h 6858000"/>
              <a:gd name="connsiteX97" fmla="*/ 6389640 w 7068110"/>
              <a:gd name="connsiteY97" fmla="*/ 6690317 h 6858000"/>
              <a:gd name="connsiteX98" fmla="*/ 6382328 w 7068110"/>
              <a:gd name="connsiteY98" fmla="*/ 6697101 h 6858000"/>
              <a:gd name="connsiteX99" fmla="*/ 6382328 w 7068110"/>
              <a:gd name="connsiteY99" fmla="*/ 6689395 h 6858000"/>
              <a:gd name="connsiteX100" fmla="*/ 6373175 w 7068110"/>
              <a:gd name="connsiteY100" fmla="*/ 6689395 h 6858000"/>
              <a:gd name="connsiteX101" fmla="*/ 6373175 w 7068110"/>
              <a:gd name="connsiteY101" fmla="*/ 6771419 h 6858000"/>
              <a:gd name="connsiteX102" fmla="*/ 6383221 w 7068110"/>
              <a:gd name="connsiteY102" fmla="*/ 6771419 h 6858000"/>
              <a:gd name="connsiteX103" fmla="*/ 6383221 w 7068110"/>
              <a:gd name="connsiteY103" fmla="*/ 6742552 h 6858000"/>
              <a:gd name="connsiteX104" fmla="*/ 6389779 w 7068110"/>
              <a:gd name="connsiteY104" fmla="*/ 6747912 h 6858000"/>
              <a:gd name="connsiteX105" fmla="*/ 6398792 w 7068110"/>
              <a:gd name="connsiteY105" fmla="*/ 6750034 h 6858000"/>
              <a:gd name="connsiteX106" fmla="*/ 6411880 w 7068110"/>
              <a:gd name="connsiteY106" fmla="*/ 6746153 h 6858000"/>
              <a:gd name="connsiteX107" fmla="*/ 6421368 w 7068110"/>
              <a:gd name="connsiteY107" fmla="*/ 6734986 h 6858000"/>
              <a:gd name="connsiteX108" fmla="*/ 6424633 w 7068110"/>
              <a:gd name="connsiteY108" fmla="*/ 6718598 h 6858000"/>
              <a:gd name="connsiteX109" fmla="*/ 6421675 w 7068110"/>
              <a:gd name="connsiteY109" fmla="*/ 6702991 h 6858000"/>
              <a:gd name="connsiteX110" fmla="*/ 6412913 w 7068110"/>
              <a:gd name="connsiteY110" fmla="*/ 6691964 h 6858000"/>
              <a:gd name="connsiteX111" fmla="*/ 6399518 w 7068110"/>
              <a:gd name="connsiteY111" fmla="*/ 6688056 h 6858000"/>
              <a:gd name="connsiteX112" fmla="*/ 6263192 w 7068110"/>
              <a:gd name="connsiteY112" fmla="*/ 6681542 h 6858000"/>
              <a:gd name="connsiteX113" fmla="*/ 6251388 w 7068110"/>
              <a:gd name="connsiteY113" fmla="*/ 6684306 h 6858000"/>
              <a:gd name="connsiteX114" fmla="*/ 6243435 w 7068110"/>
              <a:gd name="connsiteY114" fmla="*/ 6692514 h 6858000"/>
              <a:gd name="connsiteX115" fmla="*/ 6240644 w 7068110"/>
              <a:gd name="connsiteY115" fmla="*/ 6705328 h 6858000"/>
              <a:gd name="connsiteX116" fmla="*/ 6246783 w 7068110"/>
              <a:gd name="connsiteY116" fmla="*/ 6722972 h 6858000"/>
              <a:gd name="connsiteX117" fmla="*/ 6262745 w 7068110"/>
              <a:gd name="connsiteY117" fmla="*/ 6729338 h 6858000"/>
              <a:gd name="connsiteX118" fmla="*/ 6275944 w 7068110"/>
              <a:gd name="connsiteY118" fmla="*/ 6725178 h 6858000"/>
              <a:gd name="connsiteX119" fmla="*/ 6283060 w 7068110"/>
              <a:gd name="connsiteY119" fmla="*/ 6714039 h 6858000"/>
              <a:gd name="connsiteX120" fmla="*/ 6276196 w 7068110"/>
              <a:gd name="connsiteY120" fmla="*/ 6712029 h 6858000"/>
              <a:gd name="connsiteX121" fmla="*/ 6271173 w 7068110"/>
              <a:gd name="connsiteY121" fmla="*/ 6719901 h 6858000"/>
              <a:gd name="connsiteX122" fmla="*/ 6262355 w 7068110"/>
              <a:gd name="connsiteY122" fmla="*/ 6722805 h 6858000"/>
              <a:gd name="connsiteX123" fmla="*/ 6252169 w 7068110"/>
              <a:gd name="connsiteY123" fmla="*/ 6718422 h 6858000"/>
              <a:gd name="connsiteX124" fmla="*/ 6248234 w 7068110"/>
              <a:gd name="connsiteY124" fmla="*/ 6705496 h 6858000"/>
              <a:gd name="connsiteX125" fmla="*/ 6252392 w 7068110"/>
              <a:gd name="connsiteY125" fmla="*/ 6692374 h 6858000"/>
              <a:gd name="connsiteX126" fmla="*/ 6262968 w 7068110"/>
              <a:gd name="connsiteY126" fmla="*/ 6687795 h 6858000"/>
              <a:gd name="connsiteX127" fmla="*/ 6270642 w 7068110"/>
              <a:gd name="connsiteY127" fmla="*/ 6690000 h 6858000"/>
              <a:gd name="connsiteX128" fmla="*/ 6275582 w 7068110"/>
              <a:gd name="connsiteY128" fmla="*/ 6696338 h 6858000"/>
              <a:gd name="connsiteX129" fmla="*/ 6282223 w 7068110"/>
              <a:gd name="connsiteY129" fmla="*/ 6694719 h 6858000"/>
              <a:gd name="connsiteX130" fmla="*/ 6275526 w 7068110"/>
              <a:gd name="connsiteY130" fmla="*/ 6685087 h 6858000"/>
              <a:gd name="connsiteX131" fmla="*/ 6263192 w 7068110"/>
              <a:gd name="connsiteY131" fmla="*/ 6681542 h 6858000"/>
              <a:gd name="connsiteX132" fmla="*/ 6262689 w 7068110"/>
              <a:gd name="connsiteY132" fmla="*/ 6672421 h 6858000"/>
              <a:gd name="connsiteX133" fmla="*/ 6279935 w 7068110"/>
              <a:gd name="connsiteY133" fmla="*/ 6676972 h 6858000"/>
              <a:gd name="connsiteX134" fmla="*/ 6293078 w 7068110"/>
              <a:gd name="connsiteY134" fmla="*/ 6689981 h 6858000"/>
              <a:gd name="connsiteX135" fmla="*/ 6297794 w 7068110"/>
              <a:gd name="connsiteY135" fmla="*/ 6707599 h 6858000"/>
              <a:gd name="connsiteX136" fmla="*/ 6293162 w 7068110"/>
              <a:gd name="connsiteY136" fmla="*/ 6725047 h 6858000"/>
              <a:gd name="connsiteX137" fmla="*/ 6280158 w 7068110"/>
              <a:gd name="connsiteY137" fmla="*/ 6738057 h 6858000"/>
              <a:gd name="connsiteX138" fmla="*/ 6262689 w 7068110"/>
              <a:gd name="connsiteY138" fmla="*/ 6742720 h 6858000"/>
              <a:gd name="connsiteX139" fmla="*/ 6245221 w 7068110"/>
              <a:gd name="connsiteY139" fmla="*/ 6738057 h 6858000"/>
              <a:gd name="connsiteX140" fmla="*/ 6232189 w 7068110"/>
              <a:gd name="connsiteY140" fmla="*/ 6725047 h 6858000"/>
              <a:gd name="connsiteX141" fmla="*/ 6227529 w 7068110"/>
              <a:gd name="connsiteY141" fmla="*/ 6707599 h 6858000"/>
              <a:gd name="connsiteX142" fmla="*/ 6232273 w 7068110"/>
              <a:gd name="connsiteY142" fmla="*/ 6689981 h 6858000"/>
              <a:gd name="connsiteX143" fmla="*/ 6245416 w 7068110"/>
              <a:gd name="connsiteY143" fmla="*/ 6676972 h 6858000"/>
              <a:gd name="connsiteX144" fmla="*/ 6262689 w 7068110"/>
              <a:gd name="connsiteY144" fmla="*/ 6672421 h 6858000"/>
              <a:gd name="connsiteX145" fmla="*/ 6345345 w 7068110"/>
              <a:gd name="connsiteY145" fmla="*/ 6666838 h 6858000"/>
              <a:gd name="connsiteX146" fmla="*/ 6345345 w 7068110"/>
              <a:gd name="connsiteY146" fmla="*/ 6748694 h 6858000"/>
              <a:gd name="connsiteX147" fmla="*/ 6356172 w 7068110"/>
              <a:gd name="connsiteY147" fmla="*/ 6748694 h 6858000"/>
              <a:gd name="connsiteX148" fmla="*/ 6356172 w 7068110"/>
              <a:gd name="connsiteY148" fmla="*/ 6666838 h 6858000"/>
              <a:gd name="connsiteX149" fmla="*/ 6262689 w 7068110"/>
              <a:gd name="connsiteY149" fmla="*/ 6665442 h 6858000"/>
              <a:gd name="connsiteX150" fmla="*/ 6241984 w 7068110"/>
              <a:gd name="connsiteY150" fmla="*/ 6670886 h 6858000"/>
              <a:gd name="connsiteX151" fmla="*/ 6226217 w 7068110"/>
              <a:gd name="connsiteY151" fmla="*/ 6686464 h 6858000"/>
              <a:gd name="connsiteX152" fmla="*/ 6220552 w 7068110"/>
              <a:gd name="connsiteY152" fmla="*/ 6707599 h 6858000"/>
              <a:gd name="connsiteX153" fmla="*/ 6226133 w 7068110"/>
              <a:gd name="connsiteY153" fmla="*/ 6728537 h 6858000"/>
              <a:gd name="connsiteX154" fmla="*/ 6241733 w 7068110"/>
              <a:gd name="connsiteY154" fmla="*/ 6744144 h 6858000"/>
              <a:gd name="connsiteX155" fmla="*/ 6262689 w 7068110"/>
              <a:gd name="connsiteY155" fmla="*/ 6749699 h 6858000"/>
              <a:gd name="connsiteX156" fmla="*/ 6283646 w 7068110"/>
              <a:gd name="connsiteY156" fmla="*/ 6744144 h 6858000"/>
              <a:gd name="connsiteX157" fmla="*/ 6299217 w 7068110"/>
              <a:gd name="connsiteY157" fmla="*/ 6728537 h 6858000"/>
              <a:gd name="connsiteX158" fmla="*/ 6304771 w 7068110"/>
              <a:gd name="connsiteY158" fmla="*/ 6707599 h 6858000"/>
              <a:gd name="connsiteX159" fmla="*/ 6299134 w 7068110"/>
              <a:gd name="connsiteY159" fmla="*/ 6686464 h 6858000"/>
              <a:gd name="connsiteX160" fmla="*/ 6283395 w 7068110"/>
              <a:gd name="connsiteY160" fmla="*/ 6670886 h 6858000"/>
              <a:gd name="connsiteX161" fmla="*/ 6262689 w 7068110"/>
              <a:gd name="connsiteY161" fmla="*/ 6665442 h 6858000"/>
              <a:gd name="connsiteX162" fmla="*/ 6220386 w 7068110"/>
              <a:gd name="connsiteY162" fmla="*/ 6199510 h 6858000"/>
              <a:gd name="connsiteX163" fmla="*/ 6220386 w 7068110"/>
              <a:gd name="connsiteY163" fmla="*/ 6537672 h 6858000"/>
              <a:gd name="connsiteX164" fmla="*/ 6220386 w 7068110"/>
              <a:gd name="connsiteY164" fmla="*/ 6609029 h 6858000"/>
              <a:gd name="connsiteX165" fmla="*/ 6613618 w 7068110"/>
              <a:gd name="connsiteY165" fmla="*/ 6609029 h 6858000"/>
              <a:gd name="connsiteX166" fmla="*/ 6631966 w 7068110"/>
              <a:gd name="connsiteY166" fmla="*/ 6556697 h 6858000"/>
              <a:gd name="connsiteX167" fmla="*/ 6656987 w 7068110"/>
              <a:gd name="connsiteY167" fmla="*/ 6199510 h 6858000"/>
              <a:gd name="connsiteX168" fmla="*/ 6220386 w 7068110"/>
              <a:gd name="connsiteY168" fmla="*/ 6199510 h 6858000"/>
              <a:gd name="connsiteX169" fmla="*/ 0 w 7068110"/>
              <a:gd name="connsiteY169" fmla="*/ 0 h 6858000"/>
              <a:gd name="connsiteX170" fmla="*/ 7068110 w 7068110"/>
              <a:gd name="connsiteY170" fmla="*/ 0 h 6858000"/>
              <a:gd name="connsiteX171" fmla="*/ 7068110 w 7068110"/>
              <a:gd name="connsiteY171" fmla="*/ 6858000 h 6858000"/>
              <a:gd name="connsiteX172" fmla="*/ 0 w 7068110"/>
              <a:gd name="connsiteY17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7068110" h="6858000">
                <a:moveTo>
                  <a:pt x="6518675" y="6696375"/>
                </a:moveTo>
                <a:cubicBezTo>
                  <a:pt x="6523623" y="6696375"/>
                  <a:pt x="6527763" y="6698264"/>
                  <a:pt x="6531093" y="6702043"/>
                </a:cubicBezTo>
                <a:cubicBezTo>
                  <a:pt x="6534423" y="6705821"/>
                  <a:pt x="6536088" y="6711376"/>
                  <a:pt x="6536088" y="6718710"/>
                </a:cubicBezTo>
                <a:cubicBezTo>
                  <a:pt x="6536088" y="6726489"/>
                  <a:pt x="6534432" y="6732278"/>
                  <a:pt x="6531121" y="6736075"/>
                </a:cubicBezTo>
                <a:cubicBezTo>
                  <a:pt x="6527809" y="6739872"/>
                  <a:pt x="6523660" y="6741770"/>
                  <a:pt x="6518675" y="6741770"/>
                </a:cubicBezTo>
                <a:cubicBezTo>
                  <a:pt x="6513652" y="6741770"/>
                  <a:pt x="6509485" y="6739881"/>
                  <a:pt x="6506173" y="6736103"/>
                </a:cubicBezTo>
                <a:cubicBezTo>
                  <a:pt x="6502862" y="6732324"/>
                  <a:pt x="6501206" y="6726638"/>
                  <a:pt x="6501206" y="6719045"/>
                </a:cubicBezTo>
                <a:cubicBezTo>
                  <a:pt x="6501206" y="6711451"/>
                  <a:pt x="6502862" y="6705775"/>
                  <a:pt x="6506173" y="6702015"/>
                </a:cubicBezTo>
                <a:cubicBezTo>
                  <a:pt x="6509485" y="6698255"/>
                  <a:pt x="6513652" y="6696375"/>
                  <a:pt x="6518675" y="6696375"/>
                </a:cubicBezTo>
                <a:close/>
                <a:moveTo>
                  <a:pt x="6398569" y="6695928"/>
                </a:moveTo>
                <a:cubicBezTo>
                  <a:pt x="6402885" y="6695928"/>
                  <a:pt x="6406597" y="6697808"/>
                  <a:pt x="6409703" y="6701568"/>
                </a:cubicBezTo>
                <a:cubicBezTo>
                  <a:pt x="6412810" y="6705328"/>
                  <a:pt x="6414364" y="6710986"/>
                  <a:pt x="6414364" y="6718543"/>
                </a:cubicBezTo>
                <a:cubicBezTo>
                  <a:pt x="6414364" y="6726471"/>
                  <a:pt x="6412773" y="6732324"/>
                  <a:pt x="6409592" y="6736103"/>
                </a:cubicBezTo>
                <a:cubicBezTo>
                  <a:pt x="6406411" y="6739881"/>
                  <a:pt x="6402588" y="6741770"/>
                  <a:pt x="6398123" y="6741770"/>
                </a:cubicBezTo>
                <a:cubicBezTo>
                  <a:pt x="6393732" y="6741770"/>
                  <a:pt x="6389993" y="6739947"/>
                  <a:pt x="6386905" y="6736298"/>
                </a:cubicBezTo>
                <a:cubicBezTo>
                  <a:pt x="6383817" y="6732650"/>
                  <a:pt x="6382273" y="6727011"/>
                  <a:pt x="6382273" y="6719380"/>
                </a:cubicBezTo>
                <a:cubicBezTo>
                  <a:pt x="6382273" y="6711749"/>
                  <a:pt x="6383919" y="6705933"/>
                  <a:pt x="6387212" y="6701931"/>
                </a:cubicBezTo>
                <a:cubicBezTo>
                  <a:pt x="6390505" y="6697929"/>
                  <a:pt x="6394290" y="6695928"/>
                  <a:pt x="6398569" y="6695928"/>
                </a:cubicBezTo>
                <a:close/>
                <a:moveTo>
                  <a:pt x="6580773" y="6688056"/>
                </a:moveTo>
                <a:cubicBezTo>
                  <a:pt x="6577685" y="6688056"/>
                  <a:pt x="6574792" y="6688456"/>
                  <a:pt x="6572095" y="6689256"/>
                </a:cubicBezTo>
                <a:cubicBezTo>
                  <a:pt x="6569397" y="6690056"/>
                  <a:pt x="6567267" y="6691034"/>
                  <a:pt x="6565704" y="6692187"/>
                </a:cubicBezTo>
                <a:cubicBezTo>
                  <a:pt x="6563621" y="6693676"/>
                  <a:pt x="6561974" y="6695547"/>
                  <a:pt x="6560765" y="6697799"/>
                </a:cubicBezTo>
                <a:cubicBezTo>
                  <a:pt x="6559556" y="6700051"/>
                  <a:pt x="6558951" y="6702498"/>
                  <a:pt x="6558951" y="6705141"/>
                </a:cubicBezTo>
                <a:cubicBezTo>
                  <a:pt x="6558951" y="6708045"/>
                  <a:pt x="6559686" y="6710697"/>
                  <a:pt x="6561156" y="6713098"/>
                </a:cubicBezTo>
                <a:cubicBezTo>
                  <a:pt x="6562626" y="6715499"/>
                  <a:pt x="6564784" y="6717379"/>
                  <a:pt x="6567630" y="6718738"/>
                </a:cubicBezTo>
                <a:cubicBezTo>
                  <a:pt x="6570476" y="6720096"/>
                  <a:pt x="6575583" y="6721706"/>
                  <a:pt x="6582950" y="6723568"/>
                </a:cubicBezTo>
                <a:cubicBezTo>
                  <a:pt x="6588419" y="6724945"/>
                  <a:pt x="6591842" y="6726080"/>
                  <a:pt x="6593219" y="6726974"/>
                </a:cubicBezTo>
                <a:cubicBezTo>
                  <a:pt x="6595191" y="6728276"/>
                  <a:pt x="6596177" y="6730063"/>
                  <a:pt x="6596177" y="6732334"/>
                </a:cubicBezTo>
                <a:cubicBezTo>
                  <a:pt x="6596177" y="6734865"/>
                  <a:pt x="6595061" y="6737070"/>
                  <a:pt x="6592828" y="6738950"/>
                </a:cubicBezTo>
                <a:cubicBezTo>
                  <a:pt x="6590596" y="6740830"/>
                  <a:pt x="6587173" y="6741770"/>
                  <a:pt x="6582559" y="6741770"/>
                </a:cubicBezTo>
                <a:cubicBezTo>
                  <a:pt x="6577983" y="6741770"/>
                  <a:pt x="6574420" y="6740709"/>
                  <a:pt x="6571872" y="6738588"/>
                </a:cubicBezTo>
                <a:cubicBezTo>
                  <a:pt x="6569323" y="6736466"/>
                  <a:pt x="6567769" y="6733414"/>
                  <a:pt x="6567211" y="6729431"/>
                </a:cubicBezTo>
                <a:lnTo>
                  <a:pt x="6557277" y="6730993"/>
                </a:lnTo>
                <a:cubicBezTo>
                  <a:pt x="6558393" y="6737284"/>
                  <a:pt x="6560970" y="6742031"/>
                  <a:pt x="6565007" y="6745232"/>
                </a:cubicBezTo>
                <a:cubicBezTo>
                  <a:pt x="6569044" y="6748434"/>
                  <a:pt x="6574913" y="6750034"/>
                  <a:pt x="6582615" y="6750034"/>
                </a:cubicBezTo>
                <a:cubicBezTo>
                  <a:pt x="6587266" y="6750034"/>
                  <a:pt x="6591433" y="6749224"/>
                  <a:pt x="6595117" y="6747605"/>
                </a:cubicBezTo>
                <a:cubicBezTo>
                  <a:pt x="6598800" y="6745985"/>
                  <a:pt x="6601619" y="6743696"/>
                  <a:pt x="6603572" y="6740737"/>
                </a:cubicBezTo>
                <a:cubicBezTo>
                  <a:pt x="6605525" y="6737778"/>
                  <a:pt x="6606502" y="6734623"/>
                  <a:pt x="6606502" y="6731273"/>
                </a:cubicBezTo>
                <a:cubicBezTo>
                  <a:pt x="6606502" y="6727848"/>
                  <a:pt x="6605702" y="6724982"/>
                  <a:pt x="6604102" y="6722675"/>
                </a:cubicBezTo>
                <a:cubicBezTo>
                  <a:pt x="6602502" y="6720367"/>
                  <a:pt x="6600298" y="6718608"/>
                  <a:pt x="6597489" y="6717397"/>
                </a:cubicBezTo>
                <a:cubicBezTo>
                  <a:pt x="6594679" y="6716188"/>
                  <a:pt x="6589722" y="6714634"/>
                  <a:pt x="6582615" y="6712735"/>
                </a:cubicBezTo>
                <a:cubicBezTo>
                  <a:pt x="6577704" y="6711395"/>
                  <a:pt x="6574746" y="6710539"/>
                  <a:pt x="6573741" y="6710167"/>
                </a:cubicBezTo>
                <a:cubicBezTo>
                  <a:pt x="6571992" y="6709459"/>
                  <a:pt x="6570709" y="6708566"/>
                  <a:pt x="6569890" y="6707487"/>
                </a:cubicBezTo>
                <a:cubicBezTo>
                  <a:pt x="6569072" y="6706444"/>
                  <a:pt x="6568662" y="6705272"/>
                  <a:pt x="6568662" y="6703969"/>
                </a:cubicBezTo>
                <a:cubicBezTo>
                  <a:pt x="6568662" y="6701922"/>
                  <a:pt x="6569648" y="6700135"/>
                  <a:pt x="6571620" y="6698608"/>
                </a:cubicBezTo>
                <a:cubicBezTo>
                  <a:pt x="6573592" y="6697083"/>
                  <a:pt x="6576885" y="6696319"/>
                  <a:pt x="6581499" y="6696319"/>
                </a:cubicBezTo>
                <a:cubicBezTo>
                  <a:pt x="6585406" y="6696319"/>
                  <a:pt x="6588429" y="6697176"/>
                  <a:pt x="6590568" y="6698888"/>
                </a:cubicBezTo>
                <a:cubicBezTo>
                  <a:pt x="6592707" y="6700600"/>
                  <a:pt x="6594000" y="6702982"/>
                  <a:pt x="6594447" y="6706035"/>
                </a:cubicBezTo>
                <a:lnTo>
                  <a:pt x="6604270" y="6704695"/>
                </a:lnTo>
                <a:cubicBezTo>
                  <a:pt x="6603637" y="6700860"/>
                  <a:pt x="6602484" y="6697799"/>
                  <a:pt x="6600809" y="6695510"/>
                </a:cubicBezTo>
                <a:cubicBezTo>
                  <a:pt x="6599135" y="6693220"/>
                  <a:pt x="6596540" y="6691406"/>
                  <a:pt x="6593024" y="6690065"/>
                </a:cubicBezTo>
                <a:cubicBezTo>
                  <a:pt x="6589508" y="6688726"/>
                  <a:pt x="6585424" y="6688056"/>
                  <a:pt x="6580773" y="6688056"/>
                </a:cubicBezTo>
                <a:close/>
                <a:moveTo>
                  <a:pt x="6518675" y="6688056"/>
                </a:moveTo>
                <a:cubicBezTo>
                  <a:pt x="6511345" y="6688056"/>
                  <a:pt x="6505131" y="6690252"/>
                  <a:pt x="6500034" y="6694645"/>
                </a:cubicBezTo>
                <a:cubicBezTo>
                  <a:pt x="6493932" y="6699930"/>
                  <a:pt x="6490881" y="6708064"/>
                  <a:pt x="6490881" y="6719045"/>
                </a:cubicBezTo>
                <a:cubicBezTo>
                  <a:pt x="6490881" y="6729059"/>
                  <a:pt x="6493439" y="6736726"/>
                  <a:pt x="6498555" y="6742050"/>
                </a:cubicBezTo>
                <a:cubicBezTo>
                  <a:pt x="6503671" y="6747372"/>
                  <a:pt x="6510378" y="6750034"/>
                  <a:pt x="6518675" y="6750034"/>
                </a:cubicBezTo>
                <a:cubicBezTo>
                  <a:pt x="6523847" y="6750034"/>
                  <a:pt x="6528618" y="6748824"/>
                  <a:pt x="6532990" y="6746405"/>
                </a:cubicBezTo>
                <a:cubicBezTo>
                  <a:pt x="6537362" y="6743985"/>
                  <a:pt x="6540692" y="6740588"/>
                  <a:pt x="6542980" y="6736215"/>
                </a:cubicBezTo>
                <a:cubicBezTo>
                  <a:pt x="6545268" y="6731841"/>
                  <a:pt x="6546413" y="6725838"/>
                  <a:pt x="6546413" y="6718208"/>
                </a:cubicBezTo>
                <a:cubicBezTo>
                  <a:pt x="6546413" y="6708789"/>
                  <a:pt x="6543827" y="6701410"/>
                  <a:pt x="6538655" y="6696068"/>
                </a:cubicBezTo>
                <a:cubicBezTo>
                  <a:pt x="6533483" y="6690727"/>
                  <a:pt x="6526823" y="6688056"/>
                  <a:pt x="6518675" y="6688056"/>
                </a:cubicBezTo>
                <a:close/>
                <a:moveTo>
                  <a:pt x="6456947" y="6688056"/>
                </a:moveTo>
                <a:cubicBezTo>
                  <a:pt x="6453859" y="6688056"/>
                  <a:pt x="6450966" y="6688456"/>
                  <a:pt x="6448269" y="6689256"/>
                </a:cubicBezTo>
                <a:cubicBezTo>
                  <a:pt x="6445571" y="6690056"/>
                  <a:pt x="6443441" y="6691034"/>
                  <a:pt x="6441878" y="6692187"/>
                </a:cubicBezTo>
                <a:cubicBezTo>
                  <a:pt x="6439795" y="6693676"/>
                  <a:pt x="6438148" y="6695547"/>
                  <a:pt x="6436939" y="6697799"/>
                </a:cubicBezTo>
                <a:cubicBezTo>
                  <a:pt x="6435730" y="6700051"/>
                  <a:pt x="6435125" y="6702498"/>
                  <a:pt x="6435125" y="6705141"/>
                </a:cubicBezTo>
                <a:cubicBezTo>
                  <a:pt x="6435125" y="6708045"/>
                  <a:pt x="6435860" y="6710697"/>
                  <a:pt x="6437330" y="6713098"/>
                </a:cubicBezTo>
                <a:cubicBezTo>
                  <a:pt x="6438800" y="6715499"/>
                  <a:pt x="6440958" y="6717379"/>
                  <a:pt x="6443804" y="6718738"/>
                </a:cubicBezTo>
                <a:cubicBezTo>
                  <a:pt x="6446650" y="6720096"/>
                  <a:pt x="6451757" y="6721706"/>
                  <a:pt x="6459124" y="6723568"/>
                </a:cubicBezTo>
                <a:cubicBezTo>
                  <a:pt x="6464593" y="6724945"/>
                  <a:pt x="6468016" y="6726080"/>
                  <a:pt x="6469393" y="6726974"/>
                </a:cubicBezTo>
                <a:cubicBezTo>
                  <a:pt x="6471365" y="6728276"/>
                  <a:pt x="6472351" y="6730063"/>
                  <a:pt x="6472351" y="6732334"/>
                </a:cubicBezTo>
                <a:cubicBezTo>
                  <a:pt x="6472351" y="6734865"/>
                  <a:pt x="6471235" y="6737070"/>
                  <a:pt x="6469002" y="6738950"/>
                </a:cubicBezTo>
                <a:cubicBezTo>
                  <a:pt x="6466770" y="6740830"/>
                  <a:pt x="6463347" y="6741770"/>
                  <a:pt x="6458733" y="6741770"/>
                </a:cubicBezTo>
                <a:cubicBezTo>
                  <a:pt x="6454157" y="6741770"/>
                  <a:pt x="6450594" y="6740709"/>
                  <a:pt x="6448046" y="6738588"/>
                </a:cubicBezTo>
                <a:cubicBezTo>
                  <a:pt x="6445497" y="6736466"/>
                  <a:pt x="6443943" y="6733414"/>
                  <a:pt x="6443385" y="6729431"/>
                </a:cubicBezTo>
                <a:lnTo>
                  <a:pt x="6433451" y="6730993"/>
                </a:lnTo>
                <a:cubicBezTo>
                  <a:pt x="6434567" y="6737284"/>
                  <a:pt x="6437144" y="6742031"/>
                  <a:pt x="6441181" y="6745232"/>
                </a:cubicBezTo>
                <a:cubicBezTo>
                  <a:pt x="6445218" y="6748434"/>
                  <a:pt x="6451087" y="6750034"/>
                  <a:pt x="6458789" y="6750034"/>
                </a:cubicBezTo>
                <a:cubicBezTo>
                  <a:pt x="6463440" y="6750034"/>
                  <a:pt x="6467607" y="6749224"/>
                  <a:pt x="6471291" y="6747605"/>
                </a:cubicBezTo>
                <a:cubicBezTo>
                  <a:pt x="6474974" y="6745985"/>
                  <a:pt x="6477793" y="6743696"/>
                  <a:pt x="6479746" y="6740737"/>
                </a:cubicBezTo>
                <a:cubicBezTo>
                  <a:pt x="6481699" y="6737778"/>
                  <a:pt x="6482676" y="6734623"/>
                  <a:pt x="6482676" y="6731273"/>
                </a:cubicBezTo>
                <a:cubicBezTo>
                  <a:pt x="6482676" y="6727848"/>
                  <a:pt x="6481876" y="6724982"/>
                  <a:pt x="6480276" y="6722675"/>
                </a:cubicBezTo>
                <a:cubicBezTo>
                  <a:pt x="6478676" y="6720367"/>
                  <a:pt x="6476472" y="6718608"/>
                  <a:pt x="6473663" y="6717397"/>
                </a:cubicBezTo>
                <a:cubicBezTo>
                  <a:pt x="6470853" y="6716188"/>
                  <a:pt x="6465896" y="6714634"/>
                  <a:pt x="6458789" y="6712735"/>
                </a:cubicBezTo>
                <a:cubicBezTo>
                  <a:pt x="6453878" y="6711395"/>
                  <a:pt x="6450920" y="6710539"/>
                  <a:pt x="6449915" y="6710167"/>
                </a:cubicBezTo>
                <a:cubicBezTo>
                  <a:pt x="6448166" y="6709459"/>
                  <a:pt x="6446883" y="6708566"/>
                  <a:pt x="6446064" y="6707487"/>
                </a:cubicBezTo>
                <a:cubicBezTo>
                  <a:pt x="6445246" y="6706444"/>
                  <a:pt x="6444836" y="6705272"/>
                  <a:pt x="6444836" y="6703969"/>
                </a:cubicBezTo>
                <a:cubicBezTo>
                  <a:pt x="6444836" y="6701922"/>
                  <a:pt x="6445822" y="6700135"/>
                  <a:pt x="6447794" y="6698608"/>
                </a:cubicBezTo>
                <a:cubicBezTo>
                  <a:pt x="6449766" y="6697083"/>
                  <a:pt x="6453059" y="6696319"/>
                  <a:pt x="6457673" y="6696319"/>
                </a:cubicBezTo>
                <a:cubicBezTo>
                  <a:pt x="6461580" y="6696319"/>
                  <a:pt x="6464603" y="6697176"/>
                  <a:pt x="6466742" y="6698888"/>
                </a:cubicBezTo>
                <a:cubicBezTo>
                  <a:pt x="6468881" y="6700600"/>
                  <a:pt x="6470174" y="6702982"/>
                  <a:pt x="6470621" y="6706035"/>
                </a:cubicBezTo>
                <a:lnTo>
                  <a:pt x="6480444" y="6704695"/>
                </a:lnTo>
                <a:cubicBezTo>
                  <a:pt x="6479811" y="6700860"/>
                  <a:pt x="6478658" y="6697799"/>
                  <a:pt x="6476983" y="6695510"/>
                </a:cubicBezTo>
                <a:cubicBezTo>
                  <a:pt x="6475309" y="6693220"/>
                  <a:pt x="6472714" y="6691406"/>
                  <a:pt x="6469198" y="6690065"/>
                </a:cubicBezTo>
                <a:cubicBezTo>
                  <a:pt x="6465682" y="6688726"/>
                  <a:pt x="6461598" y="6688056"/>
                  <a:pt x="6456947" y="6688056"/>
                </a:cubicBezTo>
                <a:close/>
                <a:moveTo>
                  <a:pt x="6399518" y="6688056"/>
                </a:moveTo>
                <a:cubicBezTo>
                  <a:pt x="6395648" y="6688056"/>
                  <a:pt x="6392356" y="6688809"/>
                  <a:pt x="6389640" y="6690317"/>
                </a:cubicBezTo>
                <a:cubicBezTo>
                  <a:pt x="6386923" y="6691824"/>
                  <a:pt x="6384486" y="6694086"/>
                  <a:pt x="6382328" y="6697101"/>
                </a:cubicBezTo>
                <a:lnTo>
                  <a:pt x="6382328" y="6689395"/>
                </a:lnTo>
                <a:lnTo>
                  <a:pt x="6373175" y="6689395"/>
                </a:lnTo>
                <a:lnTo>
                  <a:pt x="6373175" y="6771419"/>
                </a:lnTo>
                <a:lnTo>
                  <a:pt x="6383221" y="6771419"/>
                </a:lnTo>
                <a:lnTo>
                  <a:pt x="6383221" y="6742552"/>
                </a:lnTo>
                <a:cubicBezTo>
                  <a:pt x="6384933" y="6744711"/>
                  <a:pt x="6387119" y="6746498"/>
                  <a:pt x="6389779" y="6747912"/>
                </a:cubicBezTo>
                <a:cubicBezTo>
                  <a:pt x="6392439" y="6749327"/>
                  <a:pt x="6395444" y="6750034"/>
                  <a:pt x="6398792" y="6750034"/>
                </a:cubicBezTo>
                <a:cubicBezTo>
                  <a:pt x="6403369" y="6750034"/>
                  <a:pt x="6407731" y="6748741"/>
                  <a:pt x="6411880" y="6746153"/>
                </a:cubicBezTo>
                <a:cubicBezTo>
                  <a:pt x="6416029" y="6743566"/>
                  <a:pt x="6419191" y="6739844"/>
                  <a:pt x="6421368" y="6734986"/>
                </a:cubicBezTo>
                <a:cubicBezTo>
                  <a:pt x="6423544" y="6730128"/>
                  <a:pt x="6424633" y="6724666"/>
                  <a:pt x="6424633" y="6718598"/>
                </a:cubicBezTo>
                <a:cubicBezTo>
                  <a:pt x="6424633" y="6712940"/>
                  <a:pt x="6423647" y="6707738"/>
                  <a:pt x="6421675" y="6702991"/>
                </a:cubicBezTo>
                <a:cubicBezTo>
                  <a:pt x="6419703" y="6698245"/>
                  <a:pt x="6416782" y="6694570"/>
                  <a:pt x="6412913" y="6691964"/>
                </a:cubicBezTo>
                <a:cubicBezTo>
                  <a:pt x="6409043" y="6689358"/>
                  <a:pt x="6404578" y="6688056"/>
                  <a:pt x="6399518" y="6688056"/>
                </a:cubicBezTo>
                <a:close/>
                <a:moveTo>
                  <a:pt x="6263192" y="6681542"/>
                </a:moveTo>
                <a:cubicBezTo>
                  <a:pt x="6258764" y="6681542"/>
                  <a:pt x="6254829" y="6682463"/>
                  <a:pt x="6251388" y="6684306"/>
                </a:cubicBezTo>
                <a:cubicBezTo>
                  <a:pt x="6247946" y="6686148"/>
                  <a:pt x="6245295" y="6688884"/>
                  <a:pt x="6243435" y="6692514"/>
                </a:cubicBezTo>
                <a:cubicBezTo>
                  <a:pt x="6241574" y="6696142"/>
                  <a:pt x="6240644" y="6700414"/>
                  <a:pt x="6240644" y="6705328"/>
                </a:cubicBezTo>
                <a:cubicBezTo>
                  <a:pt x="6240644" y="6712847"/>
                  <a:pt x="6242691" y="6718729"/>
                  <a:pt x="6246783" y="6722972"/>
                </a:cubicBezTo>
                <a:cubicBezTo>
                  <a:pt x="6250876" y="6727216"/>
                  <a:pt x="6256197" y="6729338"/>
                  <a:pt x="6262745" y="6729338"/>
                </a:cubicBezTo>
                <a:cubicBezTo>
                  <a:pt x="6267917" y="6729338"/>
                  <a:pt x="6272317" y="6727951"/>
                  <a:pt x="6275944" y="6725178"/>
                </a:cubicBezTo>
                <a:cubicBezTo>
                  <a:pt x="6279572" y="6722404"/>
                  <a:pt x="6281944" y="6718692"/>
                  <a:pt x="6283060" y="6714039"/>
                </a:cubicBezTo>
                <a:lnTo>
                  <a:pt x="6276196" y="6712029"/>
                </a:lnTo>
                <a:cubicBezTo>
                  <a:pt x="6275377" y="6715341"/>
                  <a:pt x="6273703" y="6717965"/>
                  <a:pt x="6271173" y="6719901"/>
                </a:cubicBezTo>
                <a:cubicBezTo>
                  <a:pt x="6268643" y="6721837"/>
                  <a:pt x="6265703" y="6722805"/>
                  <a:pt x="6262355" y="6722805"/>
                </a:cubicBezTo>
                <a:cubicBezTo>
                  <a:pt x="6258187" y="6722805"/>
                  <a:pt x="6254792" y="6721344"/>
                  <a:pt x="6252169" y="6718422"/>
                </a:cubicBezTo>
                <a:cubicBezTo>
                  <a:pt x="6249546" y="6715499"/>
                  <a:pt x="6248234" y="6711190"/>
                  <a:pt x="6248234" y="6705496"/>
                </a:cubicBezTo>
                <a:cubicBezTo>
                  <a:pt x="6248234" y="6699800"/>
                  <a:pt x="6249620" y="6695426"/>
                  <a:pt x="6252392" y="6692374"/>
                </a:cubicBezTo>
                <a:cubicBezTo>
                  <a:pt x="6255164" y="6689321"/>
                  <a:pt x="6258690" y="6687795"/>
                  <a:pt x="6262968" y="6687795"/>
                </a:cubicBezTo>
                <a:cubicBezTo>
                  <a:pt x="6265908" y="6687795"/>
                  <a:pt x="6268466" y="6688531"/>
                  <a:pt x="6270642" y="6690000"/>
                </a:cubicBezTo>
                <a:cubicBezTo>
                  <a:pt x="6272819" y="6691471"/>
                  <a:pt x="6274465" y="6693583"/>
                  <a:pt x="6275582" y="6696338"/>
                </a:cubicBezTo>
                <a:lnTo>
                  <a:pt x="6282223" y="6694719"/>
                </a:lnTo>
                <a:cubicBezTo>
                  <a:pt x="6281032" y="6690662"/>
                  <a:pt x="6278800" y="6687451"/>
                  <a:pt x="6275526" y="6685087"/>
                </a:cubicBezTo>
                <a:cubicBezTo>
                  <a:pt x="6272252" y="6682723"/>
                  <a:pt x="6268140" y="6681542"/>
                  <a:pt x="6263192" y="6681542"/>
                </a:cubicBezTo>
                <a:close/>
                <a:moveTo>
                  <a:pt x="6262689" y="6672421"/>
                </a:moveTo>
                <a:cubicBezTo>
                  <a:pt x="6268568" y="6672421"/>
                  <a:pt x="6274317" y="6673938"/>
                  <a:pt x="6279935" y="6676972"/>
                </a:cubicBezTo>
                <a:cubicBezTo>
                  <a:pt x="6285553" y="6680006"/>
                  <a:pt x="6289934" y="6684343"/>
                  <a:pt x="6293078" y="6689981"/>
                </a:cubicBezTo>
                <a:cubicBezTo>
                  <a:pt x="6296222" y="6695621"/>
                  <a:pt x="6297794" y="6701494"/>
                  <a:pt x="6297794" y="6707599"/>
                </a:cubicBezTo>
                <a:cubicBezTo>
                  <a:pt x="6297794" y="6713665"/>
                  <a:pt x="6296250" y="6719482"/>
                  <a:pt x="6293162" y="6725047"/>
                </a:cubicBezTo>
                <a:cubicBezTo>
                  <a:pt x="6290074" y="6730612"/>
                  <a:pt x="6285739" y="6734949"/>
                  <a:pt x="6280158" y="6738057"/>
                </a:cubicBezTo>
                <a:cubicBezTo>
                  <a:pt x="6274577" y="6741165"/>
                  <a:pt x="6268754" y="6742720"/>
                  <a:pt x="6262689" y="6742720"/>
                </a:cubicBezTo>
                <a:cubicBezTo>
                  <a:pt x="6256625" y="6742720"/>
                  <a:pt x="6250802" y="6741165"/>
                  <a:pt x="6245221" y="6738057"/>
                </a:cubicBezTo>
                <a:cubicBezTo>
                  <a:pt x="6239640" y="6734949"/>
                  <a:pt x="6235296" y="6730612"/>
                  <a:pt x="6232189" y="6725047"/>
                </a:cubicBezTo>
                <a:cubicBezTo>
                  <a:pt x="6229082" y="6719482"/>
                  <a:pt x="6227529" y="6713665"/>
                  <a:pt x="6227529" y="6707599"/>
                </a:cubicBezTo>
                <a:cubicBezTo>
                  <a:pt x="6227529" y="6701494"/>
                  <a:pt x="6229110" y="6695621"/>
                  <a:pt x="6232273" y="6689981"/>
                </a:cubicBezTo>
                <a:cubicBezTo>
                  <a:pt x="6235435" y="6684343"/>
                  <a:pt x="6239816" y="6680006"/>
                  <a:pt x="6245416" y="6676972"/>
                </a:cubicBezTo>
                <a:cubicBezTo>
                  <a:pt x="6251016" y="6673938"/>
                  <a:pt x="6256773" y="6672421"/>
                  <a:pt x="6262689" y="6672421"/>
                </a:cubicBezTo>
                <a:close/>
                <a:moveTo>
                  <a:pt x="6345345" y="6666838"/>
                </a:moveTo>
                <a:lnTo>
                  <a:pt x="6345345" y="6748694"/>
                </a:lnTo>
                <a:lnTo>
                  <a:pt x="6356172" y="6748694"/>
                </a:lnTo>
                <a:lnTo>
                  <a:pt x="6356172" y="6666838"/>
                </a:lnTo>
                <a:close/>
                <a:moveTo>
                  <a:pt x="6262689" y="6665442"/>
                </a:moveTo>
                <a:cubicBezTo>
                  <a:pt x="6255620" y="6665442"/>
                  <a:pt x="6248718" y="6667257"/>
                  <a:pt x="6241984" y="6670886"/>
                </a:cubicBezTo>
                <a:cubicBezTo>
                  <a:pt x="6235249" y="6674515"/>
                  <a:pt x="6229994" y="6679708"/>
                  <a:pt x="6226217" y="6686464"/>
                </a:cubicBezTo>
                <a:cubicBezTo>
                  <a:pt x="6222441" y="6693220"/>
                  <a:pt x="6220552" y="6700265"/>
                  <a:pt x="6220552" y="6707599"/>
                </a:cubicBezTo>
                <a:cubicBezTo>
                  <a:pt x="6220552" y="6714857"/>
                  <a:pt x="6222413" y="6721836"/>
                  <a:pt x="6226133" y="6728537"/>
                </a:cubicBezTo>
                <a:cubicBezTo>
                  <a:pt x="6229854" y="6735237"/>
                  <a:pt x="6235054" y="6740440"/>
                  <a:pt x="6241733" y="6744144"/>
                </a:cubicBezTo>
                <a:cubicBezTo>
                  <a:pt x="6248411" y="6747847"/>
                  <a:pt x="6255397" y="6749699"/>
                  <a:pt x="6262689" y="6749699"/>
                </a:cubicBezTo>
                <a:cubicBezTo>
                  <a:pt x="6269982" y="6749699"/>
                  <a:pt x="6276968" y="6747847"/>
                  <a:pt x="6283646" y="6744144"/>
                </a:cubicBezTo>
                <a:cubicBezTo>
                  <a:pt x="6290325" y="6740440"/>
                  <a:pt x="6295515" y="6735237"/>
                  <a:pt x="6299217" y="6728537"/>
                </a:cubicBezTo>
                <a:cubicBezTo>
                  <a:pt x="6302920" y="6721836"/>
                  <a:pt x="6304771" y="6714857"/>
                  <a:pt x="6304771" y="6707599"/>
                </a:cubicBezTo>
                <a:cubicBezTo>
                  <a:pt x="6304771" y="6700265"/>
                  <a:pt x="6302892" y="6693220"/>
                  <a:pt x="6299134" y="6686464"/>
                </a:cubicBezTo>
                <a:cubicBezTo>
                  <a:pt x="6295376" y="6679708"/>
                  <a:pt x="6290130" y="6674515"/>
                  <a:pt x="6283395" y="6670886"/>
                </a:cubicBezTo>
                <a:cubicBezTo>
                  <a:pt x="6276661" y="6667257"/>
                  <a:pt x="6269759" y="6665442"/>
                  <a:pt x="6262689" y="6665442"/>
                </a:cubicBezTo>
                <a:close/>
                <a:moveTo>
                  <a:pt x="6220386" y="6199510"/>
                </a:moveTo>
                <a:cubicBezTo>
                  <a:pt x="6220386" y="6199510"/>
                  <a:pt x="6220386" y="6199510"/>
                  <a:pt x="6220386" y="6537672"/>
                </a:cubicBezTo>
                <a:lnTo>
                  <a:pt x="6220386" y="6609029"/>
                </a:lnTo>
                <a:lnTo>
                  <a:pt x="6613618" y="6609029"/>
                </a:lnTo>
                <a:lnTo>
                  <a:pt x="6631966" y="6556697"/>
                </a:lnTo>
                <a:cubicBezTo>
                  <a:pt x="6670432" y="6433809"/>
                  <a:pt x="6674067" y="6319269"/>
                  <a:pt x="6656987" y="6199510"/>
                </a:cubicBezTo>
                <a:cubicBezTo>
                  <a:pt x="6656987" y="6199510"/>
                  <a:pt x="6656987" y="6199510"/>
                  <a:pt x="6220386" y="6199510"/>
                </a:cubicBezTo>
                <a:close/>
                <a:moveTo>
                  <a:pt x="0" y="0"/>
                </a:moveTo>
                <a:lnTo>
                  <a:pt x="7068110" y="0"/>
                </a:lnTo>
                <a:lnTo>
                  <a:pt x="7068110" y="6858000"/>
                </a:lnTo>
                <a:lnTo>
                  <a:pt x="0" y="6858000"/>
                </a:lnTo>
                <a:close/>
              </a:path>
            </a:pathLst>
          </a:custGeom>
          <a:solidFill>
            <a:schemeClr val="bg1">
              <a:lumMod val="75000"/>
            </a:schemeClr>
          </a:solidFill>
        </p:spPr>
        <p:txBody>
          <a:bodyPr wrap="square" anchor="ctr">
            <a:noAutofit/>
          </a:bodyPr>
          <a:lstStyle>
            <a:lvl1pPr algn="ctr">
              <a:defRPr/>
            </a:lvl1pPr>
          </a:lstStyle>
          <a:p>
            <a:r>
              <a:rPr lang="nb-NO" noProof="0" dirty="0"/>
              <a:t>Klikk på ikonet for å legge til et bilde</a:t>
            </a:r>
          </a:p>
        </p:txBody>
      </p:sp>
      <p:sp>
        <p:nvSpPr>
          <p:cNvPr id="8" name="(c) Ipsos">
            <a:extLst>
              <a:ext uri="{FF2B5EF4-FFF2-40B4-BE49-F238E27FC236}">
                <a16:creationId xmlns:a16="http://schemas.microsoft.com/office/drawing/2014/main" id="{ECE8CBAC-27A7-4383-856B-688CFFFC8A96}"/>
              </a:ext>
            </a:extLst>
          </p:cNvPr>
          <p:cNvSpPr txBox="1"/>
          <p:nvPr userDrawn="1"/>
        </p:nvSpPr>
        <p:spPr>
          <a:xfrm>
            <a:off x="11344275" y="6597650"/>
            <a:ext cx="392736" cy="174851"/>
          </a:xfrm>
          <a:prstGeom prst="rect">
            <a:avLst/>
          </a:prstGeom>
          <a:noFill/>
        </p:spPr>
        <p:txBody>
          <a:bodyPr wrap="none" lIns="0" tIns="36000" rIns="0" bIns="0" rtlCol="0">
            <a:spAutoFit/>
          </a:bodyPr>
          <a:lstStyle/>
          <a:p>
            <a:r>
              <a:rPr lang="nb-NO" sz="900" dirty="0">
                <a:solidFill>
                  <a:schemeClr val="bg1"/>
                </a:solidFill>
              </a:rPr>
              <a:t>© Ipsos</a:t>
            </a:r>
          </a:p>
        </p:txBody>
      </p:sp>
      <p:pic>
        <p:nvPicPr>
          <p:cNvPr id="11" name="Graphique 8">
            <a:extLst>
              <a:ext uri="{FF2B5EF4-FFF2-40B4-BE49-F238E27FC236}">
                <a16:creationId xmlns:a16="http://schemas.microsoft.com/office/drawing/2014/main" id="{9E956FF5-0F31-4EAB-B081-67F36B60620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344275" y="6199021"/>
            <a:ext cx="446881" cy="409329"/>
          </a:xfrm>
          <a:prstGeom prst="rect">
            <a:avLst/>
          </a:prstGeom>
        </p:spPr>
      </p:pic>
    </p:spTree>
    <p:extLst>
      <p:ext uri="{BB962C8B-B14F-4D97-AF65-F5344CB8AC3E}">
        <p14:creationId xmlns:p14="http://schemas.microsoft.com/office/powerpoint/2010/main" val="2494874931"/>
      </p:ext>
    </p:extLst>
  </p:cSld>
  <p:clrMapOvr>
    <a:masterClrMapping/>
  </p:clrMapOvr>
  <p:extLst>
    <p:ext uri="{DCECCB84-F9BA-43D5-87BE-67443E8EF086}">
      <p15:sldGuideLst xmlns:p15="http://schemas.microsoft.com/office/powerpoint/2012/main">
        <p15:guide id="5" orient="horz" pos="935">
          <p15:clr>
            <a:srgbClr val="FBAE40"/>
          </p15:clr>
        </p15:guide>
        <p15:guide id="8" orient="horz" pos="3725">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Text &amp; Visual Lef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B80B734A-C881-4587-9095-A06E5B5DFE59}"/>
              </a:ext>
            </a:extLst>
          </p:cNvPr>
          <p:cNvSpPr>
            <a:spLocks noGrp="1"/>
          </p:cNvSpPr>
          <p:nvPr>
            <p:ph type="pic" sz="quarter" idx="15"/>
          </p:nvPr>
        </p:nvSpPr>
        <p:spPr>
          <a:xfrm>
            <a:off x="2" y="1"/>
            <a:ext cx="4306822" cy="6858000"/>
          </a:xfrm>
          <a:custGeom>
            <a:avLst/>
            <a:gdLst>
              <a:gd name="connsiteX0" fmla="*/ 818352 w 4306822"/>
              <a:gd name="connsiteY0" fmla="*/ 6204523 h 6858000"/>
              <a:gd name="connsiteX1" fmla="*/ 818352 w 4306822"/>
              <a:gd name="connsiteY1" fmla="*/ 6600706 h 6858000"/>
              <a:gd name="connsiteX2" fmla="*/ 824702 w 4306822"/>
              <a:gd name="connsiteY2" fmla="*/ 6600706 h 6858000"/>
              <a:gd name="connsiteX3" fmla="*/ 824702 w 4306822"/>
              <a:gd name="connsiteY3" fmla="*/ 6204523 h 6858000"/>
              <a:gd name="connsiteX4" fmla="*/ 0 w 4306822"/>
              <a:gd name="connsiteY4" fmla="*/ 0 h 6858000"/>
              <a:gd name="connsiteX5" fmla="*/ 4306822 w 4306822"/>
              <a:gd name="connsiteY5" fmla="*/ 0 h 6858000"/>
              <a:gd name="connsiteX6" fmla="*/ 4306822 w 4306822"/>
              <a:gd name="connsiteY6" fmla="*/ 6858000 h 6858000"/>
              <a:gd name="connsiteX7" fmla="*/ 0 w 430682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6822" h="6858000">
                <a:moveTo>
                  <a:pt x="818352" y="6204523"/>
                </a:moveTo>
                <a:lnTo>
                  <a:pt x="818352" y="6600706"/>
                </a:lnTo>
                <a:lnTo>
                  <a:pt x="824702" y="6600706"/>
                </a:lnTo>
                <a:lnTo>
                  <a:pt x="824702" y="6204523"/>
                </a:lnTo>
                <a:close/>
                <a:moveTo>
                  <a:pt x="0" y="0"/>
                </a:moveTo>
                <a:lnTo>
                  <a:pt x="4306822" y="0"/>
                </a:lnTo>
                <a:lnTo>
                  <a:pt x="4306822" y="6858000"/>
                </a:lnTo>
                <a:lnTo>
                  <a:pt x="0" y="6858000"/>
                </a:lnTo>
                <a:close/>
              </a:path>
            </a:pathLst>
          </a:custGeom>
          <a:solidFill>
            <a:schemeClr val="bg1">
              <a:lumMod val="75000"/>
            </a:schemeClr>
          </a:solidFill>
        </p:spPr>
        <p:txBody>
          <a:bodyPr wrap="square" anchor="ctr">
            <a:noAutofit/>
          </a:bodyPr>
          <a:lstStyle>
            <a:lvl1pPr algn="ctr">
              <a:defRPr/>
            </a:lvl1pPr>
          </a:lstStyle>
          <a:p>
            <a:r>
              <a:rPr lang="nb-NO" noProof="0" dirty="0"/>
              <a:t>Klikk på ikonet for å legge til et bilde</a:t>
            </a:r>
          </a:p>
        </p:txBody>
      </p:sp>
      <p:sp>
        <p:nvSpPr>
          <p:cNvPr id="2" name="Rectangle 1">
            <a:extLst>
              <a:ext uri="{FF2B5EF4-FFF2-40B4-BE49-F238E27FC236}">
                <a16:creationId xmlns:a16="http://schemas.microsoft.com/office/drawing/2014/main" id="{EE15B9A7-20FC-4F46-8387-4CCC79717A8A}"/>
              </a:ext>
            </a:extLst>
          </p:cNvPr>
          <p:cNvSpPr/>
          <p:nvPr userDrawn="1"/>
        </p:nvSpPr>
        <p:spPr>
          <a:xfrm>
            <a:off x="11049001" y="5913438"/>
            <a:ext cx="1143000" cy="944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lvl1pPr>
              <a:defRPr>
                <a:solidFill>
                  <a:schemeClr val="bg1"/>
                </a:solidFill>
              </a:defRPr>
            </a:lvl1pPr>
          </a:lstStyle>
          <a:p>
            <a:fld id="{D61AABEC-672F-4B68-B914-690DA978312C}" type="slidenum">
              <a:rPr lang="nb-NO" smtClean="0"/>
              <a:pPr/>
              <a:t>‹#›</a:t>
            </a:fld>
            <a:r>
              <a:rPr lang="nb-NO" dirty="0"/>
              <a:t> </a:t>
            </a:r>
          </a:p>
        </p:txBody>
      </p:sp>
      <p:sp>
        <p:nvSpPr>
          <p:cNvPr id="14" name="Title 13">
            <a:extLst>
              <a:ext uri="{FF2B5EF4-FFF2-40B4-BE49-F238E27FC236}">
                <a16:creationId xmlns:a16="http://schemas.microsoft.com/office/drawing/2014/main" id="{21A0FE89-9A67-46B3-9866-696E972BECDF}"/>
              </a:ext>
            </a:extLst>
          </p:cNvPr>
          <p:cNvSpPr>
            <a:spLocks noGrp="1"/>
          </p:cNvSpPr>
          <p:nvPr>
            <p:ph type="title" hasCustomPrompt="1"/>
          </p:nvPr>
        </p:nvSpPr>
        <p:spPr>
          <a:xfrm>
            <a:off x="4717143" y="368300"/>
            <a:ext cx="7074013" cy="997196"/>
          </a:xfrm>
        </p:spPr>
        <p:txBody>
          <a:bodyPr>
            <a:noAutofit/>
          </a:bodyPr>
          <a:lstStyle>
            <a:lvl1pPr>
              <a:defRPr/>
            </a:lvl1pPr>
          </a:lstStyle>
          <a:p>
            <a:r>
              <a:rPr lang="nb-NO" dirty="0"/>
              <a:t>TITLE OF THE SLIDE</a:t>
            </a:r>
            <a:br>
              <a:rPr lang="nb-NO" dirty="0"/>
            </a:br>
            <a:r>
              <a:rPr lang="nb-NO" dirty="0" err="1"/>
              <a:t>Two</a:t>
            </a:r>
            <a:r>
              <a:rPr lang="nb-NO" dirty="0"/>
              <a:t> lines</a:t>
            </a:r>
            <a:br>
              <a:rPr lang="nb-NO" dirty="0"/>
            </a:br>
            <a:r>
              <a:rPr lang="nb-NO" dirty="0"/>
              <a:t>or </a:t>
            </a:r>
            <a:r>
              <a:rPr lang="nb-NO" dirty="0" err="1"/>
              <a:t>three</a:t>
            </a:r>
            <a:endParaRPr lang="nb-NO" dirty="0"/>
          </a:p>
        </p:txBody>
      </p:sp>
      <p:sp>
        <p:nvSpPr>
          <p:cNvPr id="4" name="Text Placeholder 3">
            <a:extLst>
              <a:ext uri="{FF2B5EF4-FFF2-40B4-BE49-F238E27FC236}">
                <a16:creationId xmlns:a16="http://schemas.microsoft.com/office/drawing/2014/main" id="{03D849C8-1851-477A-A9B5-6673877887DA}"/>
              </a:ext>
            </a:extLst>
          </p:cNvPr>
          <p:cNvSpPr>
            <a:spLocks noGrp="1"/>
          </p:cNvSpPr>
          <p:nvPr>
            <p:ph type="body" sz="quarter" idx="19"/>
          </p:nvPr>
        </p:nvSpPr>
        <p:spPr>
          <a:xfrm>
            <a:off x="4717143" y="1484313"/>
            <a:ext cx="7074013" cy="4429125"/>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8" name="(c) Ipsos">
            <a:extLst>
              <a:ext uri="{FF2B5EF4-FFF2-40B4-BE49-F238E27FC236}">
                <a16:creationId xmlns:a16="http://schemas.microsoft.com/office/drawing/2014/main" id="{ECE8CBAC-27A7-4383-856B-688CFFFC8A96}"/>
              </a:ext>
            </a:extLst>
          </p:cNvPr>
          <p:cNvSpPr txBox="1"/>
          <p:nvPr userDrawn="1"/>
        </p:nvSpPr>
        <p:spPr>
          <a:xfrm>
            <a:off x="11344275" y="6597650"/>
            <a:ext cx="392736" cy="174851"/>
          </a:xfrm>
          <a:prstGeom prst="rect">
            <a:avLst/>
          </a:prstGeom>
          <a:noFill/>
        </p:spPr>
        <p:txBody>
          <a:bodyPr wrap="none" lIns="0" tIns="36000" rIns="0" bIns="0" rtlCol="0">
            <a:spAutoFit/>
          </a:bodyPr>
          <a:lstStyle/>
          <a:p>
            <a:r>
              <a:rPr lang="nb-NO" sz="900" dirty="0">
                <a:solidFill>
                  <a:schemeClr val="bg2"/>
                </a:solidFill>
              </a:rPr>
              <a:t>© Ipsos</a:t>
            </a:r>
          </a:p>
        </p:txBody>
      </p:sp>
      <p:pic>
        <p:nvPicPr>
          <p:cNvPr id="11" name="Graphique 8">
            <a:extLst>
              <a:ext uri="{FF2B5EF4-FFF2-40B4-BE49-F238E27FC236}">
                <a16:creationId xmlns:a16="http://schemas.microsoft.com/office/drawing/2014/main" id="{9E956FF5-0F31-4EAB-B081-67F36B60620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344275" y="6199021"/>
            <a:ext cx="446881" cy="409329"/>
          </a:xfrm>
          <a:prstGeom prst="rect">
            <a:avLst/>
          </a:prstGeom>
        </p:spPr>
      </p:pic>
    </p:spTree>
    <p:extLst>
      <p:ext uri="{BB962C8B-B14F-4D97-AF65-F5344CB8AC3E}">
        <p14:creationId xmlns:p14="http://schemas.microsoft.com/office/powerpoint/2010/main" val="4111605413"/>
      </p:ext>
    </p:extLst>
  </p:cSld>
  <p:clrMapOvr>
    <a:masterClrMapping/>
  </p:clrMapOvr>
  <p:extLst>
    <p:ext uri="{DCECCB84-F9BA-43D5-87BE-67443E8EF086}">
      <p15:sldGuideLst xmlns:p15="http://schemas.microsoft.com/office/powerpoint/2012/main">
        <p15:guide id="5" orient="horz" pos="935">
          <p15:clr>
            <a:srgbClr val="FBAE40"/>
          </p15:clr>
        </p15:guide>
        <p15:guide id="8" orient="horz" pos="3725">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ummary">
    <p:spTree>
      <p:nvGrpSpPr>
        <p:cNvPr id="1" name=""/>
        <p:cNvGrpSpPr/>
        <p:nvPr/>
      </p:nvGrpSpPr>
      <p:grpSpPr>
        <a:xfrm>
          <a:off x="0" y="0"/>
          <a:ext cx="0" cy="0"/>
          <a:chOff x="0" y="0"/>
          <a:chExt cx="0" cy="0"/>
        </a:xfrm>
      </p:grpSpPr>
      <p:grpSp>
        <p:nvGrpSpPr>
          <p:cNvPr id="24" name="Angled stripes">
            <a:extLst>
              <a:ext uri="{FF2B5EF4-FFF2-40B4-BE49-F238E27FC236}">
                <a16:creationId xmlns:a16="http://schemas.microsoft.com/office/drawing/2014/main" id="{B54D0A87-510C-4422-B002-B30C04A1C896}"/>
              </a:ext>
            </a:extLst>
          </p:cNvPr>
          <p:cNvGrpSpPr/>
          <p:nvPr userDrawn="1"/>
        </p:nvGrpSpPr>
        <p:grpSpPr>
          <a:xfrm>
            <a:off x="3254052" y="0"/>
            <a:ext cx="8937949" cy="6858001"/>
            <a:chOff x="3254052" y="0"/>
            <a:chExt cx="8937949" cy="6858001"/>
          </a:xfrm>
        </p:grpSpPr>
        <p:sp>
          <p:nvSpPr>
            <p:cNvPr id="25" name="Angled stripe 1">
              <a:extLst>
                <a:ext uri="{FF2B5EF4-FFF2-40B4-BE49-F238E27FC236}">
                  <a16:creationId xmlns:a16="http://schemas.microsoft.com/office/drawing/2014/main" id="{6EEF63EE-081E-49F2-A2F0-A289035E6BA6}"/>
                </a:ext>
              </a:extLst>
            </p:cNvPr>
            <p:cNvSpPr/>
            <p:nvPr userDrawn="1"/>
          </p:nvSpPr>
          <p:spPr>
            <a:xfrm>
              <a:off x="3254052" y="0"/>
              <a:ext cx="8724042" cy="6858000"/>
            </a:xfrm>
            <a:custGeom>
              <a:avLst/>
              <a:gdLst>
                <a:gd name="connsiteX0" fmla="*/ 6988598 w 8724042"/>
                <a:gd name="connsiteY0" fmla="*/ 0 h 6858000"/>
                <a:gd name="connsiteX1" fmla="*/ 8724042 w 8724042"/>
                <a:gd name="connsiteY1" fmla="*/ 0 h 6858000"/>
                <a:gd name="connsiteX2" fmla="*/ 1735445 w 8724042"/>
                <a:gd name="connsiteY2" fmla="*/ 6858000 h 6858000"/>
                <a:gd name="connsiteX3" fmla="*/ 0 w 8724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24042" h="6858000">
                  <a:moveTo>
                    <a:pt x="6988598" y="0"/>
                  </a:moveTo>
                  <a:lnTo>
                    <a:pt x="8724042" y="0"/>
                  </a:lnTo>
                  <a:lnTo>
                    <a:pt x="1735445"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sp>
          <p:nvSpPr>
            <p:cNvPr id="26" name="Angled stripe 2">
              <a:extLst>
                <a:ext uri="{FF2B5EF4-FFF2-40B4-BE49-F238E27FC236}">
                  <a16:creationId xmlns:a16="http://schemas.microsoft.com/office/drawing/2014/main" id="{0229A645-67DD-44BA-AA0E-4A08B3B79B23}"/>
                </a:ext>
              </a:extLst>
            </p:cNvPr>
            <p:cNvSpPr/>
            <p:nvPr userDrawn="1"/>
          </p:nvSpPr>
          <p:spPr>
            <a:xfrm>
              <a:off x="5623056" y="411812"/>
              <a:ext cx="6568945" cy="6446189"/>
            </a:xfrm>
            <a:custGeom>
              <a:avLst/>
              <a:gdLst>
                <a:gd name="connsiteX0" fmla="*/ 6568944 w 6568945"/>
                <a:gd name="connsiteY0" fmla="*/ 0 h 6446189"/>
                <a:gd name="connsiteX1" fmla="*/ 6568945 w 6568945"/>
                <a:gd name="connsiteY1" fmla="*/ 1703013 h 6446189"/>
                <a:gd name="connsiteX2" fmla="*/ 1735444 w 6568945"/>
                <a:gd name="connsiteY2" fmla="*/ 6446189 h 6446189"/>
                <a:gd name="connsiteX3" fmla="*/ 0 w 6568945"/>
                <a:gd name="connsiteY3" fmla="*/ 6446189 h 6446189"/>
              </a:gdLst>
              <a:ahLst/>
              <a:cxnLst>
                <a:cxn ang="0">
                  <a:pos x="connsiteX0" y="connsiteY0"/>
                </a:cxn>
                <a:cxn ang="0">
                  <a:pos x="connsiteX1" y="connsiteY1"/>
                </a:cxn>
                <a:cxn ang="0">
                  <a:pos x="connsiteX2" y="connsiteY2"/>
                </a:cxn>
                <a:cxn ang="0">
                  <a:pos x="connsiteX3" y="connsiteY3"/>
                </a:cxn>
              </a:cxnLst>
              <a:rect l="l" t="t" r="r" b="b"/>
              <a:pathLst>
                <a:path w="6568945" h="6446189">
                  <a:moveTo>
                    <a:pt x="6568944" y="0"/>
                  </a:moveTo>
                  <a:lnTo>
                    <a:pt x="6568945" y="1703013"/>
                  </a:lnTo>
                  <a:lnTo>
                    <a:pt x="1735444" y="6446189"/>
                  </a:lnTo>
                  <a:lnTo>
                    <a:pt x="0" y="6446189"/>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grpSp>
      <p:sp>
        <p:nvSpPr>
          <p:cNvPr id="11" name="TextBox 10">
            <a:extLst>
              <a:ext uri="{FF2B5EF4-FFF2-40B4-BE49-F238E27FC236}">
                <a16:creationId xmlns:a16="http://schemas.microsoft.com/office/drawing/2014/main" id="{7AEAB7C8-BAE9-490C-8CDE-6086AED3C2D8}"/>
              </a:ext>
            </a:extLst>
          </p:cNvPr>
          <p:cNvSpPr txBox="1"/>
          <p:nvPr userDrawn="1"/>
        </p:nvSpPr>
        <p:spPr>
          <a:xfrm>
            <a:off x="11344275" y="6597650"/>
            <a:ext cx="392736" cy="174851"/>
          </a:xfrm>
          <a:prstGeom prst="rect">
            <a:avLst/>
          </a:prstGeom>
          <a:noFill/>
        </p:spPr>
        <p:txBody>
          <a:bodyPr wrap="none" lIns="0" tIns="36000" rIns="0" bIns="0" rtlCol="0">
            <a:spAutoFit/>
          </a:bodyPr>
          <a:lstStyle/>
          <a:p>
            <a:r>
              <a:rPr lang="nb-NO" sz="900" dirty="0">
                <a:solidFill>
                  <a:schemeClr val="bg1"/>
                </a:solidFill>
              </a:rPr>
              <a:t>© Ipsos</a:t>
            </a:r>
          </a:p>
        </p:txBody>
      </p:sp>
      <p:sp>
        <p:nvSpPr>
          <p:cNvPr id="5" name="Slide Number Placeholder 4">
            <a:extLst>
              <a:ext uri="{FF2B5EF4-FFF2-40B4-BE49-F238E27FC236}">
                <a16:creationId xmlns:a16="http://schemas.microsoft.com/office/drawing/2014/main" id="{C40E1B82-472D-4CFA-8D33-C8ED1F0493D8}"/>
              </a:ext>
            </a:extLst>
          </p:cNvPr>
          <p:cNvSpPr>
            <a:spLocks noGrp="1"/>
          </p:cNvSpPr>
          <p:nvPr>
            <p:ph type="sldNum" sz="quarter" idx="14"/>
          </p:nvPr>
        </p:nvSpPr>
        <p:spPr/>
        <p:txBody>
          <a:bodyPr/>
          <a:lstStyle>
            <a:lvl1pPr>
              <a:defRPr>
                <a:solidFill>
                  <a:schemeClr val="bg1"/>
                </a:solidFill>
              </a:defRPr>
            </a:lvl1pPr>
          </a:lstStyle>
          <a:p>
            <a:fld id="{D61AABEC-672F-4B68-B914-690DA978312C}" type="slidenum">
              <a:rPr lang="nb-NO" smtClean="0"/>
              <a:pPr/>
              <a:t>‹#›</a:t>
            </a:fld>
            <a:r>
              <a:rPr lang="nb-NO" dirty="0"/>
              <a:t> </a:t>
            </a:r>
          </a:p>
        </p:txBody>
      </p:sp>
      <p:cxnSp>
        <p:nvCxnSpPr>
          <p:cNvPr id="16" name="Straight Connector 15">
            <a:extLst>
              <a:ext uri="{FF2B5EF4-FFF2-40B4-BE49-F238E27FC236}">
                <a16:creationId xmlns:a16="http://schemas.microsoft.com/office/drawing/2014/main" id="{F50FD98E-C0A3-443F-BCC3-E123AE6EAEB5}"/>
              </a:ext>
            </a:extLst>
          </p:cNvPr>
          <p:cNvCxnSpPr/>
          <p:nvPr userDrawn="1"/>
        </p:nvCxnSpPr>
        <p:spPr>
          <a:xfrm>
            <a:off x="821531" y="6200775"/>
            <a:ext cx="0" cy="3968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Graphique 8">
            <a:extLst>
              <a:ext uri="{FF2B5EF4-FFF2-40B4-BE49-F238E27FC236}">
                <a16:creationId xmlns:a16="http://schemas.microsoft.com/office/drawing/2014/main" id="{8BDD45A3-2B3A-4A98-BCDC-1A4B4A86DBF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344275" y="6196640"/>
            <a:ext cx="446881" cy="409329"/>
          </a:xfrm>
          <a:prstGeom prst="rect">
            <a:avLst/>
          </a:prstGeom>
        </p:spPr>
      </p:pic>
      <p:sp>
        <p:nvSpPr>
          <p:cNvPr id="14" name="strTableOfContents">
            <a:extLst>
              <a:ext uri="{FF2B5EF4-FFF2-40B4-BE49-F238E27FC236}">
                <a16:creationId xmlns:a16="http://schemas.microsoft.com/office/drawing/2014/main" id="{F054EDE5-1748-43F2-ABBB-3333C03EC5DA}"/>
              </a:ext>
            </a:extLst>
          </p:cNvPr>
          <p:cNvSpPr>
            <a:spLocks noGrp="1"/>
          </p:cNvSpPr>
          <p:nvPr>
            <p:ph type="body" sz="quarter" idx="13" hasCustomPrompt="1"/>
          </p:nvPr>
        </p:nvSpPr>
        <p:spPr>
          <a:xfrm>
            <a:off x="414473" y="1593561"/>
            <a:ext cx="11369540" cy="4535777"/>
          </a:xfrm>
        </p:spPr>
        <p:txBody>
          <a:bodyPr wrap="square" lIns="0" rIns="0" numCol="2" spcCol="576000">
            <a:noAutofit/>
          </a:bodyPr>
          <a:lstStyle>
            <a:lvl1pPr marL="0" marR="0" indent="0" algn="l" defTabSz="447675" rtl="0" eaLnBrk="1" fontAlgn="auto" latinLnBrk="0" hangingPunct="1">
              <a:lnSpc>
                <a:spcPct val="100000"/>
              </a:lnSpc>
              <a:spcBef>
                <a:spcPts val="1800"/>
              </a:spcBef>
              <a:spcAft>
                <a:spcPts val="0"/>
              </a:spcAft>
              <a:buClrTx/>
              <a:buSzPct val="100000"/>
              <a:buFont typeface="+mj-lt"/>
              <a:buNone/>
              <a:tabLst/>
              <a:defRPr sz="1600" b="1">
                <a:solidFill>
                  <a:schemeClr val="bg1"/>
                </a:solidFill>
                <a:latin typeface="+mn-lt"/>
              </a:defRPr>
            </a:lvl1pPr>
            <a:lvl2pPr marL="447675" indent="0" defTabSz="447675">
              <a:lnSpc>
                <a:spcPct val="100000"/>
              </a:lnSpc>
              <a:buFont typeface="Arial" panose="020B0604020202020204" pitchFamily="34" charset="0"/>
              <a:buNone/>
              <a:defRPr sz="1600">
                <a:solidFill>
                  <a:schemeClr val="bg1"/>
                </a:solidFill>
              </a:defRPr>
            </a:lvl2pPr>
            <a:lvl3pPr marL="895350" indent="0" defTabSz="447675">
              <a:buNone/>
              <a:defRPr>
                <a:solidFill>
                  <a:schemeClr val="bg1"/>
                </a:solidFill>
              </a:defRPr>
            </a:lvl3pPr>
            <a:lvl4pPr>
              <a:defRPr>
                <a:solidFill>
                  <a:schemeClr val="bg1"/>
                </a:solidFill>
              </a:defRPr>
            </a:lvl4pPr>
            <a:lvl5pPr>
              <a:defRPr>
                <a:solidFill>
                  <a:schemeClr val="bg1"/>
                </a:solidFill>
              </a:defRPr>
            </a:lvl5pPr>
          </a:lstStyle>
          <a:p>
            <a:pPr lvl="0"/>
            <a:r>
              <a:rPr lang="nb-NO" noProof="0" dirty="0"/>
              <a:t>1. 	CHAPTER TITLE</a:t>
            </a:r>
          </a:p>
          <a:p>
            <a:pPr lvl="1"/>
            <a:r>
              <a:rPr lang="nb-NO" noProof="0" dirty="0"/>
              <a:t>1.1	</a:t>
            </a:r>
            <a:r>
              <a:rPr lang="nb-NO" noProof="0" dirty="0" err="1"/>
              <a:t>Section</a:t>
            </a:r>
            <a:r>
              <a:rPr lang="nb-NO" noProof="0" dirty="0"/>
              <a:t> </a:t>
            </a:r>
            <a:r>
              <a:rPr lang="nb-NO" noProof="0" dirty="0" err="1"/>
              <a:t>title</a:t>
            </a:r>
            <a:endParaRPr lang="nb-NO" noProof="0" dirty="0"/>
          </a:p>
          <a:p>
            <a:pPr lvl="1"/>
            <a:r>
              <a:rPr lang="nb-NO" noProof="0" dirty="0"/>
              <a:t>1.2	</a:t>
            </a:r>
            <a:r>
              <a:rPr lang="nb-NO" noProof="0" dirty="0" err="1"/>
              <a:t>Section</a:t>
            </a:r>
            <a:r>
              <a:rPr lang="nb-NO" noProof="0" dirty="0"/>
              <a:t> </a:t>
            </a:r>
            <a:r>
              <a:rPr lang="nb-NO" noProof="0" dirty="0" err="1"/>
              <a:t>title</a:t>
            </a:r>
            <a:endParaRPr lang="nb-NO" noProof="0" dirty="0"/>
          </a:p>
          <a:p>
            <a:pPr lvl="2"/>
            <a:r>
              <a:rPr lang="nb-NO" noProof="0" dirty="0"/>
              <a:t>1.2.1	</a:t>
            </a:r>
            <a:r>
              <a:rPr lang="nb-NO" noProof="0" dirty="0" err="1"/>
              <a:t>Subsection</a:t>
            </a:r>
            <a:r>
              <a:rPr lang="nb-NO" noProof="0" dirty="0"/>
              <a:t> </a:t>
            </a:r>
            <a:r>
              <a:rPr lang="nb-NO" noProof="0" dirty="0" err="1"/>
              <a:t>title</a:t>
            </a:r>
            <a:endParaRPr lang="nb-NO" noProof="0" dirty="0"/>
          </a:p>
          <a:p>
            <a:pPr lvl="2"/>
            <a:r>
              <a:rPr lang="nb-NO" noProof="0" dirty="0"/>
              <a:t>1.2.2	</a:t>
            </a:r>
            <a:r>
              <a:rPr lang="nb-NO" noProof="0" dirty="0" err="1"/>
              <a:t>Subsection</a:t>
            </a:r>
            <a:r>
              <a:rPr lang="nb-NO" noProof="0" dirty="0"/>
              <a:t> </a:t>
            </a:r>
            <a:r>
              <a:rPr lang="nb-NO" noProof="0" dirty="0" err="1"/>
              <a:t>title</a:t>
            </a:r>
            <a:endParaRPr lang="nb-NO" noProof="0" dirty="0"/>
          </a:p>
          <a:p>
            <a:pPr lvl="0"/>
            <a:r>
              <a:rPr lang="nb-NO" noProof="0" dirty="0"/>
              <a:t>2. 	CHAPTER TITLE</a:t>
            </a:r>
          </a:p>
          <a:p>
            <a:pPr lvl="1"/>
            <a:r>
              <a:rPr lang="nb-NO" noProof="0" dirty="0"/>
              <a:t>2.1	</a:t>
            </a:r>
            <a:r>
              <a:rPr lang="nb-NO" noProof="0" dirty="0" err="1"/>
              <a:t>Section</a:t>
            </a:r>
            <a:r>
              <a:rPr lang="nb-NO" noProof="0" dirty="0"/>
              <a:t> </a:t>
            </a:r>
            <a:r>
              <a:rPr lang="nb-NO" noProof="0" dirty="0" err="1"/>
              <a:t>title</a:t>
            </a:r>
            <a:endParaRPr lang="nb-NO" noProof="0" dirty="0"/>
          </a:p>
          <a:p>
            <a:pPr lvl="1"/>
            <a:r>
              <a:rPr lang="nb-NO" noProof="0" dirty="0"/>
              <a:t>2.2	</a:t>
            </a:r>
            <a:r>
              <a:rPr lang="nb-NO" noProof="0" dirty="0" err="1"/>
              <a:t>Section</a:t>
            </a:r>
            <a:r>
              <a:rPr lang="nb-NO" noProof="0" dirty="0"/>
              <a:t> </a:t>
            </a:r>
            <a:r>
              <a:rPr lang="nb-NO" noProof="0" dirty="0" err="1"/>
              <a:t>title</a:t>
            </a:r>
            <a:endParaRPr lang="nb-NO" noProof="0" dirty="0"/>
          </a:p>
          <a:p>
            <a:pPr lvl="0"/>
            <a:r>
              <a:rPr lang="nb-NO" noProof="0" dirty="0"/>
              <a:t>3.	CHAPTER TITLE</a:t>
            </a:r>
          </a:p>
          <a:p>
            <a:pPr marL="0" marR="0" lvl="0" indent="0" algn="l" defTabSz="447675" rtl="0" eaLnBrk="1" fontAlgn="auto" latinLnBrk="0" hangingPunct="1">
              <a:lnSpc>
                <a:spcPct val="100000"/>
              </a:lnSpc>
              <a:spcBef>
                <a:spcPts val="1800"/>
              </a:spcBef>
              <a:spcAft>
                <a:spcPts val="0"/>
              </a:spcAft>
              <a:buClrTx/>
              <a:buSzPct val="100000"/>
              <a:buFont typeface="+mj-lt"/>
              <a:buNone/>
              <a:tabLst/>
              <a:defRPr/>
            </a:pPr>
            <a:r>
              <a:rPr lang="nb-NO" noProof="0" dirty="0"/>
              <a:t>4.	CHAPTER TITLE</a:t>
            </a:r>
          </a:p>
        </p:txBody>
      </p:sp>
      <p:sp>
        <p:nvSpPr>
          <p:cNvPr id="2" name="Title 1">
            <a:extLst>
              <a:ext uri="{FF2B5EF4-FFF2-40B4-BE49-F238E27FC236}">
                <a16:creationId xmlns:a16="http://schemas.microsoft.com/office/drawing/2014/main" id="{F68F1563-018F-44B3-B1BA-431C2F106E20}"/>
              </a:ext>
            </a:extLst>
          </p:cNvPr>
          <p:cNvSpPr>
            <a:spLocks noGrp="1"/>
          </p:cNvSpPr>
          <p:nvPr>
            <p:ph type="title" hasCustomPrompt="1"/>
          </p:nvPr>
        </p:nvSpPr>
        <p:spPr>
          <a:xfrm>
            <a:off x="408692" y="512763"/>
            <a:ext cx="7551996" cy="738664"/>
          </a:xfrm>
        </p:spPr>
        <p:txBody>
          <a:bodyPr lIns="0" anchor="b">
            <a:noAutofit/>
          </a:bodyPr>
          <a:lstStyle>
            <a:lvl1pPr>
              <a:lnSpc>
                <a:spcPct val="80000"/>
              </a:lnSpc>
              <a:defRPr sz="6000" spc="-200" baseline="0">
                <a:solidFill>
                  <a:schemeClr val="bg1"/>
                </a:solidFill>
              </a:defRPr>
            </a:lvl1pPr>
          </a:lstStyle>
          <a:p>
            <a:r>
              <a:rPr lang="nb-NO" noProof="0" dirty="0"/>
              <a:t>SUMMARY</a:t>
            </a:r>
          </a:p>
        </p:txBody>
      </p:sp>
    </p:spTree>
    <p:extLst>
      <p:ext uri="{BB962C8B-B14F-4D97-AF65-F5344CB8AC3E}">
        <p14:creationId xmlns:p14="http://schemas.microsoft.com/office/powerpoint/2010/main" val="2566412616"/>
      </p:ext>
    </p:extLst>
  </p:cSld>
  <p:clrMapOvr>
    <a:masterClrMapping/>
  </p:clrMapOvr>
  <p:extLst>
    <p:ext uri="{DCECCB84-F9BA-43D5-87BE-67443E8EF086}">
      <p15:sldGuideLst xmlns:p15="http://schemas.microsoft.com/office/powerpoint/2012/main">
        <p15:guide id="1" orient="horz" pos="323"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Visual Right &amp; Diagonal Stripes">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nb-NO" smtClean="0"/>
              <a:pPr/>
              <a:t>‹#›</a:t>
            </a:fld>
            <a:r>
              <a:rPr lang="nb-NO" dirty="0"/>
              <a:t> </a:t>
            </a:r>
          </a:p>
        </p:txBody>
      </p:sp>
      <p:sp>
        <p:nvSpPr>
          <p:cNvPr id="4" name="Picture Placeholder 3">
            <a:extLst>
              <a:ext uri="{FF2B5EF4-FFF2-40B4-BE49-F238E27FC236}">
                <a16:creationId xmlns:a16="http://schemas.microsoft.com/office/drawing/2014/main" id="{13C2929E-DB5B-41C8-9CD4-82AF0D933B9C}"/>
              </a:ext>
            </a:extLst>
          </p:cNvPr>
          <p:cNvSpPr>
            <a:spLocks noGrp="1"/>
          </p:cNvSpPr>
          <p:nvPr>
            <p:ph type="pic" sz="quarter" idx="20"/>
          </p:nvPr>
        </p:nvSpPr>
        <p:spPr>
          <a:xfrm>
            <a:off x="6400800" y="0"/>
            <a:ext cx="5791199" cy="6858000"/>
          </a:xfrm>
          <a:solidFill>
            <a:schemeClr val="bg1">
              <a:lumMod val="75000"/>
            </a:schemeClr>
          </a:solidFill>
        </p:spPr>
        <p:txBody>
          <a:bodyPr/>
          <a:lstStyle/>
          <a:p>
            <a:r>
              <a:rPr lang="nb-NO" dirty="0"/>
              <a:t>Klikk på ikonet for å legge til et bilde</a:t>
            </a:r>
          </a:p>
        </p:txBody>
      </p:sp>
      <p:grpSp>
        <p:nvGrpSpPr>
          <p:cNvPr id="8" name="Angled stripes">
            <a:extLst>
              <a:ext uri="{FF2B5EF4-FFF2-40B4-BE49-F238E27FC236}">
                <a16:creationId xmlns:a16="http://schemas.microsoft.com/office/drawing/2014/main" id="{22A662EA-67CB-4825-BF81-BB128B408C26}"/>
              </a:ext>
            </a:extLst>
          </p:cNvPr>
          <p:cNvGrpSpPr/>
          <p:nvPr userDrawn="1"/>
        </p:nvGrpSpPr>
        <p:grpSpPr>
          <a:xfrm>
            <a:off x="0" y="1"/>
            <a:ext cx="3834809" cy="3763146"/>
            <a:chOff x="0" y="1"/>
            <a:chExt cx="3834809" cy="3763146"/>
          </a:xfrm>
        </p:grpSpPr>
        <p:sp>
          <p:nvSpPr>
            <p:cNvPr id="9" name="Angled stripe 2">
              <a:extLst>
                <a:ext uri="{FF2B5EF4-FFF2-40B4-BE49-F238E27FC236}">
                  <a16:creationId xmlns:a16="http://schemas.microsoft.com/office/drawing/2014/main" id="{66B8B058-8F68-4E69-BEC3-0A68F66136D4}"/>
                </a:ext>
              </a:extLst>
            </p:cNvPr>
            <p:cNvSpPr/>
            <p:nvPr userDrawn="1"/>
          </p:nvSpPr>
          <p:spPr>
            <a:xfrm>
              <a:off x="0" y="1"/>
              <a:ext cx="3834809" cy="3763146"/>
            </a:xfrm>
            <a:custGeom>
              <a:avLst/>
              <a:gdLst>
                <a:gd name="connsiteX0" fmla="*/ 3077457 w 3834809"/>
                <a:gd name="connsiteY0" fmla="*/ 0 h 3763146"/>
                <a:gd name="connsiteX1" fmla="*/ 3834809 w 3834809"/>
                <a:gd name="connsiteY1" fmla="*/ 0 h 3763146"/>
                <a:gd name="connsiteX2" fmla="*/ 1 w 3834809"/>
                <a:gd name="connsiteY2" fmla="*/ 3763146 h 3763146"/>
                <a:gd name="connsiteX3" fmla="*/ 0 w 3834809"/>
                <a:gd name="connsiteY3" fmla="*/ 3019948 h 3763146"/>
              </a:gdLst>
              <a:ahLst/>
              <a:cxnLst>
                <a:cxn ang="0">
                  <a:pos x="connsiteX0" y="connsiteY0"/>
                </a:cxn>
                <a:cxn ang="0">
                  <a:pos x="connsiteX1" y="connsiteY1"/>
                </a:cxn>
                <a:cxn ang="0">
                  <a:pos x="connsiteX2" y="connsiteY2"/>
                </a:cxn>
                <a:cxn ang="0">
                  <a:pos x="connsiteX3" y="connsiteY3"/>
                </a:cxn>
              </a:cxnLst>
              <a:rect l="l" t="t" r="r" b="b"/>
              <a:pathLst>
                <a:path w="3834809" h="3763146">
                  <a:moveTo>
                    <a:pt x="3077457" y="0"/>
                  </a:moveTo>
                  <a:lnTo>
                    <a:pt x="3834809" y="0"/>
                  </a:lnTo>
                  <a:lnTo>
                    <a:pt x="1" y="3763146"/>
                  </a:lnTo>
                  <a:lnTo>
                    <a:pt x="0" y="3019948"/>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sp>
          <p:nvSpPr>
            <p:cNvPr id="10" name="Angled stripe 1">
              <a:extLst>
                <a:ext uri="{FF2B5EF4-FFF2-40B4-BE49-F238E27FC236}">
                  <a16:creationId xmlns:a16="http://schemas.microsoft.com/office/drawing/2014/main" id="{7F4EB53B-4873-44BA-90A6-63D1D261C4B9}"/>
                </a:ext>
              </a:extLst>
            </p:cNvPr>
            <p:cNvSpPr/>
            <p:nvPr userDrawn="1"/>
          </p:nvSpPr>
          <p:spPr>
            <a:xfrm>
              <a:off x="0" y="1"/>
              <a:ext cx="2739382" cy="2688191"/>
            </a:xfrm>
            <a:custGeom>
              <a:avLst/>
              <a:gdLst>
                <a:gd name="connsiteX0" fmla="*/ 1982030 w 2739382"/>
                <a:gd name="connsiteY0" fmla="*/ 0 h 2688191"/>
                <a:gd name="connsiteX1" fmla="*/ 2739382 w 2739382"/>
                <a:gd name="connsiteY1" fmla="*/ 0 h 2688191"/>
                <a:gd name="connsiteX2" fmla="*/ 0 w 2739382"/>
                <a:gd name="connsiteY2" fmla="*/ 2688191 h 2688191"/>
                <a:gd name="connsiteX3" fmla="*/ 0 w 2739382"/>
                <a:gd name="connsiteY3" fmla="*/ 1944992 h 2688191"/>
              </a:gdLst>
              <a:ahLst/>
              <a:cxnLst>
                <a:cxn ang="0">
                  <a:pos x="connsiteX0" y="connsiteY0"/>
                </a:cxn>
                <a:cxn ang="0">
                  <a:pos x="connsiteX1" y="connsiteY1"/>
                </a:cxn>
                <a:cxn ang="0">
                  <a:pos x="connsiteX2" y="connsiteY2"/>
                </a:cxn>
                <a:cxn ang="0">
                  <a:pos x="connsiteX3" y="connsiteY3"/>
                </a:cxn>
              </a:cxnLst>
              <a:rect l="l" t="t" r="r" b="b"/>
              <a:pathLst>
                <a:path w="2739382" h="2688191">
                  <a:moveTo>
                    <a:pt x="1982030" y="0"/>
                  </a:moveTo>
                  <a:lnTo>
                    <a:pt x="2739382" y="0"/>
                  </a:lnTo>
                  <a:lnTo>
                    <a:pt x="0" y="2688191"/>
                  </a:lnTo>
                  <a:lnTo>
                    <a:pt x="0" y="1944992"/>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grpSp>
    </p:spTree>
    <p:extLst>
      <p:ext uri="{BB962C8B-B14F-4D97-AF65-F5344CB8AC3E}">
        <p14:creationId xmlns:p14="http://schemas.microsoft.com/office/powerpoint/2010/main" val="2555085588"/>
      </p:ext>
    </p:extLst>
  </p:cSld>
  <p:clrMapOvr>
    <a:masterClrMapping/>
  </p:clrMapOvr>
  <p:extLst>
    <p:ext uri="{DCECCB84-F9BA-43D5-87BE-67443E8EF086}">
      <p15:sldGuideLst xmlns:p15="http://schemas.microsoft.com/office/powerpoint/2012/main">
        <p15:guide id="5" orient="horz" pos="754">
          <p15:clr>
            <a:srgbClr val="FBAE40"/>
          </p15:clr>
        </p15:guide>
        <p15:guide id="8" orient="horz" pos="3725">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Subtitle &amp; Visual Diagonal">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F0F305B-8CE9-4590-AEE9-17AD255881A5}"/>
              </a:ext>
            </a:extLst>
          </p:cNvPr>
          <p:cNvSpPr>
            <a:spLocks noGrp="1"/>
          </p:cNvSpPr>
          <p:nvPr>
            <p:ph type="pic" sz="quarter" idx="13" hasCustomPrompt="1"/>
          </p:nvPr>
        </p:nvSpPr>
        <p:spPr>
          <a:xfrm>
            <a:off x="0" y="0"/>
            <a:ext cx="12192000" cy="6858000"/>
          </a:xfrm>
          <a:custGeom>
            <a:avLst/>
            <a:gdLst>
              <a:gd name="connsiteX0" fmla="*/ 825026 w 12192000"/>
              <a:gd name="connsiteY0" fmla="*/ 6209433 h 6858000"/>
              <a:gd name="connsiteX1" fmla="*/ 825026 w 12192000"/>
              <a:gd name="connsiteY1" fmla="*/ 6605433 h 6858000"/>
              <a:gd name="connsiteX2" fmla="*/ 832226 w 12192000"/>
              <a:gd name="connsiteY2" fmla="*/ 6605433 h 6858000"/>
              <a:gd name="connsiteX3" fmla="*/ 832226 w 12192000"/>
              <a:gd name="connsiteY3" fmla="*/ 6209433 h 6858000"/>
              <a:gd name="connsiteX4" fmla="*/ 6840072 w 12192000"/>
              <a:gd name="connsiteY4" fmla="*/ 0 h 6858000"/>
              <a:gd name="connsiteX5" fmla="*/ 12192000 w 12192000"/>
              <a:gd name="connsiteY5" fmla="*/ 0 h 6858000"/>
              <a:gd name="connsiteX6" fmla="*/ 12192000 w 12192000"/>
              <a:gd name="connsiteY6" fmla="*/ 5047129 h 6858000"/>
              <a:gd name="connsiteX7" fmla="*/ 10381129 w 12192000"/>
              <a:gd name="connsiteY7" fmla="*/ 6858000 h 6858000"/>
              <a:gd name="connsiteX8" fmla="*/ 0 w 12192000"/>
              <a:gd name="connsiteY8" fmla="*/ 6858000 h 6858000"/>
              <a:gd name="connsiteX9" fmla="*/ 0 w 12192000"/>
              <a:gd name="connsiteY9" fmla="*/ 684007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825026" y="6209433"/>
                </a:moveTo>
                <a:lnTo>
                  <a:pt x="825026" y="6605433"/>
                </a:lnTo>
                <a:lnTo>
                  <a:pt x="832226" y="6605433"/>
                </a:lnTo>
                <a:lnTo>
                  <a:pt x="832226" y="6209433"/>
                </a:lnTo>
                <a:close/>
                <a:moveTo>
                  <a:pt x="6840072" y="0"/>
                </a:moveTo>
                <a:lnTo>
                  <a:pt x="12192000" y="0"/>
                </a:lnTo>
                <a:lnTo>
                  <a:pt x="12192000" y="5047129"/>
                </a:lnTo>
                <a:lnTo>
                  <a:pt x="10381129" y="6858000"/>
                </a:lnTo>
                <a:lnTo>
                  <a:pt x="0" y="6858000"/>
                </a:lnTo>
                <a:lnTo>
                  <a:pt x="0" y="6840072"/>
                </a:lnTo>
                <a:close/>
              </a:path>
            </a:pathLst>
          </a:custGeom>
          <a:solidFill>
            <a:schemeClr val="bg1">
              <a:lumMod val="75000"/>
            </a:schemeClr>
          </a:solidFill>
        </p:spPr>
        <p:txBody>
          <a:bodyPr wrap="square">
            <a:noAutofit/>
          </a:bodyPr>
          <a:lstStyle/>
          <a:p>
            <a:r>
              <a:rPr lang="nb-NO" dirty="0"/>
              <a:t> </a:t>
            </a:r>
          </a:p>
        </p:txBody>
      </p:sp>
      <p:sp>
        <p:nvSpPr>
          <p:cNvPr id="2" name="Title 1">
            <a:extLst>
              <a:ext uri="{FF2B5EF4-FFF2-40B4-BE49-F238E27FC236}">
                <a16:creationId xmlns:a16="http://schemas.microsoft.com/office/drawing/2014/main" id="{F880F3A8-E255-439C-855F-3431D2A9AD1D}"/>
              </a:ext>
            </a:extLst>
          </p:cNvPr>
          <p:cNvSpPr>
            <a:spLocks noGrp="1"/>
          </p:cNvSpPr>
          <p:nvPr>
            <p:ph type="title" hasCustomPrompt="1"/>
          </p:nvPr>
        </p:nvSpPr>
        <p:spPr/>
        <p:txBody>
          <a:bodyPr/>
          <a:lstStyle>
            <a:lvl1pPr>
              <a:defRPr/>
            </a:lvl1pPr>
          </a:lstStyle>
          <a:p>
            <a:r>
              <a:rPr lang="nb-NO" dirty="0"/>
              <a:t>TITLE OF THE SLIDE – </a:t>
            </a:r>
            <a:r>
              <a:rPr lang="nb-NO" dirty="0" err="1"/>
              <a:t>one</a:t>
            </a:r>
            <a:r>
              <a:rPr lang="nb-NO" dirty="0"/>
              <a:t> line</a:t>
            </a:r>
          </a:p>
        </p:txBody>
      </p:sp>
      <p:sp>
        <p:nvSpPr>
          <p:cNvPr id="5" name="Text Placeholder 5">
            <a:extLst>
              <a:ext uri="{FF2B5EF4-FFF2-40B4-BE49-F238E27FC236}">
                <a16:creationId xmlns:a16="http://schemas.microsoft.com/office/drawing/2014/main" id="{7E3E18FB-D9A3-4E90-AC92-ECC1E796D5D9}"/>
              </a:ext>
            </a:extLst>
          </p:cNvPr>
          <p:cNvSpPr>
            <a:spLocks noGrp="1"/>
          </p:cNvSpPr>
          <p:nvPr>
            <p:ph type="body" sz="quarter" idx="15" hasCustomPrompt="1"/>
          </p:nvPr>
        </p:nvSpPr>
        <p:spPr>
          <a:xfrm>
            <a:off x="407987" y="846000"/>
            <a:ext cx="11376023" cy="349702"/>
          </a:xfrm>
          <a:noFill/>
        </p:spPr>
        <p:txBody>
          <a:bodyPr wrap="square" lIns="0" tIns="36000" rIns="0" bIns="36000" anchor="b">
            <a:noAutofit/>
          </a:bodyPr>
          <a:lstStyle>
            <a:lvl1pPr marL="0" indent="0">
              <a:spcBef>
                <a:spcPts val="0"/>
              </a:spcBef>
              <a:buNone/>
              <a:defRPr sz="1800">
                <a:solidFill>
                  <a:schemeClr val="tx2"/>
                </a:solidFill>
              </a:defRPr>
            </a:lvl1pPr>
          </a:lstStyle>
          <a:p>
            <a:pPr lvl="0"/>
            <a:r>
              <a:rPr lang="nb-NO" dirty="0" err="1"/>
              <a:t>Subtitle</a:t>
            </a:r>
            <a:r>
              <a:rPr lang="nb-NO" dirty="0"/>
              <a:t> </a:t>
            </a:r>
            <a:r>
              <a:rPr lang="nb-NO" dirty="0" err="1"/>
              <a:t>of</a:t>
            </a:r>
            <a:r>
              <a:rPr lang="nb-NO" dirty="0"/>
              <a:t> </a:t>
            </a:r>
            <a:r>
              <a:rPr lang="nb-NO" dirty="0" err="1"/>
              <a:t>the</a:t>
            </a:r>
            <a:r>
              <a:rPr lang="nb-NO" dirty="0"/>
              <a:t> slide – One line</a:t>
            </a:r>
          </a:p>
        </p:txBody>
      </p:sp>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nb-NO" smtClean="0"/>
              <a:pPr/>
              <a:t>‹#›</a:t>
            </a:fld>
            <a:r>
              <a:rPr lang="nb-NO" dirty="0"/>
              <a:t> </a:t>
            </a:r>
          </a:p>
        </p:txBody>
      </p:sp>
    </p:spTree>
    <p:extLst>
      <p:ext uri="{BB962C8B-B14F-4D97-AF65-F5344CB8AC3E}">
        <p14:creationId xmlns:p14="http://schemas.microsoft.com/office/powerpoint/2010/main" val="2887212453"/>
      </p:ext>
    </p:extLst>
  </p:cSld>
  <p:clrMapOvr>
    <a:masterClrMapping/>
  </p:clrMapOvr>
  <p:extLst>
    <p:ext uri="{DCECCB84-F9BA-43D5-87BE-67443E8EF086}">
      <p15:sldGuideLst xmlns:p15="http://schemas.microsoft.com/office/powerpoint/2012/main">
        <p15:guide id="5" orient="horz" pos="754">
          <p15:clr>
            <a:srgbClr val="FBAE40"/>
          </p15:clr>
        </p15:guide>
        <p15:guide id="8" orient="horz" pos="3725">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Full Visual">
    <p:spTree>
      <p:nvGrpSpPr>
        <p:cNvPr id="1" name=""/>
        <p:cNvGrpSpPr/>
        <p:nvPr/>
      </p:nvGrpSpPr>
      <p:grpSpPr>
        <a:xfrm>
          <a:off x="0" y="0"/>
          <a:ext cx="0" cy="0"/>
          <a:chOff x="0" y="0"/>
          <a:chExt cx="0" cy="0"/>
        </a:xfrm>
      </p:grpSpPr>
      <p:sp>
        <p:nvSpPr>
          <p:cNvPr id="57" name="Picture Placeholder">
            <a:extLst>
              <a:ext uri="{FF2B5EF4-FFF2-40B4-BE49-F238E27FC236}">
                <a16:creationId xmlns:a16="http://schemas.microsoft.com/office/drawing/2014/main" id="{E18947DC-1E0A-470C-8A8F-054822CACC1F}"/>
              </a:ext>
            </a:extLst>
          </p:cNvPr>
          <p:cNvSpPr>
            <a:spLocks noGrp="1"/>
          </p:cNvSpPr>
          <p:nvPr>
            <p:ph type="pic" sz="quarter" idx="15"/>
          </p:nvPr>
        </p:nvSpPr>
        <p:spPr>
          <a:xfrm>
            <a:off x="2" y="1"/>
            <a:ext cx="12191999" cy="6858000"/>
          </a:xfrm>
          <a:custGeom>
            <a:avLst/>
            <a:gdLst>
              <a:gd name="connsiteX0" fmla="*/ 11642564 w 12191999"/>
              <a:gd name="connsiteY0" fmla="*/ 6693274 h 6854824"/>
              <a:gd name="connsiteX1" fmla="*/ 11654982 w 12191999"/>
              <a:gd name="connsiteY1" fmla="*/ 6698939 h 6854824"/>
              <a:gd name="connsiteX2" fmla="*/ 11659977 w 12191999"/>
              <a:gd name="connsiteY2" fmla="*/ 6715598 h 6854824"/>
              <a:gd name="connsiteX3" fmla="*/ 11655010 w 12191999"/>
              <a:gd name="connsiteY3" fmla="*/ 6732955 h 6854824"/>
              <a:gd name="connsiteX4" fmla="*/ 11642564 w 12191999"/>
              <a:gd name="connsiteY4" fmla="*/ 6738648 h 6854824"/>
              <a:gd name="connsiteX5" fmla="*/ 11630062 w 12191999"/>
              <a:gd name="connsiteY5" fmla="*/ 6732983 h 6854824"/>
              <a:gd name="connsiteX6" fmla="*/ 11625095 w 12191999"/>
              <a:gd name="connsiteY6" fmla="*/ 6715933 h 6854824"/>
              <a:gd name="connsiteX7" fmla="*/ 11630062 w 12191999"/>
              <a:gd name="connsiteY7" fmla="*/ 6698911 h 6854824"/>
              <a:gd name="connsiteX8" fmla="*/ 11642564 w 12191999"/>
              <a:gd name="connsiteY8" fmla="*/ 6693274 h 6854824"/>
              <a:gd name="connsiteX9" fmla="*/ 11522458 w 12191999"/>
              <a:gd name="connsiteY9" fmla="*/ 6692827 h 6854824"/>
              <a:gd name="connsiteX10" fmla="*/ 11533592 w 12191999"/>
              <a:gd name="connsiteY10" fmla="*/ 6698464 h 6854824"/>
              <a:gd name="connsiteX11" fmla="*/ 11538253 w 12191999"/>
              <a:gd name="connsiteY11" fmla="*/ 6715431 h 6854824"/>
              <a:gd name="connsiteX12" fmla="*/ 11533481 w 12191999"/>
              <a:gd name="connsiteY12" fmla="*/ 6732983 h 6854824"/>
              <a:gd name="connsiteX13" fmla="*/ 11522012 w 12191999"/>
              <a:gd name="connsiteY13" fmla="*/ 6738648 h 6854824"/>
              <a:gd name="connsiteX14" fmla="*/ 11510794 w 12191999"/>
              <a:gd name="connsiteY14" fmla="*/ 6733178 h 6854824"/>
              <a:gd name="connsiteX15" fmla="*/ 11506162 w 12191999"/>
              <a:gd name="connsiteY15" fmla="*/ 6716268 h 6854824"/>
              <a:gd name="connsiteX16" fmla="*/ 11511101 w 12191999"/>
              <a:gd name="connsiteY16" fmla="*/ 6698827 h 6854824"/>
              <a:gd name="connsiteX17" fmla="*/ 11522458 w 12191999"/>
              <a:gd name="connsiteY17" fmla="*/ 6692827 h 6854824"/>
              <a:gd name="connsiteX18" fmla="*/ 11704662 w 12191999"/>
              <a:gd name="connsiteY18" fmla="*/ 6684958 h 6854824"/>
              <a:gd name="connsiteX19" fmla="*/ 11695984 w 12191999"/>
              <a:gd name="connsiteY19" fmla="*/ 6686158 h 6854824"/>
              <a:gd name="connsiteX20" fmla="*/ 11689593 w 12191999"/>
              <a:gd name="connsiteY20" fmla="*/ 6689088 h 6854824"/>
              <a:gd name="connsiteX21" fmla="*/ 11684654 w 12191999"/>
              <a:gd name="connsiteY21" fmla="*/ 6694697 h 6854824"/>
              <a:gd name="connsiteX22" fmla="*/ 11682840 w 12191999"/>
              <a:gd name="connsiteY22" fmla="*/ 6702036 h 6854824"/>
              <a:gd name="connsiteX23" fmla="*/ 11685045 w 12191999"/>
              <a:gd name="connsiteY23" fmla="*/ 6709989 h 6854824"/>
              <a:gd name="connsiteX24" fmla="*/ 11691519 w 12191999"/>
              <a:gd name="connsiteY24" fmla="*/ 6715626 h 6854824"/>
              <a:gd name="connsiteX25" fmla="*/ 11706839 w 12191999"/>
              <a:gd name="connsiteY25" fmla="*/ 6720454 h 6854824"/>
              <a:gd name="connsiteX26" fmla="*/ 11717108 w 12191999"/>
              <a:gd name="connsiteY26" fmla="*/ 6723858 h 6854824"/>
              <a:gd name="connsiteX27" fmla="*/ 11720066 w 12191999"/>
              <a:gd name="connsiteY27" fmla="*/ 6729216 h 6854824"/>
              <a:gd name="connsiteX28" fmla="*/ 11716717 w 12191999"/>
              <a:gd name="connsiteY28" fmla="*/ 6735829 h 6854824"/>
              <a:gd name="connsiteX29" fmla="*/ 11706448 w 12191999"/>
              <a:gd name="connsiteY29" fmla="*/ 6738648 h 6854824"/>
              <a:gd name="connsiteX30" fmla="*/ 11695761 w 12191999"/>
              <a:gd name="connsiteY30" fmla="*/ 6735467 h 6854824"/>
              <a:gd name="connsiteX31" fmla="*/ 11691100 w 12191999"/>
              <a:gd name="connsiteY31" fmla="*/ 6726314 h 6854824"/>
              <a:gd name="connsiteX32" fmla="*/ 11681166 w 12191999"/>
              <a:gd name="connsiteY32" fmla="*/ 6727876 h 6854824"/>
              <a:gd name="connsiteX33" fmla="*/ 11688896 w 12191999"/>
              <a:gd name="connsiteY33" fmla="*/ 6742108 h 6854824"/>
              <a:gd name="connsiteX34" fmla="*/ 11706504 w 12191999"/>
              <a:gd name="connsiteY34" fmla="*/ 6746908 h 6854824"/>
              <a:gd name="connsiteX35" fmla="*/ 11719006 w 12191999"/>
              <a:gd name="connsiteY35" fmla="*/ 6744480 h 6854824"/>
              <a:gd name="connsiteX36" fmla="*/ 11727461 w 12191999"/>
              <a:gd name="connsiteY36" fmla="*/ 6737615 h 6854824"/>
              <a:gd name="connsiteX37" fmla="*/ 11730391 w 12191999"/>
              <a:gd name="connsiteY37" fmla="*/ 6728155 h 6854824"/>
              <a:gd name="connsiteX38" fmla="*/ 11727991 w 12191999"/>
              <a:gd name="connsiteY38" fmla="*/ 6719561 h 6854824"/>
              <a:gd name="connsiteX39" fmla="*/ 11721378 w 12191999"/>
              <a:gd name="connsiteY39" fmla="*/ 6714286 h 6854824"/>
              <a:gd name="connsiteX40" fmla="*/ 11706504 w 12191999"/>
              <a:gd name="connsiteY40" fmla="*/ 6709626 h 6854824"/>
              <a:gd name="connsiteX41" fmla="*/ 11697630 w 12191999"/>
              <a:gd name="connsiteY41" fmla="*/ 6707059 h 6854824"/>
              <a:gd name="connsiteX42" fmla="*/ 11693779 w 12191999"/>
              <a:gd name="connsiteY42" fmla="*/ 6704380 h 6854824"/>
              <a:gd name="connsiteX43" fmla="*/ 11692551 w 12191999"/>
              <a:gd name="connsiteY43" fmla="*/ 6700864 h 6854824"/>
              <a:gd name="connsiteX44" fmla="*/ 11695509 w 12191999"/>
              <a:gd name="connsiteY44" fmla="*/ 6695506 h 6854824"/>
              <a:gd name="connsiteX45" fmla="*/ 11705388 w 12191999"/>
              <a:gd name="connsiteY45" fmla="*/ 6693218 h 6854824"/>
              <a:gd name="connsiteX46" fmla="*/ 11714457 w 12191999"/>
              <a:gd name="connsiteY46" fmla="*/ 6695785 h 6854824"/>
              <a:gd name="connsiteX47" fmla="*/ 11718336 w 12191999"/>
              <a:gd name="connsiteY47" fmla="*/ 6702929 h 6854824"/>
              <a:gd name="connsiteX48" fmla="*/ 11728159 w 12191999"/>
              <a:gd name="connsiteY48" fmla="*/ 6701590 h 6854824"/>
              <a:gd name="connsiteX49" fmla="*/ 11724698 w 12191999"/>
              <a:gd name="connsiteY49" fmla="*/ 6692409 h 6854824"/>
              <a:gd name="connsiteX50" fmla="*/ 11716913 w 12191999"/>
              <a:gd name="connsiteY50" fmla="*/ 6686967 h 6854824"/>
              <a:gd name="connsiteX51" fmla="*/ 11704662 w 12191999"/>
              <a:gd name="connsiteY51" fmla="*/ 6684958 h 6854824"/>
              <a:gd name="connsiteX52" fmla="*/ 11642564 w 12191999"/>
              <a:gd name="connsiteY52" fmla="*/ 6684958 h 6854824"/>
              <a:gd name="connsiteX53" fmla="*/ 11623923 w 12191999"/>
              <a:gd name="connsiteY53" fmla="*/ 6691544 h 6854824"/>
              <a:gd name="connsiteX54" fmla="*/ 11614770 w 12191999"/>
              <a:gd name="connsiteY54" fmla="*/ 6715933 h 6854824"/>
              <a:gd name="connsiteX55" fmla="*/ 11622444 w 12191999"/>
              <a:gd name="connsiteY55" fmla="*/ 6738927 h 6854824"/>
              <a:gd name="connsiteX56" fmla="*/ 11642564 w 12191999"/>
              <a:gd name="connsiteY56" fmla="*/ 6746908 h 6854824"/>
              <a:gd name="connsiteX57" fmla="*/ 11656879 w 12191999"/>
              <a:gd name="connsiteY57" fmla="*/ 6743280 h 6854824"/>
              <a:gd name="connsiteX58" fmla="*/ 11666869 w 12191999"/>
              <a:gd name="connsiteY58" fmla="*/ 6733095 h 6854824"/>
              <a:gd name="connsiteX59" fmla="*/ 11670302 w 12191999"/>
              <a:gd name="connsiteY59" fmla="*/ 6715096 h 6854824"/>
              <a:gd name="connsiteX60" fmla="*/ 11662544 w 12191999"/>
              <a:gd name="connsiteY60" fmla="*/ 6692967 h 6854824"/>
              <a:gd name="connsiteX61" fmla="*/ 11642564 w 12191999"/>
              <a:gd name="connsiteY61" fmla="*/ 6684958 h 6854824"/>
              <a:gd name="connsiteX62" fmla="*/ 11580836 w 12191999"/>
              <a:gd name="connsiteY62" fmla="*/ 6684958 h 6854824"/>
              <a:gd name="connsiteX63" fmla="*/ 11572158 w 12191999"/>
              <a:gd name="connsiteY63" fmla="*/ 6686158 h 6854824"/>
              <a:gd name="connsiteX64" fmla="*/ 11565767 w 12191999"/>
              <a:gd name="connsiteY64" fmla="*/ 6689088 h 6854824"/>
              <a:gd name="connsiteX65" fmla="*/ 11560828 w 12191999"/>
              <a:gd name="connsiteY65" fmla="*/ 6694697 h 6854824"/>
              <a:gd name="connsiteX66" fmla="*/ 11559014 w 12191999"/>
              <a:gd name="connsiteY66" fmla="*/ 6702036 h 6854824"/>
              <a:gd name="connsiteX67" fmla="*/ 11561219 w 12191999"/>
              <a:gd name="connsiteY67" fmla="*/ 6709989 h 6854824"/>
              <a:gd name="connsiteX68" fmla="*/ 11567693 w 12191999"/>
              <a:gd name="connsiteY68" fmla="*/ 6715626 h 6854824"/>
              <a:gd name="connsiteX69" fmla="*/ 11583013 w 12191999"/>
              <a:gd name="connsiteY69" fmla="*/ 6720454 h 6854824"/>
              <a:gd name="connsiteX70" fmla="*/ 11593282 w 12191999"/>
              <a:gd name="connsiteY70" fmla="*/ 6723858 h 6854824"/>
              <a:gd name="connsiteX71" fmla="*/ 11596240 w 12191999"/>
              <a:gd name="connsiteY71" fmla="*/ 6729216 h 6854824"/>
              <a:gd name="connsiteX72" fmla="*/ 11592891 w 12191999"/>
              <a:gd name="connsiteY72" fmla="*/ 6735829 h 6854824"/>
              <a:gd name="connsiteX73" fmla="*/ 11582622 w 12191999"/>
              <a:gd name="connsiteY73" fmla="*/ 6738648 h 6854824"/>
              <a:gd name="connsiteX74" fmla="*/ 11571935 w 12191999"/>
              <a:gd name="connsiteY74" fmla="*/ 6735467 h 6854824"/>
              <a:gd name="connsiteX75" fmla="*/ 11567274 w 12191999"/>
              <a:gd name="connsiteY75" fmla="*/ 6726314 h 6854824"/>
              <a:gd name="connsiteX76" fmla="*/ 11557340 w 12191999"/>
              <a:gd name="connsiteY76" fmla="*/ 6727876 h 6854824"/>
              <a:gd name="connsiteX77" fmla="*/ 11565070 w 12191999"/>
              <a:gd name="connsiteY77" fmla="*/ 6742108 h 6854824"/>
              <a:gd name="connsiteX78" fmla="*/ 11582678 w 12191999"/>
              <a:gd name="connsiteY78" fmla="*/ 6746908 h 6854824"/>
              <a:gd name="connsiteX79" fmla="*/ 11595180 w 12191999"/>
              <a:gd name="connsiteY79" fmla="*/ 6744480 h 6854824"/>
              <a:gd name="connsiteX80" fmla="*/ 11603635 w 12191999"/>
              <a:gd name="connsiteY80" fmla="*/ 6737615 h 6854824"/>
              <a:gd name="connsiteX81" fmla="*/ 11606565 w 12191999"/>
              <a:gd name="connsiteY81" fmla="*/ 6728155 h 6854824"/>
              <a:gd name="connsiteX82" fmla="*/ 11604165 w 12191999"/>
              <a:gd name="connsiteY82" fmla="*/ 6719561 h 6854824"/>
              <a:gd name="connsiteX83" fmla="*/ 11597552 w 12191999"/>
              <a:gd name="connsiteY83" fmla="*/ 6714286 h 6854824"/>
              <a:gd name="connsiteX84" fmla="*/ 11582678 w 12191999"/>
              <a:gd name="connsiteY84" fmla="*/ 6709626 h 6854824"/>
              <a:gd name="connsiteX85" fmla="*/ 11573804 w 12191999"/>
              <a:gd name="connsiteY85" fmla="*/ 6707059 h 6854824"/>
              <a:gd name="connsiteX86" fmla="*/ 11569953 w 12191999"/>
              <a:gd name="connsiteY86" fmla="*/ 6704380 h 6854824"/>
              <a:gd name="connsiteX87" fmla="*/ 11568725 w 12191999"/>
              <a:gd name="connsiteY87" fmla="*/ 6700864 h 6854824"/>
              <a:gd name="connsiteX88" fmla="*/ 11571683 w 12191999"/>
              <a:gd name="connsiteY88" fmla="*/ 6695506 h 6854824"/>
              <a:gd name="connsiteX89" fmla="*/ 11581562 w 12191999"/>
              <a:gd name="connsiteY89" fmla="*/ 6693218 h 6854824"/>
              <a:gd name="connsiteX90" fmla="*/ 11590631 w 12191999"/>
              <a:gd name="connsiteY90" fmla="*/ 6695785 h 6854824"/>
              <a:gd name="connsiteX91" fmla="*/ 11594510 w 12191999"/>
              <a:gd name="connsiteY91" fmla="*/ 6702929 h 6854824"/>
              <a:gd name="connsiteX92" fmla="*/ 11604333 w 12191999"/>
              <a:gd name="connsiteY92" fmla="*/ 6701590 h 6854824"/>
              <a:gd name="connsiteX93" fmla="*/ 11600872 w 12191999"/>
              <a:gd name="connsiteY93" fmla="*/ 6692409 h 6854824"/>
              <a:gd name="connsiteX94" fmla="*/ 11593087 w 12191999"/>
              <a:gd name="connsiteY94" fmla="*/ 6686967 h 6854824"/>
              <a:gd name="connsiteX95" fmla="*/ 11580836 w 12191999"/>
              <a:gd name="connsiteY95" fmla="*/ 6684958 h 6854824"/>
              <a:gd name="connsiteX96" fmla="*/ 11523407 w 12191999"/>
              <a:gd name="connsiteY96" fmla="*/ 6684958 h 6854824"/>
              <a:gd name="connsiteX97" fmla="*/ 11513529 w 12191999"/>
              <a:gd name="connsiteY97" fmla="*/ 6687218 h 6854824"/>
              <a:gd name="connsiteX98" fmla="*/ 11506217 w 12191999"/>
              <a:gd name="connsiteY98" fmla="*/ 6693999 h 6854824"/>
              <a:gd name="connsiteX99" fmla="*/ 11506217 w 12191999"/>
              <a:gd name="connsiteY99" fmla="*/ 6686297 h 6854824"/>
              <a:gd name="connsiteX100" fmla="*/ 11497064 w 12191999"/>
              <a:gd name="connsiteY100" fmla="*/ 6686297 h 6854824"/>
              <a:gd name="connsiteX101" fmla="*/ 11497064 w 12191999"/>
              <a:gd name="connsiteY101" fmla="*/ 6768283 h 6854824"/>
              <a:gd name="connsiteX102" fmla="*/ 11507110 w 12191999"/>
              <a:gd name="connsiteY102" fmla="*/ 6768283 h 6854824"/>
              <a:gd name="connsiteX103" fmla="*/ 11507110 w 12191999"/>
              <a:gd name="connsiteY103" fmla="*/ 6739429 h 6854824"/>
              <a:gd name="connsiteX104" fmla="*/ 11513668 w 12191999"/>
              <a:gd name="connsiteY104" fmla="*/ 6744787 h 6854824"/>
              <a:gd name="connsiteX105" fmla="*/ 11522681 w 12191999"/>
              <a:gd name="connsiteY105" fmla="*/ 6746908 h 6854824"/>
              <a:gd name="connsiteX106" fmla="*/ 11535769 w 12191999"/>
              <a:gd name="connsiteY106" fmla="*/ 6743029 h 6854824"/>
              <a:gd name="connsiteX107" fmla="*/ 11545257 w 12191999"/>
              <a:gd name="connsiteY107" fmla="*/ 6731867 h 6854824"/>
              <a:gd name="connsiteX108" fmla="*/ 11548522 w 12191999"/>
              <a:gd name="connsiteY108" fmla="*/ 6715486 h 6854824"/>
              <a:gd name="connsiteX109" fmla="*/ 11545564 w 12191999"/>
              <a:gd name="connsiteY109" fmla="*/ 6699887 h 6854824"/>
              <a:gd name="connsiteX110" fmla="*/ 11536802 w 12191999"/>
              <a:gd name="connsiteY110" fmla="*/ 6688865 h 6854824"/>
              <a:gd name="connsiteX111" fmla="*/ 11523407 w 12191999"/>
              <a:gd name="connsiteY111" fmla="*/ 6684958 h 6854824"/>
              <a:gd name="connsiteX112" fmla="*/ 11387081 w 12191999"/>
              <a:gd name="connsiteY112" fmla="*/ 6678447 h 6854824"/>
              <a:gd name="connsiteX113" fmla="*/ 11375277 w 12191999"/>
              <a:gd name="connsiteY113" fmla="*/ 6681210 h 6854824"/>
              <a:gd name="connsiteX114" fmla="*/ 11367324 w 12191999"/>
              <a:gd name="connsiteY114" fmla="*/ 6689414 h 6854824"/>
              <a:gd name="connsiteX115" fmla="*/ 11364533 w 12191999"/>
              <a:gd name="connsiteY115" fmla="*/ 6702222 h 6854824"/>
              <a:gd name="connsiteX116" fmla="*/ 11370672 w 12191999"/>
              <a:gd name="connsiteY116" fmla="*/ 6719858 h 6854824"/>
              <a:gd name="connsiteX117" fmla="*/ 11386634 w 12191999"/>
              <a:gd name="connsiteY117" fmla="*/ 6726221 h 6854824"/>
              <a:gd name="connsiteX118" fmla="*/ 11399833 w 12191999"/>
              <a:gd name="connsiteY118" fmla="*/ 6722063 h 6854824"/>
              <a:gd name="connsiteX119" fmla="*/ 11406949 w 12191999"/>
              <a:gd name="connsiteY119" fmla="*/ 6710929 h 6854824"/>
              <a:gd name="connsiteX120" fmla="*/ 11400085 w 12191999"/>
              <a:gd name="connsiteY120" fmla="*/ 6708920 h 6854824"/>
              <a:gd name="connsiteX121" fmla="*/ 11395062 w 12191999"/>
              <a:gd name="connsiteY121" fmla="*/ 6716789 h 6854824"/>
              <a:gd name="connsiteX122" fmla="*/ 11386244 w 12191999"/>
              <a:gd name="connsiteY122" fmla="*/ 6719691 h 6854824"/>
              <a:gd name="connsiteX123" fmla="*/ 11376058 w 12191999"/>
              <a:gd name="connsiteY123" fmla="*/ 6715310 h 6854824"/>
              <a:gd name="connsiteX124" fmla="*/ 11372123 w 12191999"/>
              <a:gd name="connsiteY124" fmla="*/ 6702390 h 6854824"/>
              <a:gd name="connsiteX125" fmla="*/ 11376281 w 12191999"/>
              <a:gd name="connsiteY125" fmla="*/ 6689274 h 6854824"/>
              <a:gd name="connsiteX126" fmla="*/ 11386857 w 12191999"/>
              <a:gd name="connsiteY126" fmla="*/ 6684698 h 6854824"/>
              <a:gd name="connsiteX127" fmla="*/ 11394531 w 12191999"/>
              <a:gd name="connsiteY127" fmla="*/ 6686902 h 6854824"/>
              <a:gd name="connsiteX128" fmla="*/ 11399471 w 12191999"/>
              <a:gd name="connsiteY128" fmla="*/ 6693237 h 6854824"/>
              <a:gd name="connsiteX129" fmla="*/ 11406112 w 12191999"/>
              <a:gd name="connsiteY129" fmla="*/ 6691618 h 6854824"/>
              <a:gd name="connsiteX130" fmla="*/ 11399415 w 12191999"/>
              <a:gd name="connsiteY130" fmla="*/ 6681991 h 6854824"/>
              <a:gd name="connsiteX131" fmla="*/ 11387081 w 12191999"/>
              <a:gd name="connsiteY131" fmla="*/ 6678447 h 6854824"/>
              <a:gd name="connsiteX132" fmla="*/ 11386578 w 12191999"/>
              <a:gd name="connsiteY132" fmla="*/ 6669331 h 6854824"/>
              <a:gd name="connsiteX133" fmla="*/ 11403824 w 12191999"/>
              <a:gd name="connsiteY133" fmla="*/ 6673880 h 6854824"/>
              <a:gd name="connsiteX134" fmla="*/ 11416967 w 12191999"/>
              <a:gd name="connsiteY134" fmla="*/ 6686883 h 6854824"/>
              <a:gd name="connsiteX135" fmla="*/ 11421683 w 12191999"/>
              <a:gd name="connsiteY135" fmla="*/ 6704492 h 6854824"/>
              <a:gd name="connsiteX136" fmla="*/ 11417051 w 12191999"/>
              <a:gd name="connsiteY136" fmla="*/ 6721932 h 6854824"/>
              <a:gd name="connsiteX137" fmla="*/ 11404047 w 12191999"/>
              <a:gd name="connsiteY137" fmla="*/ 6734936 h 6854824"/>
              <a:gd name="connsiteX138" fmla="*/ 11386578 w 12191999"/>
              <a:gd name="connsiteY138" fmla="*/ 6739597 h 6854824"/>
              <a:gd name="connsiteX139" fmla="*/ 11369110 w 12191999"/>
              <a:gd name="connsiteY139" fmla="*/ 6734936 h 6854824"/>
              <a:gd name="connsiteX140" fmla="*/ 11356078 w 12191999"/>
              <a:gd name="connsiteY140" fmla="*/ 6721932 h 6854824"/>
              <a:gd name="connsiteX141" fmla="*/ 11351418 w 12191999"/>
              <a:gd name="connsiteY141" fmla="*/ 6704492 h 6854824"/>
              <a:gd name="connsiteX142" fmla="*/ 11356162 w 12191999"/>
              <a:gd name="connsiteY142" fmla="*/ 6686883 h 6854824"/>
              <a:gd name="connsiteX143" fmla="*/ 11369305 w 12191999"/>
              <a:gd name="connsiteY143" fmla="*/ 6673880 h 6854824"/>
              <a:gd name="connsiteX144" fmla="*/ 11386578 w 12191999"/>
              <a:gd name="connsiteY144" fmla="*/ 6669331 h 6854824"/>
              <a:gd name="connsiteX145" fmla="*/ 11469234 w 12191999"/>
              <a:gd name="connsiteY145" fmla="*/ 6663750 h 6854824"/>
              <a:gd name="connsiteX146" fmla="*/ 11469234 w 12191999"/>
              <a:gd name="connsiteY146" fmla="*/ 6745568 h 6854824"/>
              <a:gd name="connsiteX147" fmla="*/ 11480061 w 12191999"/>
              <a:gd name="connsiteY147" fmla="*/ 6745568 h 6854824"/>
              <a:gd name="connsiteX148" fmla="*/ 11480061 w 12191999"/>
              <a:gd name="connsiteY148" fmla="*/ 6663750 h 6854824"/>
              <a:gd name="connsiteX149" fmla="*/ 11386578 w 12191999"/>
              <a:gd name="connsiteY149" fmla="*/ 6662355 h 6854824"/>
              <a:gd name="connsiteX150" fmla="*/ 11365873 w 12191999"/>
              <a:gd name="connsiteY150" fmla="*/ 6667796 h 6854824"/>
              <a:gd name="connsiteX151" fmla="*/ 11350106 w 12191999"/>
              <a:gd name="connsiteY151" fmla="*/ 6683367 h 6854824"/>
              <a:gd name="connsiteX152" fmla="*/ 11344441 w 12191999"/>
              <a:gd name="connsiteY152" fmla="*/ 6704492 h 6854824"/>
              <a:gd name="connsiteX153" fmla="*/ 11350022 w 12191999"/>
              <a:gd name="connsiteY153" fmla="*/ 6725421 h 6854824"/>
              <a:gd name="connsiteX154" fmla="*/ 11365622 w 12191999"/>
              <a:gd name="connsiteY154" fmla="*/ 6741020 h 6854824"/>
              <a:gd name="connsiteX155" fmla="*/ 11386578 w 12191999"/>
              <a:gd name="connsiteY155" fmla="*/ 6746573 h 6854824"/>
              <a:gd name="connsiteX156" fmla="*/ 11407535 w 12191999"/>
              <a:gd name="connsiteY156" fmla="*/ 6741020 h 6854824"/>
              <a:gd name="connsiteX157" fmla="*/ 11423106 w 12191999"/>
              <a:gd name="connsiteY157" fmla="*/ 6725421 h 6854824"/>
              <a:gd name="connsiteX158" fmla="*/ 11428660 w 12191999"/>
              <a:gd name="connsiteY158" fmla="*/ 6704492 h 6854824"/>
              <a:gd name="connsiteX159" fmla="*/ 11423023 w 12191999"/>
              <a:gd name="connsiteY159" fmla="*/ 6683367 h 6854824"/>
              <a:gd name="connsiteX160" fmla="*/ 11407284 w 12191999"/>
              <a:gd name="connsiteY160" fmla="*/ 6667796 h 6854824"/>
              <a:gd name="connsiteX161" fmla="*/ 11386578 w 12191999"/>
              <a:gd name="connsiteY161" fmla="*/ 6662355 h 6854824"/>
              <a:gd name="connsiteX162" fmla="*/ 818352 w 12191999"/>
              <a:gd name="connsiteY162" fmla="*/ 6201649 h 6854824"/>
              <a:gd name="connsiteX163" fmla="*/ 818352 w 12191999"/>
              <a:gd name="connsiteY163" fmla="*/ 6597649 h 6854824"/>
              <a:gd name="connsiteX164" fmla="*/ 824702 w 12191999"/>
              <a:gd name="connsiteY164" fmla="*/ 6597649 h 6854824"/>
              <a:gd name="connsiteX165" fmla="*/ 824702 w 12191999"/>
              <a:gd name="connsiteY165" fmla="*/ 6201649 h 6854824"/>
              <a:gd name="connsiteX166" fmla="*/ 11344275 w 12191999"/>
              <a:gd name="connsiteY166" fmla="*/ 6196639 h 6854824"/>
              <a:gd name="connsiteX167" fmla="*/ 11344275 w 12191999"/>
              <a:gd name="connsiteY167" fmla="*/ 6534644 h 6854824"/>
              <a:gd name="connsiteX168" fmla="*/ 11344275 w 12191999"/>
              <a:gd name="connsiteY168" fmla="*/ 6605968 h 6854824"/>
              <a:gd name="connsiteX169" fmla="*/ 11737507 w 12191999"/>
              <a:gd name="connsiteY169" fmla="*/ 6605968 h 6854824"/>
              <a:gd name="connsiteX170" fmla="*/ 11755855 w 12191999"/>
              <a:gd name="connsiteY170" fmla="*/ 6553660 h 6854824"/>
              <a:gd name="connsiteX171" fmla="*/ 11780876 w 12191999"/>
              <a:gd name="connsiteY171" fmla="*/ 6196639 h 6854824"/>
              <a:gd name="connsiteX172" fmla="*/ 11344275 w 12191999"/>
              <a:gd name="connsiteY172" fmla="*/ 6196639 h 6854824"/>
              <a:gd name="connsiteX173" fmla="*/ 0 w 12191999"/>
              <a:gd name="connsiteY173" fmla="*/ 0 h 6854824"/>
              <a:gd name="connsiteX174" fmla="*/ 12191999 w 12191999"/>
              <a:gd name="connsiteY174" fmla="*/ 0 h 6854824"/>
              <a:gd name="connsiteX175" fmla="*/ 12191999 w 12191999"/>
              <a:gd name="connsiteY175" fmla="*/ 6854824 h 6854824"/>
              <a:gd name="connsiteX176" fmla="*/ 0 w 12191999"/>
              <a:gd name="connsiteY176" fmla="*/ 6854824 h 685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12191999" h="6854824">
                <a:moveTo>
                  <a:pt x="11642564" y="6693274"/>
                </a:moveTo>
                <a:cubicBezTo>
                  <a:pt x="11647512" y="6693274"/>
                  <a:pt x="11651652" y="6695162"/>
                  <a:pt x="11654982" y="6698939"/>
                </a:cubicBezTo>
                <a:cubicBezTo>
                  <a:pt x="11658312" y="6702715"/>
                  <a:pt x="11659977" y="6708268"/>
                  <a:pt x="11659977" y="6715598"/>
                </a:cubicBezTo>
                <a:cubicBezTo>
                  <a:pt x="11659977" y="6723374"/>
                  <a:pt x="11658321" y="6729160"/>
                  <a:pt x="11655010" y="6732955"/>
                </a:cubicBezTo>
                <a:cubicBezTo>
                  <a:pt x="11651698" y="6736750"/>
                  <a:pt x="11647549" y="6738648"/>
                  <a:pt x="11642564" y="6738648"/>
                </a:cubicBezTo>
                <a:cubicBezTo>
                  <a:pt x="11637541" y="6738648"/>
                  <a:pt x="11633374" y="6736759"/>
                  <a:pt x="11630062" y="6732983"/>
                </a:cubicBezTo>
                <a:cubicBezTo>
                  <a:pt x="11626751" y="6729206"/>
                  <a:pt x="11625095" y="6723523"/>
                  <a:pt x="11625095" y="6715933"/>
                </a:cubicBezTo>
                <a:cubicBezTo>
                  <a:pt x="11625095" y="6708343"/>
                  <a:pt x="11626751" y="6702669"/>
                  <a:pt x="11630062" y="6698911"/>
                </a:cubicBezTo>
                <a:cubicBezTo>
                  <a:pt x="11633374" y="6695153"/>
                  <a:pt x="11637541" y="6693274"/>
                  <a:pt x="11642564" y="6693274"/>
                </a:cubicBezTo>
                <a:close/>
                <a:moveTo>
                  <a:pt x="11522458" y="6692827"/>
                </a:moveTo>
                <a:cubicBezTo>
                  <a:pt x="11526774" y="6692827"/>
                  <a:pt x="11530486" y="6694706"/>
                  <a:pt x="11533592" y="6698464"/>
                </a:cubicBezTo>
                <a:cubicBezTo>
                  <a:pt x="11536699" y="6702222"/>
                  <a:pt x="11538253" y="6707878"/>
                  <a:pt x="11538253" y="6715431"/>
                </a:cubicBezTo>
                <a:cubicBezTo>
                  <a:pt x="11538253" y="6723356"/>
                  <a:pt x="11536662" y="6729206"/>
                  <a:pt x="11533481" y="6732983"/>
                </a:cubicBezTo>
                <a:cubicBezTo>
                  <a:pt x="11530300" y="6736759"/>
                  <a:pt x="11526477" y="6738648"/>
                  <a:pt x="11522012" y="6738648"/>
                </a:cubicBezTo>
                <a:cubicBezTo>
                  <a:pt x="11517621" y="6738648"/>
                  <a:pt x="11513882" y="6736825"/>
                  <a:pt x="11510794" y="6733178"/>
                </a:cubicBezTo>
                <a:cubicBezTo>
                  <a:pt x="11507706" y="6729532"/>
                  <a:pt x="11506162" y="6723895"/>
                  <a:pt x="11506162" y="6716268"/>
                </a:cubicBezTo>
                <a:cubicBezTo>
                  <a:pt x="11506162" y="6708640"/>
                  <a:pt x="11507808" y="6702827"/>
                  <a:pt x="11511101" y="6698827"/>
                </a:cubicBezTo>
                <a:cubicBezTo>
                  <a:pt x="11514394" y="6694827"/>
                  <a:pt x="11518179" y="6692827"/>
                  <a:pt x="11522458" y="6692827"/>
                </a:cubicBezTo>
                <a:close/>
                <a:moveTo>
                  <a:pt x="11704662" y="6684958"/>
                </a:moveTo>
                <a:cubicBezTo>
                  <a:pt x="11701574" y="6684958"/>
                  <a:pt x="11698681" y="6685358"/>
                  <a:pt x="11695984" y="6686158"/>
                </a:cubicBezTo>
                <a:cubicBezTo>
                  <a:pt x="11693286" y="6686958"/>
                  <a:pt x="11691156" y="6687935"/>
                  <a:pt x="11689593" y="6689088"/>
                </a:cubicBezTo>
                <a:cubicBezTo>
                  <a:pt x="11687510" y="6690576"/>
                  <a:pt x="11685863" y="6692446"/>
                  <a:pt x="11684654" y="6694697"/>
                </a:cubicBezTo>
                <a:cubicBezTo>
                  <a:pt x="11683445" y="6696948"/>
                  <a:pt x="11682840" y="6699394"/>
                  <a:pt x="11682840" y="6702036"/>
                </a:cubicBezTo>
                <a:cubicBezTo>
                  <a:pt x="11682840" y="6704938"/>
                  <a:pt x="11683575" y="6707589"/>
                  <a:pt x="11685045" y="6709989"/>
                </a:cubicBezTo>
                <a:cubicBezTo>
                  <a:pt x="11686515" y="6712389"/>
                  <a:pt x="11688673" y="6714268"/>
                  <a:pt x="11691519" y="6715626"/>
                </a:cubicBezTo>
                <a:cubicBezTo>
                  <a:pt x="11694365" y="6716984"/>
                  <a:pt x="11699472" y="6718593"/>
                  <a:pt x="11706839" y="6720454"/>
                </a:cubicBezTo>
                <a:cubicBezTo>
                  <a:pt x="11712308" y="6721830"/>
                  <a:pt x="11715731" y="6722965"/>
                  <a:pt x="11717108" y="6723858"/>
                </a:cubicBezTo>
                <a:cubicBezTo>
                  <a:pt x="11719080" y="6725160"/>
                  <a:pt x="11720066" y="6726946"/>
                  <a:pt x="11720066" y="6729216"/>
                </a:cubicBezTo>
                <a:cubicBezTo>
                  <a:pt x="11720066" y="6731746"/>
                  <a:pt x="11718950" y="6733950"/>
                  <a:pt x="11716717" y="6735829"/>
                </a:cubicBezTo>
                <a:cubicBezTo>
                  <a:pt x="11714485" y="6737708"/>
                  <a:pt x="11711062" y="6738648"/>
                  <a:pt x="11706448" y="6738648"/>
                </a:cubicBezTo>
                <a:cubicBezTo>
                  <a:pt x="11701872" y="6738648"/>
                  <a:pt x="11698309" y="6737587"/>
                  <a:pt x="11695761" y="6735467"/>
                </a:cubicBezTo>
                <a:cubicBezTo>
                  <a:pt x="11693212" y="6733346"/>
                  <a:pt x="11691658" y="6730295"/>
                  <a:pt x="11691100" y="6726314"/>
                </a:cubicBezTo>
                <a:lnTo>
                  <a:pt x="11681166" y="6727876"/>
                </a:lnTo>
                <a:cubicBezTo>
                  <a:pt x="11682282" y="6734164"/>
                  <a:pt x="11684859" y="6738908"/>
                  <a:pt x="11688896" y="6742108"/>
                </a:cubicBezTo>
                <a:cubicBezTo>
                  <a:pt x="11692933" y="6745308"/>
                  <a:pt x="11698802" y="6746908"/>
                  <a:pt x="11706504" y="6746908"/>
                </a:cubicBezTo>
                <a:cubicBezTo>
                  <a:pt x="11711155" y="6746908"/>
                  <a:pt x="11715322" y="6746098"/>
                  <a:pt x="11719006" y="6744480"/>
                </a:cubicBezTo>
                <a:cubicBezTo>
                  <a:pt x="11722689" y="6742861"/>
                  <a:pt x="11725508" y="6740573"/>
                  <a:pt x="11727461" y="6737615"/>
                </a:cubicBezTo>
                <a:cubicBezTo>
                  <a:pt x="11729414" y="6734657"/>
                  <a:pt x="11730391" y="6731504"/>
                  <a:pt x="11730391" y="6728155"/>
                </a:cubicBezTo>
                <a:cubicBezTo>
                  <a:pt x="11730391" y="6724732"/>
                  <a:pt x="11729591" y="6721867"/>
                  <a:pt x="11727991" y="6719561"/>
                </a:cubicBezTo>
                <a:cubicBezTo>
                  <a:pt x="11726391" y="6717254"/>
                  <a:pt x="11724187" y="6715496"/>
                  <a:pt x="11721378" y="6714286"/>
                </a:cubicBezTo>
                <a:cubicBezTo>
                  <a:pt x="11718568" y="6713077"/>
                  <a:pt x="11713611" y="6711524"/>
                  <a:pt x="11706504" y="6709626"/>
                </a:cubicBezTo>
                <a:cubicBezTo>
                  <a:pt x="11701593" y="6708287"/>
                  <a:pt x="11698635" y="6707431"/>
                  <a:pt x="11697630" y="6707059"/>
                </a:cubicBezTo>
                <a:cubicBezTo>
                  <a:pt x="11695881" y="6706352"/>
                  <a:pt x="11694598" y="6705459"/>
                  <a:pt x="11693779" y="6704380"/>
                </a:cubicBezTo>
                <a:cubicBezTo>
                  <a:pt x="11692961" y="6703338"/>
                  <a:pt x="11692551" y="6702166"/>
                  <a:pt x="11692551" y="6700864"/>
                </a:cubicBezTo>
                <a:cubicBezTo>
                  <a:pt x="11692551" y="6698818"/>
                  <a:pt x="11693537" y="6697032"/>
                  <a:pt x="11695509" y="6695506"/>
                </a:cubicBezTo>
                <a:cubicBezTo>
                  <a:pt x="11697481" y="6693981"/>
                  <a:pt x="11700774" y="6693218"/>
                  <a:pt x="11705388" y="6693218"/>
                </a:cubicBezTo>
                <a:cubicBezTo>
                  <a:pt x="11709295" y="6693218"/>
                  <a:pt x="11712318" y="6694074"/>
                  <a:pt x="11714457" y="6695785"/>
                </a:cubicBezTo>
                <a:cubicBezTo>
                  <a:pt x="11716596" y="6697497"/>
                  <a:pt x="11717889" y="6699878"/>
                  <a:pt x="11718336" y="6702929"/>
                </a:cubicBezTo>
                <a:lnTo>
                  <a:pt x="11728159" y="6701590"/>
                </a:lnTo>
                <a:cubicBezTo>
                  <a:pt x="11727526" y="6697757"/>
                  <a:pt x="11726373" y="6694697"/>
                  <a:pt x="11724698" y="6692409"/>
                </a:cubicBezTo>
                <a:cubicBezTo>
                  <a:pt x="11723024" y="6690120"/>
                  <a:pt x="11720429" y="6688307"/>
                  <a:pt x="11716913" y="6686967"/>
                </a:cubicBezTo>
                <a:cubicBezTo>
                  <a:pt x="11713397" y="6685628"/>
                  <a:pt x="11709313" y="6684958"/>
                  <a:pt x="11704662" y="6684958"/>
                </a:cubicBezTo>
                <a:close/>
                <a:moveTo>
                  <a:pt x="11642564" y="6684958"/>
                </a:moveTo>
                <a:cubicBezTo>
                  <a:pt x="11635234" y="6684958"/>
                  <a:pt x="11629020" y="6687153"/>
                  <a:pt x="11623923" y="6691544"/>
                </a:cubicBezTo>
                <a:cubicBezTo>
                  <a:pt x="11617821" y="6696827"/>
                  <a:pt x="11614770" y="6704957"/>
                  <a:pt x="11614770" y="6715933"/>
                </a:cubicBezTo>
                <a:cubicBezTo>
                  <a:pt x="11614770" y="6725942"/>
                  <a:pt x="11617328" y="6733606"/>
                  <a:pt x="11622444" y="6738927"/>
                </a:cubicBezTo>
                <a:cubicBezTo>
                  <a:pt x="11627560" y="6744247"/>
                  <a:pt x="11634267" y="6746908"/>
                  <a:pt x="11642564" y="6746908"/>
                </a:cubicBezTo>
                <a:cubicBezTo>
                  <a:pt x="11647736" y="6746908"/>
                  <a:pt x="11652507" y="6745698"/>
                  <a:pt x="11656879" y="6743280"/>
                </a:cubicBezTo>
                <a:cubicBezTo>
                  <a:pt x="11661251" y="6740862"/>
                  <a:pt x="11664581" y="6737466"/>
                  <a:pt x="11666869" y="6733095"/>
                </a:cubicBezTo>
                <a:cubicBezTo>
                  <a:pt x="11669157" y="6728723"/>
                  <a:pt x="11670302" y="6722723"/>
                  <a:pt x="11670302" y="6715096"/>
                </a:cubicBezTo>
                <a:cubicBezTo>
                  <a:pt x="11670302" y="6705682"/>
                  <a:pt x="11667716" y="6698306"/>
                  <a:pt x="11662544" y="6692967"/>
                </a:cubicBezTo>
                <a:cubicBezTo>
                  <a:pt x="11657372" y="6687628"/>
                  <a:pt x="11650712" y="6684958"/>
                  <a:pt x="11642564" y="6684958"/>
                </a:cubicBezTo>
                <a:close/>
                <a:moveTo>
                  <a:pt x="11580836" y="6684958"/>
                </a:moveTo>
                <a:cubicBezTo>
                  <a:pt x="11577748" y="6684958"/>
                  <a:pt x="11574855" y="6685358"/>
                  <a:pt x="11572158" y="6686158"/>
                </a:cubicBezTo>
                <a:cubicBezTo>
                  <a:pt x="11569460" y="6686958"/>
                  <a:pt x="11567330" y="6687935"/>
                  <a:pt x="11565767" y="6689088"/>
                </a:cubicBezTo>
                <a:cubicBezTo>
                  <a:pt x="11563684" y="6690576"/>
                  <a:pt x="11562037" y="6692446"/>
                  <a:pt x="11560828" y="6694697"/>
                </a:cubicBezTo>
                <a:cubicBezTo>
                  <a:pt x="11559619" y="6696948"/>
                  <a:pt x="11559014" y="6699394"/>
                  <a:pt x="11559014" y="6702036"/>
                </a:cubicBezTo>
                <a:cubicBezTo>
                  <a:pt x="11559014" y="6704938"/>
                  <a:pt x="11559749" y="6707589"/>
                  <a:pt x="11561219" y="6709989"/>
                </a:cubicBezTo>
                <a:cubicBezTo>
                  <a:pt x="11562689" y="6712389"/>
                  <a:pt x="11564847" y="6714268"/>
                  <a:pt x="11567693" y="6715626"/>
                </a:cubicBezTo>
                <a:cubicBezTo>
                  <a:pt x="11570539" y="6716984"/>
                  <a:pt x="11575646" y="6718593"/>
                  <a:pt x="11583013" y="6720454"/>
                </a:cubicBezTo>
                <a:cubicBezTo>
                  <a:pt x="11588482" y="6721830"/>
                  <a:pt x="11591905" y="6722965"/>
                  <a:pt x="11593282" y="6723858"/>
                </a:cubicBezTo>
                <a:cubicBezTo>
                  <a:pt x="11595254" y="6725160"/>
                  <a:pt x="11596240" y="6726946"/>
                  <a:pt x="11596240" y="6729216"/>
                </a:cubicBezTo>
                <a:cubicBezTo>
                  <a:pt x="11596240" y="6731746"/>
                  <a:pt x="11595124" y="6733950"/>
                  <a:pt x="11592891" y="6735829"/>
                </a:cubicBezTo>
                <a:cubicBezTo>
                  <a:pt x="11590659" y="6737708"/>
                  <a:pt x="11587236" y="6738648"/>
                  <a:pt x="11582622" y="6738648"/>
                </a:cubicBezTo>
                <a:cubicBezTo>
                  <a:pt x="11578046" y="6738648"/>
                  <a:pt x="11574483" y="6737587"/>
                  <a:pt x="11571935" y="6735467"/>
                </a:cubicBezTo>
                <a:cubicBezTo>
                  <a:pt x="11569386" y="6733346"/>
                  <a:pt x="11567832" y="6730295"/>
                  <a:pt x="11567274" y="6726314"/>
                </a:cubicBezTo>
                <a:lnTo>
                  <a:pt x="11557340" y="6727876"/>
                </a:lnTo>
                <a:cubicBezTo>
                  <a:pt x="11558456" y="6734164"/>
                  <a:pt x="11561033" y="6738908"/>
                  <a:pt x="11565070" y="6742108"/>
                </a:cubicBezTo>
                <a:cubicBezTo>
                  <a:pt x="11569107" y="6745308"/>
                  <a:pt x="11574976" y="6746908"/>
                  <a:pt x="11582678" y="6746908"/>
                </a:cubicBezTo>
                <a:cubicBezTo>
                  <a:pt x="11587329" y="6746908"/>
                  <a:pt x="11591496" y="6746098"/>
                  <a:pt x="11595180" y="6744480"/>
                </a:cubicBezTo>
                <a:cubicBezTo>
                  <a:pt x="11598863" y="6742861"/>
                  <a:pt x="11601682" y="6740573"/>
                  <a:pt x="11603635" y="6737615"/>
                </a:cubicBezTo>
                <a:cubicBezTo>
                  <a:pt x="11605588" y="6734657"/>
                  <a:pt x="11606565" y="6731504"/>
                  <a:pt x="11606565" y="6728155"/>
                </a:cubicBezTo>
                <a:cubicBezTo>
                  <a:pt x="11606565" y="6724732"/>
                  <a:pt x="11605765" y="6721867"/>
                  <a:pt x="11604165" y="6719561"/>
                </a:cubicBezTo>
                <a:cubicBezTo>
                  <a:pt x="11602565" y="6717254"/>
                  <a:pt x="11600361" y="6715496"/>
                  <a:pt x="11597552" y="6714286"/>
                </a:cubicBezTo>
                <a:cubicBezTo>
                  <a:pt x="11594742" y="6713077"/>
                  <a:pt x="11589785" y="6711524"/>
                  <a:pt x="11582678" y="6709626"/>
                </a:cubicBezTo>
                <a:cubicBezTo>
                  <a:pt x="11577767" y="6708287"/>
                  <a:pt x="11574809" y="6707431"/>
                  <a:pt x="11573804" y="6707059"/>
                </a:cubicBezTo>
                <a:cubicBezTo>
                  <a:pt x="11572055" y="6706352"/>
                  <a:pt x="11570772" y="6705459"/>
                  <a:pt x="11569953" y="6704380"/>
                </a:cubicBezTo>
                <a:cubicBezTo>
                  <a:pt x="11569135" y="6703338"/>
                  <a:pt x="11568725" y="6702166"/>
                  <a:pt x="11568725" y="6700864"/>
                </a:cubicBezTo>
                <a:cubicBezTo>
                  <a:pt x="11568725" y="6698818"/>
                  <a:pt x="11569711" y="6697032"/>
                  <a:pt x="11571683" y="6695506"/>
                </a:cubicBezTo>
                <a:cubicBezTo>
                  <a:pt x="11573655" y="6693981"/>
                  <a:pt x="11576948" y="6693218"/>
                  <a:pt x="11581562" y="6693218"/>
                </a:cubicBezTo>
                <a:cubicBezTo>
                  <a:pt x="11585469" y="6693218"/>
                  <a:pt x="11588492" y="6694074"/>
                  <a:pt x="11590631" y="6695785"/>
                </a:cubicBezTo>
                <a:cubicBezTo>
                  <a:pt x="11592770" y="6697497"/>
                  <a:pt x="11594063" y="6699878"/>
                  <a:pt x="11594510" y="6702929"/>
                </a:cubicBezTo>
                <a:lnTo>
                  <a:pt x="11604333" y="6701590"/>
                </a:lnTo>
                <a:cubicBezTo>
                  <a:pt x="11603700" y="6697757"/>
                  <a:pt x="11602547" y="6694697"/>
                  <a:pt x="11600872" y="6692409"/>
                </a:cubicBezTo>
                <a:cubicBezTo>
                  <a:pt x="11599198" y="6690120"/>
                  <a:pt x="11596603" y="6688307"/>
                  <a:pt x="11593087" y="6686967"/>
                </a:cubicBezTo>
                <a:cubicBezTo>
                  <a:pt x="11589571" y="6685628"/>
                  <a:pt x="11585487" y="6684958"/>
                  <a:pt x="11580836" y="6684958"/>
                </a:cubicBezTo>
                <a:close/>
                <a:moveTo>
                  <a:pt x="11523407" y="6684958"/>
                </a:moveTo>
                <a:cubicBezTo>
                  <a:pt x="11519537" y="6684958"/>
                  <a:pt x="11516245" y="6685711"/>
                  <a:pt x="11513529" y="6687218"/>
                </a:cubicBezTo>
                <a:cubicBezTo>
                  <a:pt x="11510812" y="6688725"/>
                  <a:pt x="11508375" y="6690986"/>
                  <a:pt x="11506217" y="6693999"/>
                </a:cubicBezTo>
                <a:lnTo>
                  <a:pt x="11506217" y="6686297"/>
                </a:lnTo>
                <a:lnTo>
                  <a:pt x="11497064" y="6686297"/>
                </a:lnTo>
                <a:lnTo>
                  <a:pt x="11497064" y="6768283"/>
                </a:lnTo>
                <a:lnTo>
                  <a:pt x="11507110" y="6768283"/>
                </a:lnTo>
                <a:lnTo>
                  <a:pt x="11507110" y="6739429"/>
                </a:lnTo>
                <a:cubicBezTo>
                  <a:pt x="11508822" y="6741587"/>
                  <a:pt x="11511008" y="6743373"/>
                  <a:pt x="11513668" y="6744787"/>
                </a:cubicBezTo>
                <a:cubicBezTo>
                  <a:pt x="11516328" y="6746201"/>
                  <a:pt x="11519333" y="6746908"/>
                  <a:pt x="11522681" y="6746908"/>
                </a:cubicBezTo>
                <a:cubicBezTo>
                  <a:pt x="11527258" y="6746908"/>
                  <a:pt x="11531620" y="6745615"/>
                  <a:pt x="11535769" y="6743029"/>
                </a:cubicBezTo>
                <a:cubicBezTo>
                  <a:pt x="11539918" y="6740443"/>
                  <a:pt x="11543080" y="6736722"/>
                  <a:pt x="11545257" y="6731867"/>
                </a:cubicBezTo>
                <a:cubicBezTo>
                  <a:pt x="11547433" y="6727011"/>
                  <a:pt x="11548522" y="6721551"/>
                  <a:pt x="11548522" y="6715486"/>
                </a:cubicBezTo>
                <a:cubicBezTo>
                  <a:pt x="11548522" y="6709831"/>
                  <a:pt x="11547536" y="6704631"/>
                  <a:pt x="11545564" y="6699887"/>
                </a:cubicBezTo>
                <a:cubicBezTo>
                  <a:pt x="11543592" y="6695143"/>
                  <a:pt x="11540671" y="6691469"/>
                  <a:pt x="11536802" y="6688865"/>
                </a:cubicBezTo>
                <a:cubicBezTo>
                  <a:pt x="11532932" y="6686260"/>
                  <a:pt x="11528467" y="6684958"/>
                  <a:pt x="11523407" y="6684958"/>
                </a:cubicBezTo>
                <a:close/>
                <a:moveTo>
                  <a:pt x="11387081" y="6678447"/>
                </a:moveTo>
                <a:cubicBezTo>
                  <a:pt x="11382653" y="6678447"/>
                  <a:pt x="11378718" y="6679368"/>
                  <a:pt x="11375277" y="6681210"/>
                </a:cubicBezTo>
                <a:cubicBezTo>
                  <a:pt x="11371835" y="6683051"/>
                  <a:pt x="11369184" y="6685786"/>
                  <a:pt x="11367324" y="6689414"/>
                </a:cubicBezTo>
                <a:cubicBezTo>
                  <a:pt x="11365463" y="6693041"/>
                  <a:pt x="11364533" y="6697311"/>
                  <a:pt x="11364533" y="6702222"/>
                </a:cubicBezTo>
                <a:cubicBezTo>
                  <a:pt x="11364533" y="6709738"/>
                  <a:pt x="11366580" y="6715617"/>
                  <a:pt x="11370672" y="6719858"/>
                </a:cubicBezTo>
                <a:cubicBezTo>
                  <a:pt x="11374765" y="6724100"/>
                  <a:pt x="11380086" y="6726221"/>
                  <a:pt x="11386634" y="6726221"/>
                </a:cubicBezTo>
                <a:cubicBezTo>
                  <a:pt x="11391806" y="6726221"/>
                  <a:pt x="11396206" y="6724835"/>
                  <a:pt x="11399833" y="6722063"/>
                </a:cubicBezTo>
                <a:cubicBezTo>
                  <a:pt x="11403461" y="6719291"/>
                  <a:pt x="11405833" y="6715580"/>
                  <a:pt x="11406949" y="6710929"/>
                </a:cubicBezTo>
                <a:lnTo>
                  <a:pt x="11400085" y="6708920"/>
                </a:lnTo>
                <a:cubicBezTo>
                  <a:pt x="11399266" y="6712231"/>
                  <a:pt x="11397592" y="6714854"/>
                  <a:pt x="11395062" y="6716789"/>
                </a:cubicBezTo>
                <a:cubicBezTo>
                  <a:pt x="11392532" y="6718724"/>
                  <a:pt x="11389592" y="6719691"/>
                  <a:pt x="11386244" y="6719691"/>
                </a:cubicBezTo>
                <a:cubicBezTo>
                  <a:pt x="11382076" y="6719691"/>
                  <a:pt x="11378681" y="6718231"/>
                  <a:pt x="11376058" y="6715310"/>
                </a:cubicBezTo>
                <a:cubicBezTo>
                  <a:pt x="11373435" y="6712389"/>
                  <a:pt x="11372123" y="6708082"/>
                  <a:pt x="11372123" y="6702390"/>
                </a:cubicBezTo>
                <a:cubicBezTo>
                  <a:pt x="11372123" y="6696697"/>
                  <a:pt x="11373509" y="6692325"/>
                  <a:pt x="11376281" y="6689274"/>
                </a:cubicBezTo>
                <a:cubicBezTo>
                  <a:pt x="11379053" y="6686223"/>
                  <a:pt x="11382579" y="6684698"/>
                  <a:pt x="11386857" y="6684698"/>
                </a:cubicBezTo>
                <a:cubicBezTo>
                  <a:pt x="11389797" y="6684698"/>
                  <a:pt x="11392355" y="6685433"/>
                  <a:pt x="11394531" y="6686902"/>
                </a:cubicBezTo>
                <a:cubicBezTo>
                  <a:pt x="11396708" y="6688372"/>
                  <a:pt x="11398354" y="6690483"/>
                  <a:pt x="11399471" y="6693237"/>
                </a:cubicBezTo>
                <a:lnTo>
                  <a:pt x="11406112" y="6691618"/>
                </a:lnTo>
                <a:cubicBezTo>
                  <a:pt x="11404921" y="6687563"/>
                  <a:pt x="11402689" y="6684354"/>
                  <a:pt x="11399415" y="6681991"/>
                </a:cubicBezTo>
                <a:cubicBezTo>
                  <a:pt x="11396141" y="6679628"/>
                  <a:pt x="11392029" y="6678447"/>
                  <a:pt x="11387081" y="6678447"/>
                </a:cubicBezTo>
                <a:close/>
                <a:moveTo>
                  <a:pt x="11386578" y="6669331"/>
                </a:moveTo>
                <a:cubicBezTo>
                  <a:pt x="11392457" y="6669331"/>
                  <a:pt x="11398206" y="6670847"/>
                  <a:pt x="11403824" y="6673880"/>
                </a:cubicBezTo>
                <a:cubicBezTo>
                  <a:pt x="11409442" y="6676912"/>
                  <a:pt x="11413823" y="6681247"/>
                  <a:pt x="11416967" y="6686883"/>
                </a:cubicBezTo>
                <a:cubicBezTo>
                  <a:pt x="11420111" y="6692520"/>
                  <a:pt x="11421683" y="6698390"/>
                  <a:pt x="11421683" y="6704492"/>
                </a:cubicBezTo>
                <a:cubicBezTo>
                  <a:pt x="11421683" y="6710556"/>
                  <a:pt x="11420139" y="6716370"/>
                  <a:pt x="11417051" y="6721932"/>
                </a:cubicBezTo>
                <a:cubicBezTo>
                  <a:pt x="11413963" y="6727495"/>
                  <a:pt x="11409628" y="6731830"/>
                  <a:pt x="11404047" y="6734936"/>
                </a:cubicBezTo>
                <a:cubicBezTo>
                  <a:pt x="11398466" y="6738043"/>
                  <a:pt x="11392643" y="6739597"/>
                  <a:pt x="11386578" y="6739597"/>
                </a:cubicBezTo>
                <a:cubicBezTo>
                  <a:pt x="11380514" y="6739597"/>
                  <a:pt x="11374691" y="6738043"/>
                  <a:pt x="11369110" y="6734936"/>
                </a:cubicBezTo>
                <a:cubicBezTo>
                  <a:pt x="11363529" y="6731830"/>
                  <a:pt x="11359185" y="6727495"/>
                  <a:pt x="11356078" y="6721932"/>
                </a:cubicBezTo>
                <a:cubicBezTo>
                  <a:pt x="11352971" y="6716370"/>
                  <a:pt x="11351418" y="6710556"/>
                  <a:pt x="11351418" y="6704492"/>
                </a:cubicBezTo>
                <a:cubicBezTo>
                  <a:pt x="11351418" y="6698390"/>
                  <a:pt x="11352999" y="6692520"/>
                  <a:pt x="11356162" y="6686883"/>
                </a:cubicBezTo>
                <a:cubicBezTo>
                  <a:pt x="11359324" y="6681247"/>
                  <a:pt x="11363705" y="6676912"/>
                  <a:pt x="11369305" y="6673880"/>
                </a:cubicBezTo>
                <a:cubicBezTo>
                  <a:pt x="11374905" y="6670847"/>
                  <a:pt x="11380662" y="6669331"/>
                  <a:pt x="11386578" y="6669331"/>
                </a:cubicBezTo>
                <a:close/>
                <a:moveTo>
                  <a:pt x="11469234" y="6663750"/>
                </a:moveTo>
                <a:lnTo>
                  <a:pt x="11469234" y="6745568"/>
                </a:lnTo>
                <a:lnTo>
                  <a:pt x="11480061" y="6745568"/>
                </a:lnTo>
                <a:lnTo>
                  <a:pt x="11480061" y="6663750"/>
                </a:lnTo>
                <a:close/>
                <a:moveTo>
                  <a:pt x="11386578" y="6662355"/>
                </a:moveTo>
                <a:cubicBezTo>
                  <a:pt x="11379509" y="6662355"/>
                  <a:pt x="11372607" y="6664169"/>
                  <a:pt x="11365873" y="6667796"/>
                </a:cubicBezTo>
                <a:cubicBezTo>
                  <a:pt x="11359138" y="6671424"/>
                  <a:pt x="11353883" y="6676614"/>
                  <a:pt x="11350106" y="6683367"/>
                </a:cubicBezTo>
                <a:cubicBezTo>
                  <a:pt x="11346330" y="6690120"/>
                  <a:pt x="11344441" y="6697162"/>
                  <a:pt x="11344441" y="6704492"/>
                </a:cubicBezTo>
                <a:cubicBezTo>
                  <a:pt x="11344441" y="6711747"/>
                  <a:pt x="11346302" y="6718723"/>
                  <a:pt x="11350022" y="6725421"/>
                </a:cubicBezTo>
                <a:cubicBezTo>
                  <a:pt x="11353743" y="6732118"/>
                  <a:pt x="11358943" y="6737318"/>
                  <a:pt x="11365622" y="6741020"/>
                </a:cubicBezTo>
                <a:cubicBezTo>
                  <a:pt x="11372300" y="6744722"/>
                  <a:pt x="11379286" y="6746573"/>
                  <a:pt x="11386578" y="6746573"/>
                </a:cubicBezTo>
                <a:cubicBezTo>
                  <a:pt x="11393871" y="6746573"/>
                  <a:pt x="11400857" y="6744722"/>
                  <a:pt x="11407535" y="6741020"/>
                </a:cubicBezTo>
                <a:cubicBezTo>
                  <a:pt x="11414214" y="6737318"/>
                  <a:pt x="11419404" y="6732118"/>
                  <a:pt x="11423106" y="6725421"/>
                </a:cubicBezTo>
                <a:cubicBezTo>
                  <a:pt x="11426809" y="6718723"/>
                  <a:pt x="11428660" y="6711747"/>
                  <a:pt x="11428660" y="6704492"/>
                </a:cubicBezTo>
                <a:cubicBezTo>
                  <a:pt x="11428660" y="6697162"/>
                  <a:pt x="11426781" y="6690120"/>
                  <a:pt x="11423023" y="6683367"/>
                </a:cubicBezTo>
                <a:cubicBezTo>
                  <a:pt x="11419265" y="6676614"/>
                  <a:pt x="11414019" y="6671424"/>
                  <a:pt x="11407284" y="6667796"/>
                </a:cubicBezTo>
                <a:cubicBezTo>
                  <a:pt x="11400550" y="6664169"/>
                  <a:pt x="11393648" y="6662355"/>
                  <a:pt x="11386578" y="6662355"/>
                </a:cubicBezTo>
                <a:close/>
                <a:moveTo>
                  <a:pt x="818352" y="6201649"/>
                </a:moveTo>
                <a:lnTo>
                  <a:pt x="818352" y="6597649"/>
                </a:lnTo>
                <a:lnTo>
                  <a:pt x="824702" y="6597649"/>
                </a:lnTo>
                <a:lnTo>
                  <a:pt x="824702" y="6201649"/>
                </a:lnTo>
                <a:close/>
                <a:moveTo>
                  <a:pt x="11344275" y="6196639"/>
                </a:moveTo>
                <a:cubicBezTo>
                  <a:pt x="11344275" y="6196639"/>
                  <a:pt x="11344275" y="6196639"/>
                  <a:pt x="11344275" y="6534644"/>
                </a:cubicBezTo>
                <a:lnTo>
                  <a:pt x="11344275" y="6605968"/>
                </a:lnTo>
                <a:lnTo>
                  <a:pt x="11737507" y="6605968"/>
                </a:lnTo>
                <a:lnTo>
                  <a:pt x="11755855" y="6553660"/>
                </a:lnTo>
                <a:cubicBezTo>
                  <a:pt x="11794321" y="6430829"/>
                  <a:pt x="11797956" y="6316342"/>
                  <a:pt x="11780876" y="6196639"/>
                </a:cubicBezTo>
                <a:cubicBezTo>
                  <a:pt x="11780876" y="6196639"/>
                  <a:pt x="11780876" y="6196639"/>
                  <a:pt x="11344275" y="6196639"/>
                </a:cubicBezTo>
                <a:close/>
                <a:moveTo>
                  <a:pt x="0" y="0"/>
                </a:moveTo>
                <a:lnTo>
                  <a:pt x="12191999" y="0"/>
                </a:lnTo>
                <a:lnTo>
                  <a:pt x="12191999" y="6854824"/>
                </a:lnTo>
                <a:lnTo>
                  <a:pt x="0" y="6854824"/>
                </a:lnTo>
                <a:close/>
              </a:path>
            </a:pathLst>
          </a:custGeom>
          <a:solidFill>
            <a:schemeClr val="bg1">
              <a:lumMod val="75000"/>
            </a:schemeClr>
          </a:solidFill>
        </p:spPr>
        <p:txBody>
          <a:bodyPr wrap="square" anchor="ctr">
            <a:noAutofit/>
          </a:bodyPr>
          <a:lstStyle>
            <a:lvl1pPr algn="ctr">
              <a:defRPr/>
            </a:lvl1pPr>
          </a:lstStyle>
          <a:p>
            <a:r>
              <a:rPr lang="nb-NO" noProof="0" dirty="0"/>
              <a:t>Klikk på ikonet for å legge til et bilde</a:t>
            </a:r>
          </a:p>
        </p:txBody>
      </p:sp>
      <p:sp>
        <p:nvSpPr>
          <p:cNvPr id="4" name="strSlideNumber">
            <a:extLst>
              <a:ext uri="{FF2B5EF4-FFF2-40B4-BE49-F238E27FC236}">
                <a16:creationId xmlns:a16="http://schemas.microsoft.com/office/drawing/2014/main" id="{FA4C842B-27DD-4F5E-87E3-6EBC0097FD43}"/>
              </a:ext>
            </a:extLst>
          </p:cNvPr>
          <p:cNvSpPr>
            <a:spLocks noGrp="1"/>
          </p:cNvSpPr>
          <p:nvPr>
            <p:ph type="sldNum" sz="quarter" idx="14"/>
          </p:nvPr>
        </p:nvSpPr>
        <p:spPr>
          <a:xfrm>
            <a:off x="407988" y="6200775"/>
            <a:ext cx="413538" cy="396875"/>
          </a:xfrm>
        </p:spPr>
        <p:txBody>
          <a:bodyPr/>
          <a:lstStyle>
            <a:lvl1pPr>
              <a:defRPr>
                <a:solidFill>
                  <a:schemeClr val="bg1"/>
                </a:solidFill>
              </a:defRPr>
            </a:lvl1pPr>
          </a:lstStyle>
          <a:p>
            <a:fld id="{D61AABEC-672F-4B68-B914-690DA978312C}" type="slidenum">
              <a:rPr lang="nb-NO" noProof="0" smtClean="0"/>
              <a:pPr/>
              <a:t>‹#›</a:t>
            </a:fld>
            <a:r>
              <a:rPr lang="nb-NO" noProof="0" dirty="0"/>
              <a:t> </a:t>
            </a:r>
          </a:p>
        </p:txBody>
      </p:sp>
      <p:cxnSp>
        <p:nvCxnSpPr>
          <p:cNvPr id="16" name="SlideNumberLine">
            <a:extLst>
              <a:ext uri="{FF2B5EF4-FFF2-40B4-BE49-F238E27FC236}">
                <a16:creationId xmlns:a16="http://schemas.microsoft.com/office/drawing/2014/main" id="{6AA612DE-4EA7-42A2-B8BA-634FFB30C3C7}"/>
              </a:ext>
            </a:extLst>
          </p:cNvPr>
          <p:cNvCxnSpPr/>
          <p:nvPr userDrawn="1"/>
        </p:nvCxnSpPr>
        <p:spPr>
          <a:xfrm>
            <a:off x="821531" y="6200775"/>
            <a:ext cx="0" cy="3968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Line cutout">
            <a:extLst>
              <a:ext uri="{FF2B5EF4-FFF2-40B4-BE49-F238E27FC236}">
                <a16:creationId xmlns:a16="http://schemas.microsoft.com/office/drawing/2014/main" id="{08308E15-7231-4058-A330-6E17FED2D367}"/>
              </a:ext>
            </a:extLst>
          </p:cNvPr>
          <p:cNvSpPr/>
          <p:nvPr userDrawn="1"/>
        </p:nvSpPr>
        <p:spPr>
          <a:xfrm>
            <a:off x="818354" y="6201650"/>
            <a:ext cx="6350" cy="3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grpSp>
        <p:nvGrpSpPr>
          <p:cNvPr id="44" name="(c) Ipsos cutout" hidden="1">
            <a:extLst>
              <a:ext uri="{FF2B5EF4-FFF2-40B4-BE49-F238E27FC236}">
                <a16:creationId xmlns:a16="http://schemas.microsoft.com/office/drawing/2014/main" id="{0E42189F-7BBA-4D6E-BA81-CEE0BF050273}"/>
              </a:ext>
            </a:extLst>
          </p:cNvPr>
          <p:cNvGrpSpPr/>
          <p:nvPr userDrawn="1"/>
        </p:nvGrpSpPr>
        <p:grpSpPr>
          <a:xfrm>
            <a:off x="11344442" y="6662356"/>
            <a:ext cx="385950" cy="105928"/>
            <a:chOff x="11344442" y="6662356"/>
            <a:chExt cx="385950" cy="105928"/>
          </a:xfrm>
        </p:grpSpPr>
        <p:sp>
          <p:nvSpPr>
            <p:cNvPr id="45" name="Freeform: Shape 44">
              <a:extLst>
                <a:ext uri="{FF2B5EF4-FFF2-40B4-BE49-F238E27FC236}">
                  <a16:creationId xmlns:a16="http://schemas.microsoft.com/office/drawing/2014/main" id="{FD843A2F-F2BC-4D5B-A0E3-ACBDFDC0016F}"/>
                </a:ext>
              </a:extLst>
            </p:cNvPr>
            <p:cNvSpPr/>
            <p:nvPr userDrawn="1"/>
          </p:nvSpPr>
          <p:spPr>
            <a:xfrm>
              <a:off x="11344442" y="6662356"/>
              <a:ext cx="84219" cy="84218"/>
            </a:xfrm>
            <a:custGeom>
              <a:avLst/>
              <a:gdLst/>
              <a:ahLst/>
              <a:cxnLst/>
              <a:rect l="l" t="t" r="r" b="b"/>
              <a:pathLst>
                <a:path w="84219" h="84218">
                  <a:moveTo>
                    <a:pt x="42137" y="0"/>
                  </a:moveTo>
                  <a:cubicBezTo>
                    <a:pt x="49207" y="0"/>
                    <a:pt x="56109" y="1814"/>
                    <a:pt x="62843" y="5441"/>
                  </a:cubicBezTo>
                  <a:cubicBezTo>
                    <a:pt x="69578" y="9069"/>
                    <a:pt x="74824" y="14259"/>
                    <a:pt x="78582" y="21012"/>
                  </a:cubicBezTo>
                  <a:cubicBezTo>
                    <a:pt x="82340" y="27765"/>
                    <a:pt x="84219" y="34807"/>
                    <a:pt x="84219" y="42137"/>
                  </a:cubicBezTo>
                  <a:cubicBezTo>
                    <a:pt x="84219" y="49392"/>
                    <a:pt x="82368" y="56368"/>
                    <a:pt x="78665" y="63066"/>
                  </a:cubicBezTo>
                  <a:cubicBezTo>
                    <a:pt x="74963" y="69763"/>
                    <a:pt x="69773" y="74963"/>
                    <a:pt x="63094" y="78665"/>
                  </a:cubicBezTo>
                  <a:cubicBezTo>
                    <a:pt x="56416" y="82367"/>
                    <a:pt x="49430" y="84218"/>
                    <a:pt x="42137" y="84218"/>
                  </a:cubicBezTo>
                  <a:cubicBezTo>
                    <a:pt x="34845" y="84218"/>
                    <a:pt x="27859" y="82367"/>
                    <a:pt x="21181" y="78665"/>
                  </a:cubicBezTo>
                  <a:cubicBezTo>
                    <a:pt x="14502" y="74963"/>
                    <a:pt x="9302" y="69763"/>
                    <a:pt x="5581" y="63066"/>
                  </a:cubicBezTo>
                  <a:cubicBezTo>
                    <a:pt x="1861" y="56368"/>
                    <a:pt x="0" y="49392"/>
                    <a:pt x="0" y="42137"/>
                  </a:cubicBezTo>
                  <a:cubicBezTo>
                    <a:pt x="0" y="34807"/>
                    <a:pt x="1889" y="27765"/>
                    <a:pt x="5665" y="21012"/>
                  </a:cubicBezTo>
                  <a:cubicBezTo>
                    <a:pt x="9442" y="14259"/>
                    <a:pt x="14697" y="9069"/>
                    <a:pt x="21432" y="5441"/>
                  </a:cubicBezTo>
                  <a:cubicBezTo>
                    <a:pt x="28166" y="1814"/>
                    <a:pt x="35068" y="0"/>
                    <a:pt x="42137" y="0"/>
                  </a:cubicBezTo>
                  <a:close/>
                  <a:moveTo>
                    <a:pt x="42137" y="6976"/>
                  </a:moveTo>
                  <a:cubicBezTo>
                    <a:pt x="36221" y="6976"/>
                    <a:pt x="30464" y="8492"/>
                    <a:pt x="24864" y="11525"/>
                  </a:cubicBezTo>
                  <a:cubicBezTo>
                    <a:pt x="19264" y="14557"/>
                    <a:pt x="14883" y="18892"/>
                    <a:pt x="11721" y="24528"/>
                  </a:cubicBezTo>
                  <a:cubicBezTo>
                    <a:pt x="8558" y="30165"/>
                    <a:pt x="6977" y="36035"/>
                    <a:pt x="6977" y="42137"/>
                  </a:cubicBezTo>
                  <a:cubicBezTo>
                    <a:pt x="6977" y="48201"/>
                    <a:pt x="8530" y="54015"/>
                    <a:pt x="11637" y="59577"/>
                  </a:cubicBezTo>
                  <a:cubicBezTo>
                    <a:pt x="14744" y="65140"/>
                    <a:pt x="19088" y="69475"/>
                    <a:pt x="24669" y="72581"/>
                  </a:cubicBezTo>
                  <a:cubicBezTo>
                    <a:pt x="30250" y="75688"/>
                    <a:pt x="36073" y="77242"/>
                    <a:pt x="42137" y="77242"/>
                  </a:cubicBezTo>
                  <a:cubicBezTo>
                    <a:pt x="48202" y="77242"/>
                    <a:pt x="54025" y="75688"/>
                    <a:pt x="59606" y="72581"/>
                  </a:cubicBezTo>
                  <a:cubicBezTo>
                    <a:pt x="65187" y="69475"/>
                    <a:pt x="69522" y="65140"/>
                    <a:pt x="72610" y="59577"/>
                  </a:cubicBezTo>
                  <a:cubicBezTo>
                    <a:pt x="75698" y="54015"/>
                    <a:pt x="77242" y="48201"/>
                    <a:pt x="77242" y="42137"/>
                  </a:cubicBezTo>
                  <a:cubicBezTo>
                    <a:pt x="77242" y="36035"/>
                    <a:pt x="75670" y="30165"/>
                    <a:pt x="72526" y="24528"/>
                  </a:cubicBezTo>
                  <a:cubicBezTo>
                    <a:pt x="69382" y="18892"/>
                    <a:pt x="65001" y="14557"/>
                    <a:pt x="59383" y="11525"/>
                  </a:cubicBezTo>
                  <a:cubicBezTo>
                    <a:pt x="53765" y="8492"/>
                    <a:pt x="48016" y="6976"/>
                    <a:pt x="42137" y="6976"/>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sp>
          <p:nvSpPr>
            <p:cNvPr id="46" name="Freeform: Shape 45">
              <a:extLst>
                <a:ext uri="{FF2B5EF4-FFF2-40B4-BE49-F238E27FC236}">
                  <a16:creationId xmlns:a16="http://schemas.microsoft.com/office/drawing/2014/main" id="{E67FD06E-22DF-4522-8A29-F144FF6904A9}"/>
                </a:ext>
              </a:extLst>
            </p:cNvPr>
            <p:cNvSpPr/>
            <p:nvPr userDrawn="1"/>
          </p:nvSpPr>
          <p:spPr>
            <a:xfrm>
              <a:off x="11469235" y="6663751"/>
              <a:ext cx="10827" cy="81818"/>
            </a:xfrm>
            <a:custGeom>
              <a:avLst/>
              <a:gdLst/>
              <a:ahLst/>
              <a:cxnLst/>
              <a:rect l="l" t="t" r="r" b="b"/>
              <a:pathLst>
                <a:path w="10827" h="81818">
                  <a:moveTo>
                    <a:pt x="0" y="0"/>
                  </a:moveTo>
                  <a:lnTo>
                    <a:pt x="10827" y="0"/>
                  </a:lnTo>
                  <a:lnTo>
                    <a:pt x="10827" y="81818"/>
                  </a:lnTo>
                  <a:lnTo>
                    <a:pt x="0" y="81818"/>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sp>
          <p:nvSpPr>
            <p:cNvPr id="47" name="Freeform: Shape 46">
              <a:extLst>
                <a:ext uri="{FF2B5EF4-FFF2-40B4-BE49-F238E27FC236}">
                  <a16:creationId xmlns:a16="http://schemas.microsoft.com/office/drawing/2014/main" id="{A5467A32-28C1-437D-B6BB-5BEC023E5EBB}"/>
                </a:ext>
              </a:extLst>
            </p:cNvPr>
            <p:cNvSpPr/>
            <p:nvPr userDrawn="1"/>
          </p:nvSpPr>
          <p:spPr>
            <a:xfrm>
              <a:off x="11364534" y="6678448"/>
              <a:ext cx="42416" cy="47774"/>
            </a:xfrm>
            <a:custGeom>
              <a:avLst/>
              <a:gdLst/>
              <a:ahLst/>
              <a:cxnLst/>
              <a:rect l="l" t="t" r="r" b="b"/>
              <a:pathLst>
                <a:path w="42416" h="47774">
                  <a:moveTo>
                    <a:pt x="22548" y="0"/>
                  </a:moveTo>
                  <a:cubicBezTo>
                    <a:pt x="27496" y="0"/>
                    <a:pt x="31608" y="1181"/>
                    <a:pt x="34882" y="3544"/>
                  </a:cubicBezTo>
                  <a:cubicBezTo>
                    <a:pt x="38156" y="5907"/>
                    <a:pt x="40388" y="9116"/>
                    <a:pt x="41579" y="13171"/>
                  </a:cubicBezTo>
                  <a:lnTo>
                    <a:pt x="34938" y="14790"/>
                  </a:lnTo>
                  <a:cubicBezTo>
                    <a:pt x="33821" y="12036"/>
                    <a:pt x="32175" y="9925"/>
                    <a:pt x="29998" y="8455"/>
                  </a:cubicBezTo>
                  <a:cubicBezTo>
                    <a:pt x="27822" y="6986"/>
                    <a:pt x="25264" y="6251"/>
                    <a:pt x="22324" y="6251"/>
                  </a:cubicBezTo>
                  <a:cubicBezTo>
                    <a:pt x="18046" y="6251"/>
                    <a:pt x="14520" y="7776"/>
                    <a:pt x="11748" y="10827"/>
                  </a:cubicBezTo>
                  <a:cubicBezTo>
                    <a:pt x="8976" y="13878"/>
                    <a:pt x="7590" y="18250"/>
                    <a:pt x="7590" y="23943"/>
                  </a:cubicBezTo>
                  <a:cubicBezTo>
                    <a:pt x="7590" y="29635"/>
                    <a:pt x="8902" y="33942"/>
                    <a:pt x="11525" y="36863"/>
                  </a:cubicBezTo>
                  <a:cubicBezTo>
                    <a:pt x="14148" y="39784"/>
                    <a:pt x="17543" y="41244"/>
                    <a:pt x="21711" y="41244"/>
                  </a:cubicBezTo>
                  <a:cubicBezTo>
                    <a:pt x="25059" y="41244"/>
                    <a:pt x="27999" y="40277"/>
                    <a:pt x="30529" y="38342"/>
                  </a:cubicBezTo>
                  <a:cubicBezTo>
                    <a:pt x="33059" y="36407"/>
                    <a:pt x="34733" y="33784"/>
                    <a:pt x="35552" y="30473"/>
                  </a:cubicBezTo>
                  <a:lnTo>
                    <a:pt x="42416" y="32482"/>
                  </a:lnTo>
                  <a:cubicBezTo>
                    <a:pt x="41300" y="37133"/>
                    <a:pt x="38928" y="40844"/>
                    <a:pt x="35300" y="43616"/>
                  </a:cubicBezTo>
                  <a:cubicBezTo>
                    <a:pt x="31673" y="46388"/>
                    <a:pt x="27273" y="47774"/>
                    <a:pt x="22101" y="47774"/>
                  </a:cubicBezTo>
                  <a:cubicBezTo>
                    <a:pt x="15553" y="47774"/>
                    <a:pt x="10232" y="45653"/>
                    <a:pt x="6139" y="41411"/>
                  </a:cubicBezTo>
                  <a:cubicBezTo>
                    <a:pt x="2047" y="37170"/>
                    <a:pt x="0" y="31291"/>
                    <a:pt x="0" y="23775"/>
                  </a:cubicBezTo>
                  <a:cubicBezTo>
                    <a:pt x="0" y="18864"/>
                    <a:pt x="930" y="14594"/>
                    <a:pt x="2791" y="10967"/>
                  </a:cubicBezTo>
                  <a:cubicBezTo>
                    <a:pt x="4651" y="7339"/>
                    <a:pt x="7302" y="4604"/>
                    <a:pt x="10744" y="2763"/>
                  </a:cubicBezTo>
                  <a:cubicBezTo>
                    <a:pt x="14185" y="921"/>
                    <a:pt x="18120" y="0"/>
                    <a:pt x="22548"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sp>
          <p:nvSpPr>
            <p:cNvPr id="48" name="Freeform: Shape 47">
              <a:extLst>
                <a:ext uri="{FF2B5EF4-FFF2-40B4-BE49-F238E27FC236}">
                  <a16:creationId xmlns:a16="http://schemas.microsoft.com/office/drawing/2014/main" id="{36B0E33D-E4BE-47AA-AF1E-B18A001F15F5}"/>
                </a:ext>
              </a:extLst>
            </p:cNvPr>
            <p:cNvSpPr/>
            <p:nvPr userDrawn="1"/>
          </p:nvSpPr>
          <p:spPr>
            <a:xfrm>
              <a:off x="11497065" y="6684959"/>
              <a:ext cx="51458" cy="83325"/>
            </a:xfrm>
            <a:custGeom>
              <a:avLst/>
              <a:gdLst/>
              <a:ahLst/>
              <a:cxnLst/>
              <a:rect l="l" t="t" r="r" b="b"/>
              <a:pathLst>
                <a:path w="51458" h="83325">
                  <a:moveTo>
                    <a:pt x="26343" y="0"/>
                  </a:moveTo>
                  <a:cubicBezTo>
                    <a:pt x="31403" y="0"/>
                    <a:pt x="35868" y="1302"/>
                    <a:pt x="39738" y="3907"/>
                  </a:cubicBezTo>
                  <a:cubicBezTo>
                    <a:pt x="43607" y="6511"/>
                    <a:pt x="46528" y="10185"/>
                    <a:pt x="48500" y="14929"/>
                  </a:cubicBezTo>
                  <a:cubicBezTo>
                    <a:pt x="50472" y="19673"/>
                    <a:pt x="51458" y="24873"/>
                    <a:pt x="51458" y="30528"/>
                  </a:cubicBezTo>
                  <a:cubicBezTo>
                    <a:pt x="51458" y="36593"/>
                    <a:pt x="50369" y="42053"/>
                    <a:pt x="48193" y="46909"/>
                  </a:cubicBezTo>
                  <a:cubicBezTo>
                    <a:pt x="46016" y="51764"/>
                    <a:pt x="42854" y="55485"/>
                    <a:pt x="38705" y="58071"/>
                  </a:cubicBezTo>
                  <a:cubicBezTo>
                    <a:pt x="34556" y="60657"/>
                    <a:pt x="30194" y="61950"/>
                    <a:pt x="25617" y="61950"/>
                  </a:cubicBezTo>
                  <a:cubicBezTo>
                    <a:pt x="22269" y="61950"/>
                    <a:pt x="19264" y="61243"/>
                    <a:pt x="16604" y="59829"/>
                  </a:cubicBezTo>
                  <a:cubicBezTo>
                    <a:pt x="13944" y="58415"/>
                    <a:pt x="11758" y="56629"/>
                    <a:pt x="10046" y="54471"/>
                  </a:cubicBezTo>
                  <a:lnTo>
                    <a:pt x="10046" y="83325"/>
                  </a:lnTo>
                  <a:lnTo>
                    <a:pt x="0" y="83325"/>
                  </a:lnTo>
                  <a:lnTo>
                    <a:pt x="0" y="1339"/>
                  </a:lnTo>
                  <a:lnTo>
                    <a:pt x="9153" y="1339"/>
                  </a:lnTo>
                  <a:lnTo>
                    <a:pt x="9153" y="9041"/>
                  </a:lnTo>
                  <a:cubicBezTo>
                    <a:pt x="11311" y="6028"/>
                    <a:pt x="13748" y="3767"/>
                    <a:pt x="16465" y="2260"/>
                  </a:cubicBezTo>
                  <a:cubicBezTo>
                    <a:pt x="19181" y="753"/>
                    <a:pt x="22473" y="0"/>
                    <a:pt x="26343" y="0"/>
                  </a:cubicBezTo>
                  <a:close/>
                  <a:moveTo>
                    <a:pt x="25394" y="7869"/>
                  </a:moveTo>
                  <a:cubicBezTo>
                    <a:pt x="21115" y="7869"/>
                    <a:pt x="17330" y="9869"/>
                    <a:pt x="14037" y="13869"/>
                  </a:cubicBezTo>
                  <a:cubicBezTo>
                    <a:pt x="10744" y="17869"/>
                    <a:pt x="9098" y="23682"/>
                    <a:pt x="9098" y="31310"/>
                  </a:cubicBezTo>
                  <a:cubicBezTo>
                    <a:pt x="9098" y="38937"/>
                    <a:pt x="10642" y="44574"/>
                    <a:pt x="13730" y="48220"/>
                  </a:cubicBezTo>
                  <a:cubicBezTo>
                    <a:pt x="16818" y="51867"/>
                    <a:pt x="20557" y="53690"/>
                    <a:pt x="24948" y="53690"/>
                  </a:cubicBezTo>
                  <a:cubicBezTo>
                    <a:pt x="29413" y="53690"/>
                    <a:pt x="33236" y="51801"/>
                    <a:pt x="36417" y="48025"/>
                  </a:cubicBezTo>
                  <a:cubicBezTo>
                    <a:pt x="39598" y="44248"/>
                    <a:pt x="41189" y="38398"/>
                    <a:pt x="41189" y="30473"/>
                  </a:cubicBezTo>
                  <a:cubicBezTo>
                    <a:pt x="41189" y="22920"/>
                    <a:pt x="39635" y="17264"/>
                    <a:pt x="36528" y="13506"/>
                  </a:cubicBezTo>
                  <a:cubicBezTo>
                    <a:pt x="33422" y="9748"/>
                    <a:pt x="29710" y="7869"/>
                    <a:pt x="25394" y="7869"/>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sp>
          <p:nvSpPr>
            <p:cNvPr id="49" name="Freeform: Shape 48">
              <a:extLst>
                <a:ext uri="{FF2B5EF4-FFF2-40B4-BE49-F238E27FC236}">
                  <a16:creationId xmlns:a16="http://schemas.microsoft.com/office/drawing/2014/main" id="{73EB7E36-506C-4D0A-94E7-59405FE2BB09}"/>
                </a:ext>
              </a:extLst>
            </p:cNvPr>
            <p:cNvSpPr/>
            <p:nvPr userDrawn="1"/>
          </p:nvSpPr>
          <p:spPr>
            <a:xfrm>
              <a:off x="11557341" y="6684959"/>
              <a:ext cx="49225" cy="61950"/>
            </a:xfrm>
            <a:custGeom>
              <a:avLst/>
              <a:gdLst/>
              <a:ahLst/>
              <a:cxnLst/>
              <a:rect l="l" t="t" r="r" b="b"/>
              <a:pathLst>
                <a:path w="49225" h="61950">
                  <a:moveTo>
                    <a:pt x="23496" y="0"/>
                  </a:moveTo>
                  <a:cubicBezTo>
                    <a:pt x="28147" y="0"/>
                    <a:pt x="32231" y="670"/>
                    <a:pt x="35747" y="2009"/>
                  </a:cubicBezTo>
                  <a:cubicBezTo>
                    <a:pt x="39263" y="3349"/>
                    <a:pt x="41858" y="5162"/>
                    <a:pt x="43532" y="7451"/>
                  </a:cubicBezTo>
                  <a:cubicBezTo>
                    <a:pt x="45207" y="9739"/>
                    <a:pt x="46360" y="12799"/>
                    <a:pt x="46993" y="16632"/>
                  </a:cubicBezTo>
                  <a:lnTo>
                    <a:pt x="37170" y="17971"/>
                  </a:lnTo>
                  <a:cubicBezTo>
                    <a:pt x="36723" y="14920"/>
                    <a:pt x="35430" y="12539"/>
                    <a:pt x="33291" y="10827"/>
                  </a:cubicBezTo>
                  <a:cubicBezTo>
                    <a:pt x="31152" y="9116"/>
                    <a:pt x="28129" y="8260"/>
                    <a:pt x="24222" y="8260"/>
                  </a:cubicBezTo>
                  <a:cubicBezTo>
                    <a:pt x="19608" y="8260"/>
                    <a:pt x="16315" y="9023"/>
                    <a:pt x="14343" y="10548"/>
                  </a:cubicBezTo>
                  <a:cubicBezTo>
                    <a:pt x="12371" y="12074"/>
                    <a:pt x="11385" y="13860"/>
                    <a:pt x="11385" y="15906"/>
                  </a:cubicBezTo>
                  <a:cubicBezTo>
                    <a:pt x="11385" y="17208"/>
                    <a:pt x="11795" y="18380"/>
                    <a:pt x="12613" y="19422"/>
                  </a:cubicBezTo>
                  <a:cubicBezTo>
                    <a:pt x="13432" y="20501"/>
                    <a:pt x="14715" y="21394"/>
                    <a:pt x="16464" y="22101"/>
                  </a:cubicBezTo>
                  <a:cubicBezTo>
                    <a:pt x="17469" y="22473"/>
                    <a:pt x="20427" y="23329"/>
                    <a:pt x="25338" y="24668"/>
                  </a:cubicBezTo>
                  <a:cubicBezTo>
                    <a:pt x="32445" y="26566"/>
                    <a:pt x="37402" y="28119"/>
                    <a:pt x="40212" y="29328"/>
                  </a:cubicBezTo>
                  <a:cubicBezTo>
                    <a:pt x="43021" y="30538"/>
                    <a:pt x="45225" y="32296"/>
                    <a:pt x="46825" y="34603"/>
                  </a:cubicBezTo>
                  <a:cubicBezTo>
                    <a:pt x="48425" y="36909"/>
                    <a:pt x="49225" y="39774"/>
                    <a:pt x="49225" y="43197"/>
                  </a:cubicBezTo>
                  <a:cubicBezTo>
                    <a:pt x="49225" y="46546"/>
                    <a:pt x="48248" y="49699"/>
                    <a:pt x="46295" y="52657"/>
                  </a:cubicBezTo>
                  <a:cubicBezTo>
                    <a:pt x="44342" y="55615"/>
                    <a:pt x="41523" y="57903"/>
                    <a:pt x="37840" y="59522"/>
                  </a:cubicBezTo>
                  <a:cubicBezTo>
                    <a:pt x="34156" y="61140"/>
                    <a:pt x="29989" y="61950"/>
                    <a:pt x="25338" y="61950"/>
                  </a:cubicBezTo>
                  <a:cubicBezTo>
                    <a:pt x="17636" y="61950"/>
                    <a:pt x="11767" y="60350"/>
                    <a:pt x="7730" y="57150"/>
                  </a:cubicBezTo>
                  <a:cubicBezTo>
                    <a:pt x="3693" y="53950"/>
                    <a:pt x="1116" y="49206"/>
                    <a:pt x="0" y="42918"/>
                  </a:cubicBezTo>
                  <a:lnTo>
                    <a:pt x="9934" y="41356"/>
                  </a:lnTo>
                  <a:cubicBezTo>
                    <a:pt x="10492" y="45337"/>
                    <a:pt x="12046" y="48388"/>
                    <a:pt x="14595" y="50509"/>
                  </a:cubicBezTo>
                  <a:cubicBezTo>
                    <a:pt x="17143" y="52629"/>
                    <a:pt x="20706" y="53690"/>
                    <a:pt x="25282" y="53690"/>
                  </a:cubicBezTo>
                  <a:cubicBezTo>
                    <a:pt x="29896" y="53690"/>
                    <a:pt x="33319" y="52750"/>
                    <a:pt x="35551" y="50871"/>
                  </a:cubicBezTo>
                  <a:cubicBezTo>
                    <a:pt x="37784" y="48992"/>
                    <a:pt x="38900" y="46788"/>
                    <a:pt x="38900" y="44258"/>
                  </a:cubicBezTo>
                  <a:cubicBezTo>
                    <a:pt x="38900" y="41988"/>
                    <a:pt x="37914" y="40202"/>
                    <a:pt x="35942" y="38900"/>
                  </a:cubicBezTo>
                  <a:cubicBezTo>
                    <a:pt x="34565" y="38007"/>
                    <a:pt x="31142" y="36872"/>
                    <a:pt x="25673" y="35496"/>
                  </a:cubicBezTo>
                  <a:cubicBezTo>
                    <a:pt x="18306" y="33635"/>
                    <a:pt x="13199" y="32026"/>
                    <a:pt x="10353" y="30668"/>
                  </a:cubicBezTo>
                  <a:cubicBezTo>
                    <a:pt x="7507" y="29310"/>
                    <a:pt x="5349" y="27431"/>
                    <a:pt x="3879" y="25031"/>
                  </a:cubicBezTo>
                  <a:cubicBezTo>
                    <a:pt x="2409" y="22631"/>
                    <a:pt x="1674" y="19980"/>
                    <a:pt x="1674" y="17078"/>
                  </a:cubicBezTo>
                  <a:cubicBezTo>
                    <a:pt x="1674" y="14436"/>
                    <a:pt x="2279" y="11990"/>
                    <a:pt x="3488" y="9739"/>
                  </a:cubicBezTo>
                  <a:cubicBezTo>
                    <a:pt x="4697" y="7488"/>
                    <a:pt x="6344" y="5618"/>
                    <a:pt x="8427" y="4130"/>
                  </a:cubicBezTo>
                  <a:cubicBezTo>
                    <a:pt x="9990" y="2977"/>
                    <a:pt x="12120" y="2000"/>
                    <a:pt x="14818" y="1200"/>
                  </a:cubicBezTo>
                  <a:cubicBezTo>
                    <a:pt x="17515" y="400"/>
                    <a:pt x="20408" y="0"/>
                    <a:pt x="23496"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sp>
          <p:nvSpPr>
            <p:cNvPr id="50" name="Freeform: Shape 49">
              <a:extLst>
                <a:ext uri="{FF2B5EF4-FFF2-40B4-BE49-F238E27FC236}">
                  <a16:creationId xmlns:a16="http://schemas.microsoft.com/office/drawing/2014/main" id="{F614AAA0-7179-4F00-B7D6-9FA582B3E437}"/>
                </a:ext>
              </a:extLst>
            </p:cNvPr>
            <p:cNvSpPr/>
            <p:nvPr userDrawn="1"/>
          </p:nvSpPr>
          <p:spPr>
            <a:xfrm>
              <a:off x="11614771" y="6684959"/>
              <a:ext cx="55532" cy="61950"/>
            </a:xfrm>
            <a:custGeom>
              <a:avLst/>
              <a:gdLst/>
              <a:ahLst/>
              <a:cxnLst/>
              <a:rect l="l" t="t" r="r" b="b"/>
              <a:pathLst>
                <a:path w="55532" h="61950">
                  <a:moveTo>
                    <a:pt x="27794" y="0"/>
                  </a:moveTo>
                  <a:cubicBezTo>
                    <a:pt x="35942" y="0"/>
                    <a:pt x="42602" y="2670"/>
                    <a:pt x="47774" y="8009"/>
                  </a:cubicBezTo>
                  <a:cubicBezTo>
                    <a:pt x="52946" y="13348"/>
                    <a:pt x="55532" y="20724"/>
                    <a:pt x="55532" y="30138"/>
                  </a:cubicBezTo>
                  <a:cubicBezTo>
                    <a:pt x="55532" y="37765"/>
                    <a:pt x="54387" y="43765"/>
                    <a:pt x="52099" y="48137"/>
                  </a:cubicBezTo>
                  <a:cubicBezTo>
                    <a:pt x="49811" y="52508"/>
                    <a:pt x="46481" y="55904"/>
                    <a:pt x="42109" y="58322"/>
                  </a:cubicBezTo>
                  <a:cubicBezTo>
                    <a:pt x="37737" y="60740"/>
                    <a:pt x="32966" y="61950"/>
                    <a:pt x="27794" y="61950"/>
                  </a:cubicBezTo>
                  <a:cubicBezTo>
                    <a:pt x="19497" y="61950"/>
                    <a:pt x="12790" y="59289"/>
                    <a:pt x="7674" y="53969"/>
                  </a:cubicBezTo>
                  <a:cubicBezTo>
                    <a:pt x="2558" y="48648"/>
                    <a:pt x="0" y="40984"/>
                    <a:pt x="0" y="30975"/>
                  </a:cubicBezTo>
                  <a:cubicBezTo>
                    <a:pt x="0" y="19999"/>
                    <a:pt x="3051" y="11869"/>
                    <a:pt x="9153" y="6586"/>
                  </a:cubicBezTo>
                  <a:cubicBezTo>
                    <a:pt x="14250" y="2195"/>
                    <a:pt x="20464" y="0"/>
                    <a:pt x="27794" y="0"/>
                  </a:cubicBezTo>
                  <a:close/>
                  <a:moveTo>
                    <a:pt x="27794" y="8316"/>
                  </a:moveTo>
                  <a:cubicBezTo>
                    <a:pt x="22771" y="8316"/>
                    <a:pt x="18604" y="10195"/>
                    <a:pt x="15292" y="13953"/>
                  </a:cubicBezTo>
                  <a:cubicBezTo>
                    <a:pt x="11981" y="17711"/>
                    <a:pt x="10325" y="23385"/>
                    <a:pt x="10325" y="30975"/>
                  </a:cubicBezTo>
                  <a:cubicBezTo>
                    <a:pt x="10325" y="38565"/>
                    <a:pt x="11981" y="44248"/>
                    <a:pt x="15292" y="48025"/>
                  </a:cubicBezTo>
                  <a:cubicBezTo>
                    <a:pt x="18604" y="51801"/>
                    <a:pt x="22771" y="53690"/>
                    <a:pt x="27794" y="53690"/>
                  </a:cubicBezTo>
                  <a:cubicBezTo>
                    <a:pt x="32779" y="53690"/>
                    <a:pt x="36928" y="51792"/>
                    <a:pt x="40240" y="47997"/>
                  </a:cubicBezTo>
                  <a:cubicBezTo>
                    <a:pt x="43551" y="44202"/>
                    <a:pt x="45207" y="38416"/>
                    <a:pt x="45207" y="30640"/>
                  </a:cubicBezTo>
                  <a:cubicBezTo>
                    <a:pt x="45207" y="23310"/>
                    <a:pt x="43542" y="17757"/>
                    <a:pt x="40212" y="13981"/>
                  </a:cubicBezTo>
                  <a:cubicBezTo>
                    <a:pt x="36882" y="10204"/>
                    <a:pt x="32742" y="8316"/>
                    <a:pt x="27794" y="8316"/>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sp>
          <p:nvSpPr>
            <p:cNvPr id="51" name="Freeform: Shape 50">
              <a:extLst>
                <a:ext uri="{FF2B5EF4-FFF2-40B4-BE49-F238E27FC236}">
                  <a16:creationId xmlns:a16="http://schemas.microsoft.com/office/drawing/2014/main" id="{BBF84D52-5F14-4C29-9119-B378FB71813D}"/>
                </a:ext>
              </a:extLst>
            </p:cNvPr>
            <p:cNvSpPr/>
            <p:nvPr userDrawn="1"/>
          </p:nvSpPr>
          <p:spPr>
            <a:xfrm>
              <a:off x="11681167" y="6684959"/>
              <a:ext cx="49225" cy="61950"/>
            </a:xfrm>
            <a:custGeom>
              <a:avLst/>
              <a:gdLst/>
              <a:ahLst/>
              <a:cxnLst/>
              <a:rect l="l" t="t" r="r" b="b"/>
              <a:pathLst>
                <a:path w="49225" h="61950">
                  <a:moveTo>
                    <a:pt x="23496" y="0"/>
                  </a:moveTo>
                  <a:cubicBezTo>
                    <a:pt x="28147" y="0"/>
                    <a:pt x="32231" y="670"/>
                    <a:pt x="35747" y="2009"/>
                  </a:cubicBezTo>
                  <a:cubicBezTo>
                    <a:pt x="39263" y="3349"/>
                    <a:pt x="41858" y="5162"/>
                    <a:pt x="43532" y="7451"/>
                  </a:cubicBezTo>
                  <a:cubicBezTo>
                    <a:pt x="45207" y="9739"/>
                    <a:pt x="46360" y="12799"/>
                    <a:pt x="46993" y="16632"/>
                  </a:cubicBezTo>
                  <a:lnTo>
                    <a:pt x="37170" y="17971"/>
                  </a:lnTo>
                  <a:cubicBezTo>
                    <a:pt x="36723" y="14920"/>
                    <a:pt x="35430" y="12539"/>
                    <a:pt x="33291" y="10827"/>
                  </a:cubicBezTo>
                  <a:cubicBezTo>
                    <a:pt x="31152" y="9116"/>
                    <a:pt x="28129" y="8260"/>
                    <a:pt x="24222" y="8260"/>
                  </a:cubicBezTo>
                  <a:cubicBezTo>
                    <a:pt x="19608" y="8260"/>
                    <a:pt x="16315" y="9023"/>
                    <a:pt x="14343" y="10548"/>
                  </a:cubicBezTo>
                  <a:cubicBezTo>
                    <a:pt x="12371" y="12074"/>
                    <a:pt x="11385" y="13860"/>
                    <a:pt x="11385" y="15906"/>
                  </a:cubicBezTo>
                  <a:cubicBezTo>
                    <a:pt x="11385" y="17208"/>
                    <a:pt x="11795" y="18380"/>
                    <a:pt x="12613" y="19422"/>
                  </a:cubicBezTo>
                  <a:cubicBezTo>
                    <a:pt x="13432" y="20501"/>
                    <a:pt x="14715" y="21394"/>
                    <a:pt x="16464" y="22101"/>
                  </a:cubicBezTo>
                  <a:cubicBezTo>
                    <a:pt x="17469" y="22473"/>
                    <a:pt x="20427" y="23329"/>
                    <a:pt x="25338" y="24668"/>
                  </a:cubicBezTo>
                  <a:cubicBezTo>
                    <a:pt x="32445" y="26566"/>
                    <a:pt x="37402" y="28119"/>
                    <a:pt x="40212" y="29328"/>
                  </a:cubicBezTo>
                  <a:cubicBezTo>
                    <a:pt x="43021" y="30538"/>
                    <a:pt x="45225" y="32296"/>
                    <a:pt x="46825" y="34603"/>
                  </a:cubicBezTo>
                  <a:cubicBezTo>
                    <a:pt x="48425" y="36909"/>
                    <a:pt x="49225" y="39774"/>
                    <a:pt x="49225" y="43197"/>
                  </a:cubicBezTo>
                  <a:cubicBezTo>
                    <a:pt x="49225" y="46546"/>
                    <a:pt x="48248" y="49699"/>
                    <a:pt x="46295" y="52657"/>
                  </a:cubicBezTo>
                  <a:cubicBezTo>
                    <a:pt x="44342" y="55615"/>
                    <a:pt x="41523" y="57903"/>
                    <a:pt x="37840" y="59522"/>
                  </a:cubicBezTo>
                  <a:cubicBezTo>
                    <a:pt x="34156" y="61140"/>
                    <a:pt x="29989" y="61950"/>
                    <a:pt x="25338" y="61950"/>
                  </a:cubicBezTo>
                  <a:cubicBezTo>
                    <a:pt x="17636" y="61950"/>
                    <a:pt x="11767" y="60350"/>
                    <a:pt x="7730" y="57150"/>
                  </a:cubicBezTo>
                  <a:cubicBezTo>
                    <a:pt x="3693" y="53950"/>
                    <a:pt x="1116" y="49206"/>
                    <a:pt x="0" y="42918"/>
                  </a:cubicBezTo>
                  <a:lnTo>
                    <a:pt x="9934" y="41356"/>
                  </a:lnTo>
                  <a:cubicBezTo>
                    <a:pt x="10492" y="45337"/>
                    <a:pt x="12046" y="48388"/>
                    <a:pt x="14595" y="50509"/>
                  </a:cubicBezTo>
                  <a:cubicBezTo>
                    <a:pt x="17143" y="52629"/>
                    <a:pt x="20706" y="53690"/>
                    <a:pt x="25282" y="53690"/>
                  </a:cubicBezTo>
                  <a:cubicBezTo>
                    <a:pt x="29896" y="53690"/>
                    <a:pt x="33319" y="52750"/>
                    <a:pt x="35551" y="50871"/>
                  </a:cubicBezTo>
                  <a:cubicBezTo>
                    <a:pt x="37784" y="48992"/>
                    <a:pt x="38900" y="46788"/>
                    <a:pt x="38900" y="44258"/>
                  </a:cubicBezTo>
                  <a:cubicBezTo>
                    <a:pt x="38900" y="41988"/>
                    <a:pt x="37914" y="40202"/>
                    <a:pt x="35942" y="38900"/>
                  </a:cubicBezTo>
                  <a:cubicBezTo>
                    <a:pt x="34565" y="38007"/>
                    <a:pt x="31142" y="36872"/>
                    <a:pt x="25673" y="35496"/>
                  </a:cubicBezTo>
                  <a:cubicBezTo>
                    <a:pt x="18306" y="33635"/>
                    <a:pt x="13199" y="32026"/>
                    <a:pt x="10353" y="30668"/>
                  </a:cubicBezTo>
                  <a:cubicBezTo>
                    <a:pt x="7507" y="29310"/>
                    <a:pt x="5349" y="27431"/>
                    <a:pt x="3879" y="25031"/>
                  </a:cubicBezTo>
                  <a:cubicBezTo>
                    <a:pt x="2409" y="22631"/>
                    <a:pt x="1674" y="19980"/>
                    <a:pt x="1674" y="17078"/>
                  </a:cubicBezTo>
                  <a:cubicBezTo>
                    <a:pt x="1674" y="14436"/>
                    <a:pt x="2279" y="11990"/>
                    <a:pt x="3488" y="9739"/>
                  </a:cubicBezTo>
                  <a:cubicBezTo>
                    <a:pt x="4697" y="7488"/>
                    <a:pt x="6344" y="5618"/>
                    <a:pt x="8427" y="4130"/>
                  </a:cubicBezTo>
                  <a:cubicBezTo>
                    <a:pt x="9990" y="2977"/>
                    <a:pt x="12120" y="2000"/>
                    <a:pt x="14818" y="1200"/>
                  </a:cubicBezTo>
                  <a:cubicBezTo>
                    <a:pt x="17515" y="400"/>
                    <a:pt x="20408" y="0"/>
                    <a:pt x="23496"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grpSp>
      <p:sp>
        <p:nvSpPr>
          <p:cNvPr id="53" name="Logo shape cutout" hidden="1">
            <a:extLst>
              <a:ext uri="{FF2B5EF4-FFF2-40B4-BE49-F238E27FC236}">
                <a16:creationId xmlns:a16="http://schemas.microsoft.com/office/drawing/2014/main" id="{07B5C8FF-30B3-4ED3-865D-0966557F2896}"/>
              </a:ext>
            </a:extLst>
          </p:cNvPr>
          <p:cNvSpPr>
            <a:spLocks/>
          </p:cNvSpPr>
          <p:nvPr userDrawn="1"/>
        </p:nvSpPr>
        <p:spPr bwMode="auto">
          <a:xfrm>
            <a:off x="11344276" y="6196640"/>
            <a:ext cx="446338" cy="409329"/>
          </a:xfrm>
          <a:custGeom>
            <a:avLst/>
            <a:gdLst>
              <a:gd name="connsiteX0" fmla="*/ 0 w 860833"/>
              <a:gd name="connsiteY0" fmla="*/ 0 h 789456"/>
              <a:gd name="connsiteX1" fmla="*/ 842054 w 860833"/>
              <a:gd name="connsiteY1" fmla="*/ 0 h 789456"/>
              <a:gd name="connsiteX2" fmla="*/ 793797 w 860833"/>
              <a:gd name="connsiteY2" fmla="*/ 688571 h 789456"/>
              <a:gd name="connsiteX3" fmla="*/ 758409 w 860833"/>
              <a:gd name="connsiteY3" fmla="*/ 789456 h 789456"/>
              <a:gd name="connsiteX4" fmla="*/ 0 w 860833"/>
              <a:gd name="connsiteY4" fmla="*/ 789456 h 789456"/>
              <a:gd name="connsiteX5" fmla="*/ 0 w 860833"/>
              <a:gd name="connsiteY5" fmla="*/ 651896 h 789456"/>
              <a:gd name="connsiteX6" fmla="*/ 0 w 860833"/>
              <a:gd name="connsiteY6" fmla="*/ 0 h 78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0833" h="789456">
                <a:moveTo>
                  <a:pt x="0" y="0"/>
                </a:moveTo>
                <a:cubicBezTo>
                  <a:pt x="842054" y="0"/>
                  <a:pt x="842054" y="0"/>
                  <a:pt x="842054" y="0"/>
                </a:cubicBezTo>
                <a:cubicBezTo>
                  <a:pt x="874996" y="230865"/>
                  <a:pt x="867984" y="451672"/>
                  <a:pt x="793797" y="688571"/>
                </a:cubicBezTo>
                <a:lnTo>
                  <a:pt x="758409" y="789456"/>
                </a:lnTo>
                <a:lnTo>
                  <a:pt x="0" y="789456"/>
                </a:lnTo>
                <a:lnTo>
                  <a:pt x="0" y="651896"/>
                </a:lnTo>
                <a:cubicBezTo>
                  <a:pt x="0" y="0"/>
                  <a:pt x="0" y="0"/>
                  <a:pt x="0" y="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nb-NO" noProof="0" dirty="0"/>
          </a:p>
        </p:txBody>
      </p:sp>
      <p:sp>
        <p:nvSpPr>
          <p:cNvPr id="13" name="(c)Ipsos">
            <a:extLst>
              <a:ext uri="{FF2B5EF4-FFF2-40B4-BE49-F238E27FC236}">
                <a16:creationId xmlns:a16="http://schemas.microsoft.com/office/drawing/2014/main" id="{03AB80D6-18F7-4D93-942E-F3F63CB8C8C4}"/>
              </a:ext>
            </a:extLst>
          </p:cNvPr>
          <p:cNvSpPr txBox="1"/>
          <p:nvPr userDrawn="1"/>
        </p:nvSpPr>
        <p:spPr>
          <a:xfrm>
            <a:off x="11344275" y="6597650"/>
            <a:ext cx="392736" cy="174851"/>
          </a:xfrm>
          <a:prstGeom prst="rect">
            <a:avLst/>
          </a:prstGeom>
          <a:noFill/>
        </p:spPr>
        <p:txBody>
          <a:bodyPr wrap="none" lIns="0" tIns="36000" rIns="0" bIns="0" rtlCol="0">
            <a:spAutoFit/>
          </a:bodyPr>
          <a:lstStyle/>
          <a:p>
            <a:r>
              <a:rPr lang="nb-NO" sz="900" dirty="0">
                <a:solidFill>
                  <a:schemeClr val="bg1"/>
                </a:solidFill>
              </a:rPr>
              <a:t>© Ipsos</a:t>
            </a:r>
          </a:p>
        </p:txBody>
      </p:sp>
      <p:pic>
        <p:nvPicPr>
          <p:cNvPr id="20" name="IpsosLogo">
            <a:extLst>
              <a:ext uri="{FF2B5EF4-FFF2-40B4-BE49-F238E27FC236}">
                <a16:creationId xmlns:a16="http://schemas.microsoft.com/office/drawing/2014/main" id="{BDDC34AF-9BFB-4CFB-8025-0331A178D8E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344275" y="6196640"/>
            <a:ext cx="446881" cy="409329"/>
          </a:xfrm>
          <a:prstGeom prst="rect">
            <a:avLst/>
          </a:prstGeom>
        </p:spPr>
      </p:pic>
    </p:spTree>
    <p:extLst>
      <p:ext uri="{BB962C8B-B14F-4D97-AF65-F5344CB8AC3E}">
        <p14:creationId xmlns:p14="http://schemas.microsoft.com/office/powerpoint/2010/main" val="2918856572"/>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Full Visual &amp; Diagonal Stripes">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328FE8A-97AF-4BD0-A672-A699E68D4B9B}"/>
              </a:ext>
            </a:extLst>
          </p:cNvPr>
          <p:cNvSpPr>
            <a:spLocks noGrp="1"/>
          </p:cNvSpPr>
          <p:nvPr>
            <p:ph type="pic" sz="quarter" idx="15"/>
          </p:nvPr>
        </p:nvSpPr>
        <p:spPr>
          <a:xfrm>
            <a:off x="2" y="1"/>
            <a:ext cx="12191999" cy="6858000"/>
          </a:xfrm>
          <a:custGeom>
            <a:avLst/>
            <a:gdLst>
              <a:gd name="connsiteX0" fmla="*/ 11642564 w 12191999"/>
              <a:gd name="connsiteY0" fmla="*/ 6696375 h 6858000"/>
              <a:gd name="connsiteX1" fmla="*/ 11654982 w 12191999"/>
              <a:gd name="connsiteY1" fmla="*/ 6702043 h 6858000"/>
              <a:gd name="connsiteX2" fmla="*/ 11659977 w 12191999"/>
              <a:gd name="connsiteY2" fmla="*/ 6718710 h 6858000"/>
              <a:gd name="connsiteX3" fmla="*/ 11655010 w 12191999"/>
              <a:gd name="connsiteY3" fmla="*/ 6736075 h 6858000"/>
              <a:gd name="connsiteX4" fmla="*/ 11642564 w 12191999"/>
              <a:gd name="connsiteY4" fmla="*/ 6741770 h 6858000"/>
              <a:gd name="connsiteX5" fmla="*/ 11630062 w 12191999"/>
              <a:gd name="connsiteY5" fmla="*/ 6736103 h 6858000"/>
              <a:gd name="connsiteX6" fmla="*/ 11625095 w 12191999"/>
              <a:gd name="connsiteY6" fmla="*/ 6719045 h 6858000"/>
              <a:gd name="connsiteX7" fmla="*/ 11630062 w 12191999"/>
              <a:gd name="connsiteY7" fmla="*/ 6702015 h 6858000"/>
              <a:gd name="connsiteX8" fmla="*/ 11642564 w 12191999"/>
              <a:gd name="connsiteY8" fmla="*/ 6696375 h 6858000"/>
              <a:gd name="connsiteX9" fmla="*/ 11522458 w 12191999"/>
              <a:gd name="connsiteY9" fmla="*/ 6695928 h 6858000"/>
              <a:gd name="connsiteX10" fmla="*/ 11533592 w 12191999"/>
              <a:gd name="connsiteY10" fmla="*/ 6701568 h 6858000"/>
              <a:gd name="connsiteX11" fmla="*/ 11538253 w 12191999"/>
              <a:gd name="connsiteY11" fmla="*/ 6718543 h 6858000"/>
              <a:gd name="connsiteX12" fmla="*/ 11533481 w 12191999"/>
              <a:gd name="connsiteY12" fmla="*/ 6736103 h 6858000"/>
              <a:gd name="connsiteX13" fmla="*/ 11522012 w 12191999"/>
              <a:gd name="connsiteY13" fmla="*/ 6741770 h 6858000"/>
              <a:gd name="connsiteX14" fmla="*/ 11510794 w 12191999"/>
              <a:gd name="connsiteY14" fmla="*/ 6736298 h 6858000"/>
              <a:gd name="connsiteX15" fmla="*/ 11506162 w 12191999"/>
              <a:gd name="connsiteY15" fmla="*/ 6719380 h 6858000"/>
              <a:gd name="connsiteX16" fmla="*/ 11511101 w 12191999"/>
              <a:gd name="connsiteY16" fmla="*/ 6701931 h 6858000"/>
              <a:gd name="connsiteX17" fmla="*/ 11522458 w 12191999"/>
              <a:gd name="connsiteY17" fmla="*/ 6695928 h 6858000"/>
              <a:gd name="connsiteX18" fmla="*/ 11704662 w 12191999"/>
              <a:gd name="connsiteY18" fmla="*/ 6688056 h 6858000"/>
              <a:gd name="connsiteX19" fmla="*/ 11695984 w 12191999"/>
              <a:gd name="connsiteY19" fmla="*/ 6689256 h 6858000"/>
              <a:gd name="connsiteX20" fmla="*/ 11689593 w 12191999"/>
              <a:gd name="connsiteY20" fmla="*/ 6692187 h 6858000"/>
              <a:gd name="connsiteX21" fmla="*/ 11684654 w 12191999"/>
              <a:gd name="connsiteY21" fmla="*/ 6697799 h 6858000"/>
              <a:gd name="connsiteX22" fmla="*/ 11682840 w 12191999"/>
              <a:gd name="connsiteY22" fmla="*/ 6705141 h 6858000"/>
              <a:gd name="connsiteX23" fmla="*/ 11685045 w 12191999"/>
              <a:gd name="connsiteY23" fmla="*/ 6713098 h 6858000"/>
              <a:gd name="connsiteX24" fmla="*/ 11691519 w 12191999"/>
              <a:gd name="connsiteY24" fmla="*/ 6718738 h 6858000"/>
              <a:gd name="connsiteX25" fmla="*/ 11706839 w 12191999"/>
              <a:gd name="connsiteY25" fmla="*/ 6723568 h 6858000"/>
              <a:gd name="connsiteX26" fmla="*/ 11717108 w 12191999"/>
              <a:gd name="connsiteY26" fmla="*/ 6726974 h 6858000"/>
              <a:gd name="connsiteX27" fmla="*/ 11720066 w 12191999"/>
              <a:gd name="connsiteY27" fmla="*/ 6732334 h 6858000"/>
              <a:gd name="connsiteX28" fmla="*/ 11716717 w 12191999"/>
              <a:gd name="connsiteY28" fmla="*/ 6738950 h 6858000"/>
              <a:gd name="connsiteX29" fmla="*/ 11706448 w 12191999"/>
              <a:gd name="connsiteY29" fmla="*/ 6741770 h 6858000"/>
              <a:gd name="connsiteX30" fmla="*/ 11695761 w 12191999"/>
              <a:gd name="connsiteY30" fmla="*/ 6738588 h 6858000"/>
              <a:gd name="connsiteX31" fmla="*/ 11691100 w 12191999"/>
              <a:gd name="connsiteY31" fmla="*/ 6729431 h 6858000"/>
              <a:gd name="connsiteX32" fmla="*/ 11681166 w 12191999"/>
              <a:gd name="connsiteY32" fmla="*/ 6730993 h 6858000"/>
              <a:gd name="connsiteX33" fmla="*/ 11688896 w 12191999"/>
              <a:gd name="connsiteY33" fmla="*/ 6745232 h 6858000"/>
              <a:gd name="connsiteX34" fmla="*/ 11706504 w 12191999"/>
              <a:gd name="connsiteY34" fmla="*/ 6750034 h 6858000"/>
              <a:gd name="connsiteX35" fmla="*/ 11719006 w 12191999"/>
              <a:gd name="connsiteY35" fmla="*/ 6747605 h 6858000"/>
              <a:gd name="connsiteX36" fmla="*/ 11727461 w 12191999"/>
              <a:gd name="connsiteY36" fmla="*/ 6740737 h 6858000"/>
              <a:gd name="connsiteX37" fmla="*/ 11730391 w 12191999"/>
              <a:gd name="connsiteY37" fmla="*/ 6731273 h 6858000"/>
              <a:gd name="connsiteX38" fmla="*/ 11727991 w 12191999"/>
              <a:gd name="connsiteY38" fmla="*/ 6722675 h 6858000"/>
              <a:gd name="connsiteX39" fmla="*/ 11721378 w 12191999"/>
              <a:gd name="connsiteY39" fmla="*/ 6717397 h 6858000"/>
              <a:gd name="connsiteX40" fmla="*/ 11706504 w 12191999"/>
              <a:gd name="connsiteY40" fmla="*/ 6712735 h 6858000"/>
              <a:gd name="connsiteX41" fmla="*/ 11697630 w 12191999"/>
              <a:gd name="connsiteY41" fmla="*/ 6710167 h 6858000"/>
              <a:gd name="connsiteX42" fmla="*/ 11693779 w 12191999"/>
              <a:gd name="connsiteY42" fmla="*/ 6707487 h 6858000"/>
              <a:gd name="connsiteX43" fmla="*/ 11692551 w 12191999"/>
              <a:gd name="connsiteY43" fmla="*/ 6703969 h 6858000"/>
              <a:gd name="connsiteX44" fmla="*/ 11695509 w 12191999"/>
              <a:gd name="connsiteY44" fmla="*/ 6698608 h 6858000"/>
              <a:gd name="connsiteX45" fmla="*/ 11705388 w 12191999"/>
              <a:gd name="connsiteY45" fmla="*/ 6696319 h 6858000"/>
              <a:gd name="connsiteX46" fmla="*/ 11714457 w 12191999"/>
              <a:gd name="connsiteY46" fmla="*/ 6698888 h 6858000"/>
              <a:gd name="connsiteX47" fmla="*/ 11718336 w 12191999"/>
              <a:gd name="connsiteY47" fmla="*/ 6706035 h 6858000"/>
              <a:gd name="connsiteX48" fmla="*/ 11728159 w 12191999"/>
              <a:gd name="connsiteY48" fmla="*/ 6704695 h 6858000"/>
              <a:gd name="connsiteX49" fmla="*/ 11724698 w 12191999"/>
              <a:gd name="connsiteY49" fmla="*/ 6695510 h 6858000"/>
              <a:gd name="connsiteX50" fmla="*/ 11716913 w 12191999"/>
              <a:gd name="connsiteY50" fmla="*/ 6690065 h 6858000"/>
              <a:gd name="connsiteX51" fmla="*/ 11704662 w 12191999"/>
              <a:gd name="connsiteY51" fmla="*/ 6688056 h 6858000"/>
              <a:gd name="connsiteX52" fmla="*/ 11642564 w 12191999"/>
              <a:gd name="connsiteY52" fmla="*/ 6688056 h 6858000"/>
              <a:gd name="connsiteX53" fmla="*/ 11623923 w 12191999"/>
              <a:gd name="connsiteY53" fmla="*/ 6694645 h 6858000"/>
              <a:gd name="connsiteX54" fmla="*/ 11614770 w 12191999"/>
              <a:gd name="connsiteY54" fmla="*/ 6719045 h 6858000"/>
              <a:gd name="connsiteX55" fmla="*/ 11622444 w 12191999"/>
              <a:gd name="connsiteY55" fmla="*/ 6742050 h 6858000"/>
              <a:gd name="connsiteX56" fmla="*/ 11642564 w 12191999"/>
              <a:gd name="connsiteY56" fmla="*/ 6750034 h 6858000"/>
              <a:gd name="connsiteX57" fmla="*/ 11656879 w 12191999"/>
              <a:gd name="connsiteY57" fmla="*/ 6746405 h 6858000"/>
              <a:gd name="connsiteX58" fmla="*/ 11666869 w 12191999"/>
              <a:gd name="connsiteY58" fmla="*/ 6736215 h 6858000"/>
              <a:gd name="connsiteX59" fmla="*/ 11670302 w 12191999"/>
              <a:gd name="connsiteY59" fmla="*/ 6718208 h 6858000"/>
              <a:gd name="connsiteX60" fmla="*/ 11662544 w 12191999"/>
              <a:gd name="connsiteY60" fmla="*/ 6696068 h 6858000"/>
              <a:gd name="connsiteX61" fmla="*/ 11642564 w 12191999"/>
              <a:gd name="connsiteY61" fmla="*/ 6688056 h 6858000"/>
              <a:gd name="connsiteX62" fmla="*/ 11580836 w 12191999"/>
              <a:gd name="connsiteY62" fmla="*/ 6688056 h 6858000"/>
              <a:gd name="connsiteX63" fmla="*/ 11572158 w 12191999"/>
              <a:gd name="connsiteY63" fmla="*/ 6689256 h 6858000"/>
              <a:gd name="connsiteX64" fmla="*/ 11565767 w 12191999"/>
              <a:gd name="connsiteY64" fmla="*/ 6692187 h 6858000"/>
              <a:gd name="connsiteX65" fmla="*/ 11560828 w 12191999"/>
              <a:gd name="connsiteY65" fmla="*/ 6697799 h 6858000"/>
              <a:gd name="connsiteX66" fmla="*/ 11559014 w 12191999"/>
              <a:gd name="connsiteY66" fmla="*/ 6705141 h 6858000"/>
              <a:gd name="connsiteX67" fmla="*/ 11561219 w 12191999"/>
              <a:gd name="connsiteY67" fmla="*/ 6713098 h 6858000"/>
              <a:gd name="connsiteX68" fmla="*/ 11567693 w 12191999"/>
              <a:gd name="connsiteY68" fmla="*/ 6718738 h 6858000"/>
              <a:gd name="connsiteX69" fmla="*/ 11583013 w 12191999"/>
              <a:gd name="connsiteY69" fmla="*/ 6723568 h 6858000"/>
              <a:gd name="connsiteX70" fmla="*/ 11593282 w 12191999"/>
              <a:gd name="connsiteY70" fmla="*/ 6726974 h 6858000"/>
              <a:gd name="connsiteX71" fmla="*/ 11596240 w 12191999"/>
              <a:gd name="connsiteY71" fmla="*/ 6732334 h 6858000"/>
              <a:gd name="connsiteX72" fmla="*/ 11592891 w 12191999"/>
              <a:gd name="connsiteY72" fmla="*/ 6738950 h 6858000"/>
              <a:gd name="connsiteX73" fmla="*/ 11582622 w 12191999"/>
              <a:gd name="connsiteY73" fmla="*/ 6741770 h 6858000"/>
              <a:gd name="connsiteX74" fmla="*/ 11571935 w 12191999"/>
              <a:gd name="connsiteY74" fmla="*/ 6738588 h 6858000"/>
              <a:gd name="connsiteX75" fmla="*/ 11567274 w 12191999"/>
              <a:gd name="connsiteY75" fmla="*/ 6729431 h 6858000"/>
              <a:gd name="connsiteX76" fmla="*/ 11557340 w 12191999"/>
              <a:gd name="connsiteY76" fmla="*/ 6730993 h 6858000"/>
              <a:gd name="connsiteX77" fmla="*/ 11565070 w 12191999"/>
              <a:gd name="connsiteY77" fmla="*/ 6745232 h 6858000"/>
              <a:gd name="connsiteX78" fmla="*/ 11582678 w 12191999"/>
              <a:gd name="connsiteY78" fmla="*/ 6750034 h 6858000"/>
              <a:gd name="connsiteX79" fmla="*/ 11595180 w 12191999"/>
              <a:gd name="connsiteY79" fmla="*/ 6747605 h 6858000"/>
              <a:gd name="connsiteX80" fmla="*/ 11603635 w 12191999"/>
              <a:gd name="connsiteY80" fmla="*/ 6740737 h 6858000"/>
              <a:gd name="connsiteX81" fmla="*/ 11606565 w 12191999"/>
              <a:gd name="connsiteY81" fmla="*/ 6731273 h 6858000"/>
              <a:gd name="connsiteX82" fmla="*/ 11604165 w 12191999"/>
              <a:gd name="connsiteY82" fmla="*/ 6722675 h 6858000"/>
              <a:gd name="connsiteX83" fmla="*/ 11597552 w 12191999"/>
              <a:gd name="connsiteY83" fmla="*/ 6717397 h 6858000"/>
              <a:gd name="connsiteX84" fmla="*/ 11582678 w 12191999"/>
              <a:gd name="connsiteY84" fmla="*/ 6712735 h 6858000"/>
              <a:gd name="connsiteX85" fmla="*/ 11573804 w 12191999"/>
              <a:gd name="connsiteY85" fmla="*/ 6710167 h 6858000"/>
              <a:gd name="connsiteX86" fmla="*/ 11569953 w 12191999"/>
              <a:gd name="connsiteY86" fmla="*/ 6707487 h 6858000"/>
              <a:gd name="connsiteX87" fmla="*/ 11568725 w 12191999"/>
              <a:gd name="connsiteY87" fmla="*/ 6703969 h 6858000"/>
              <a:gd name="connsiteX88" fmla="*/ 11571683 w 12191999"/>
              <a:gd name="connsiteY88" fmla="*/ 6698608 h 6858000"/>
              <a:gd name="connsiteX89" fmla="*/ 11581562 w 12191999"/>
              <a:gd name="connsiteY89" fmla="*/ 6696319 h 6858000"/>
              <a:gd name="connsiteX90" fmla="*/ 11590631 w 12191999"/>
              <a:gd name="connsiteY90" fmla="*/ 6698888 h 6858000"/>
              <a:gd name="connsiteX91" fmla="*/ 11594510 w 12191999"/>
              <a:gd name="connsiteY91" fmla="*/ 6706035 h 6858000"/>
              <a:gd name="connsiteX92" fmla="*/ 11604333 w 12191999"/>
              <a:gd name="connsiteY92" fmla="*/ 6704695 h 6858000"/>
              <a:gd name="connsiteX93" fmla="*/ 11600872 w 12191999"/>
              <a:gd name="connsiteY93" fmla="*/ 6695510 h 6858000"/>
              <a:gd name="connsiteX94" fmla="*/ 11593087 w 12191999"/>
              <a:gd name="connsiteY94" fmla="*/ 6690065 h 6858000"/>
              <a:gd name="connsiteX95" fmla="*/ 11580836 w 12191999"/>
              <a:gd name="connsiteY95" fmla="*/ 6688056 h 6858000"/>
              <a:gd name="connsiteX96" fmla="*/ 11523407 w 12191999"/>
              <a:gd name="connsiteY96" fmla="*/ 6688056 h 6858000"/>
              <a:gd name="connsiteX97" fmla="*/ 11513529 w 12191999"/>
              <a:gd name="connsiteY97" fmla="*/ 6690317 h 6858000"/>
              <a:gd name="connsiteX98" fmla="*/ 11506217 w 12191999"/>
              <a:gd name="connsiteY98" fmla="*/ 6697101 h 6858000"/>
              <a:gd name="connsiteX99" fmla="*/ 11506217 w 12191999"/>
              <a:gd name="connsiteY99" fmla="*/ 6689395 h 6858000"/>
              <a:gd name="connsiteX100" fmla="*/ 11497064 w 12191999"/>
              <a:gd name="connsiteY100" fmla="*/ 6689395 h 6858000"/>
              <a:gd name="connsiteX101" fmla="*/ 11497064 w 12191999"/>
              <a:gd name="connsiteY101" fmla="*/ 6771419 h 6858000"/>
              <a:gd name="connsiteX102" fmla="*/ 11507110 w 12191999"/>
              <a:gd name="connsiteY102" fmla="*/ 6771419 h 6858000"/>
              <a:gd name="connsiteX103" fmla="*/ 11507110 w 12191999"/>
              <a:gd name="connsiteY103" fmla="*/ 6742552 h 6858000"/>
              <a:gd name="connsiteX104" fmla="*/ 11513668 w 12191999"/>
              <a:gd name="connsiteY104" fmla="*/ 6747912 h 6858000"/>
              <a:gd name="connsiteX105" fmla="*/ 11522681 w 12191999"/>
              <a:gd name="connsiteY105" fmla="*/ 6750034 h 6858000"/>
              <a:gd name="connsiteX106" fmla="*/ 11535769 w 12191999"/>
              <a:gd name="connsiteY106" fmla="*/ 6746153 h 6858000"/>
              <a:gd name="connsiteX107" fmla="*/ 11545257 w 12191999"/>
              <a:gd name="connsiteY107" fmla="*/ 6734986 h 6858000"/>
              <a:gd name="connsiteX108" fmla="*/ 11548522 w 12191999"/>
              <a:gd name="connsiteY108" fmla="*/ 6718598 h 6858000"/>
              <a:gd name="connsiteX109" fmla="*/ 11545564 w 12191999"/>
              <a:gd name="connsiteY109" fmla="*/ 6702991 h 6858000"/>
              <a:gd name="connsiteX110" fmla="*/ 11536802 w 12191999"/>
              <a:gd name="connsiteY110" fmla="*/ 6691964 h 6858000"/>
              <a:gd name="connsiteX111" fmla="*/ 11523407 w 12191999"/>
              <a:gd name="connsiteY111" fmla="*/ 6688056 h 6858000"/>
              <a:gd name="connsiteX112" fmla="*/ 11387081 w 12191999"/>
              <a:gd name="connsiteY112" fmla="*/ 6681542 h 6858000"/>
              <a:gd name="connsiteX113" fmla="*/ 11375277 w 12191999"/>
              <a:gd name="connsiteY113" fmla="*/ 6684306 h 6858000"/>
              <a:gd name="connsiteX114" fmla="*/ 11367324 w 12191999"/>
              <a:gd name="connsiteY114" fmla="*/ 6692514 h 6858000"/>
              <a:gd name="connsiteX115" fmla="*/ 11364533 w 12191999"/>
              <a:gd name="connsiteY115" fmla="*/ 6705328 h 6858000"/>
              <a:gd name="connsiteX116" fmla="*/ 11370672 w 12191999"/>
              <a:gd name="connsiteY116" fmla="*/ 6722972 h 6858000"/>
              <a:gd name="connsiteX117" fmla="*/ 11386634 w 12191999"/>
              <a:gd name="connsiteY117" fmla="*/ 6729338 h 6858000"/>
              <a:gd name="connsiteX118" fmla="*/ 11399833 w 12191999"/>
              <a:gd name="connsiteY118" fmla="*/ 6725178 h 6858000"/>
              <a:gd name="connsiteX119" fmla="*/ 11406949 w 12191999"/>
              <a:gd name="connsiteY119" fmla="*/ 6714039 h 6858000"/>
              <a:gd name="connsiteX120" fmla="*/ 11400085 w 12191999"/>
              <a:gd name="connsiteY120" fmla="*/ 6712029 h 6858000"/>
              <a:gd name="connsiteX121" fmla="*/ 11395062 w 12191999"/>
              <a:gd name="connsiteY121" fmla="*/ 6719901 h 6858000"/>
              <a:gd name="connsiteX122" fmla="*/ 11386244 w 12191999"/>
              <a:gd name="connsiteY122" fmla="*/ 6722805 h 6858000"/>
              <a:gd name="connsiteX123" fmla="*/ 11376058 w 12191999"/>
              <a:gd name="connsiteY123" fmla="*/ 6718422 h 6858000"/>
              <a:gd name="connsiteX124" fmla="*/ 11372123 w 12191999"/>
              <a:gd name="connsiteY124" fmla="*/ 6705496 h 6858000"/>
              <a:gd name="connsiteX125" fmla="*/ 11376281 w 12191999"/>
              <a:gd name="connsiteY125" fmla="*/ 6692374 h 6858000"/>
              <a:gd name="connsiteX126" fmla="*/ 11386857 w 12191999"/>
              <a:gd name="connsiteY126" fmla="*/ 6687795 h 6858000"/>
              <a:gd name="connsiteX127" fmla="*/ 11394531 w 12191999"/>
              <a:gd name="connsiteY127" fmla="*/ 6690000 h 6858000"/>
              <a:gd name="connsiteX128" fmla="*/ 11399471 w 12191999"/>
              <a:gd name="connsiteY128" fmla="*/ 6696338 h 6858000"/>
              <a:gd name="connsiteX129" fmla="*/ 11406112 w 12191999"/>
              <a:gd name="connsiteY129" fmla="*/ 6694719 h 6858000"/>
              <a:gd name="connsiteX130" fmla="*/ 11399415 w 12191999"/>
              <a:gd name="connsiteY130" fmla="*/ 6685087 h 6858000"/>
              <a:gd name="connsiteX131" fmla="*/ 11387081 w 12191999"/>
              <a:gd name="connsiteY131" fmla="*/ 6681542 h 6858000"/>
              <a:gd name="connsiteX132" fmla="*/ 11386578 w 12191999"/>
              <a:gd name="connsiteY132" fmla="*/ 6672421 h 6858000"/>
              <a:gd name="connsiteX133" fmla="*/ 11403824 w 12191999"/>
              <a:gd name="connsiteY133" fmla="*/ 6676972 h 6858000"/>
              <a:gd name="connsiteX134" fmla="*/ 11416967 w 12191999"/>
              <a:gd name="connsiteY134" fmla="*/ 6689981 h 6858000"/>
              <a:gd name="connsiteX135" fmla="*/ 11421683 w 12191999"/>
              <a:gd name="connsiteY135" fmla="*/ 6707599 h 6858000"/>
              <a:gd name="connsiteX136" fmla="*/ 11417051 w 12191999"/>
              <a:gd name="connsiteY136" fmla="*/ 6725047 h 6858000"/>
              <a:gd name="connsiteX137" fmla="*/ 11404047 w 12191999"/>
              <a:gd name="connsiteY137" fmla="*/ 6738057 h 6858000"/>
              <a:gd name="connsiteX138" fmla="*/ 11386578 w 12191999"/>
              <a:gd name="connsiteY138" fmla="*/ 6742720 h 6858000"/>
              <a:gd name="connsiteX139" fmla="*/ 11369110 w 12191999"/>
              <a:gd name="connsiteY139" fmla="*/ 6738057 h 6858000"/>
              <a:gd name="connsiteX140" fmla="*/ 11356078 w 12191999"/>
              <a:gd name="connsiteY140" fmla="*/ 6725047 h 6858000"/>
              <a:gd name="connsiteX141" fmla="*/ 11351418 w 12191999"/>
              <a:gd name="connsiteY141" fmla="*/ 6707599 h 6858000"/>
              <a:gd name="connsiteX142" fmla="*/ 11356162 w 12191999"/>
              <a:gd name="connsiteY142" fmla="*/ 6689981 h 6858000"/>
              <a:gd name="connsiteX143" fmla="*/ 11369305 w 12191999"/>
              <a:gd name="connsiteY143" fmla="*/ 6676972 h 6858000"/>
              <a:gd name="connsiteX144" fmla="*/ 11386578 w 12191999"/>
              <a:gd name="connsiteY144" fmla="*/ 6672421 h 6858000"/>
              <a:gd name="connsiteX145" fmla="*/ 11469234 w 12191999"/>
              <a:gd name="connsiteY145" fmla="*/ 6666838 h 6858000"/>
              <a:gd name="connsiteX146" fmla="*/ 11469234 w 12191999"/>
              <a:gd name="connsiteY146" fmla="*/ 6748694 h 6858000"/>
              <a:gd name="connsiteX147" fmla="*/ 11480061 w 12191999"/>
              <a:gd name="connsiteY147" fmla="*/ 6748694 h 6858000"/>
              <a:gd name="connsiteX148" fmla="*/ 11480061 w 12191999"/>
              <a:gd name="connsiteY148" fmla="*/ 6666838 h 6858000"/>
              <a:gd name="connsiteX149" fmla="*/ 11386578 w 12191999"/>
              <a:gd name="connsiteY149" fmla="*/ 6665442 h 6858000"/>
              <a:gd name="connsiteX150" fmla="*/ 11365873 w 12191999"/>
              <a:gd name="connsiteY150" fmla="*/ 6670886 h 6858000"/>
              <a:gd name="connsiteX151" fmla="*/ 11350106 w 12191999"/>
              <a:gd name="connsiteY151" fmla="*/ 6686464 h 6858000"/>
              <a:gd name="connsiteX152" fmla="*/ 11344441 w 12191999"/>
              <a:gd name="connsiteY152" fmla="*/ 6707599 h 6858000"/>
              <a:gd name="connsiteX153" fmla="*/ 11350022 w 12191999"/>
              <a:gd name="connsiteY153" fmla="*/ 6728537 h 6858000"/>
              <a:gd name="connsiteX154" fmla="*/ 11365622 w 12191999"/>
              <a:gd name="connsiteY154" fmla="*/ 6744144 h 6858000"/>
              <a:gd name="connsiteX155" fmla="*/ 11386578 w 12191999"/>
              <a:gd name="connsiteY155" fmla="*/ 6749699 h 6858000"/>
              <a:gd name="connsiteX156" fmla="*/ 11407535 w 12191999"/>
              <a:gd name="connsiteY156" fmla="*/ 6744144 h 6858000"/>
              <a:gd name="connsiteX157" fmla="*/ 11423106 w 12191999"/>
              <a:gd name="connsiteY157" fmla="*/ 6728537 h 6858000"/>
              <a:gd name="connsiteX158" fmla="*/ 11428660 w 12191999"/>
              <a:gd name="connsiteY158" fmla="*/ 6707599 h 6858000"/>
              <a:gd name="connsiteX159" fmla="*/ 11423023 w 12191999"/>
              <a:gd name="connsiteY159" fmla="*/ 6686464 h 6858000"/>
              <a:gd name="connsiteX160" fmla="*/ 11407284 w 12191999"/>
              <a:gd name="connsiteY160" fmla="*/ 6670886 h 6858000"/>
              <a:gd name="connsiteX161" fmla="*/ 11386578 w 12191999"/>
              <a:gd name="connsiteY161" fmla="*/ 6665442 h 6858000"/>
              <a:gd name="connsiteX162" fmla="*/ 818352 w 12191999"/>
              <a:gd name="connsiteY162" fmla="*/ 6204523 h 6858000"/>
              <a:gd name="connsiteX163" fmla="*/ 818352 w 12191999"/>
              <a:gd name="connsiteY163" fmla="*/ 6600706 h 6858000"/>
              <a:gd name="connsiteX164" fmla="*/ 824702 w 12191999"/>
              <a:gd name="connsiteY164" fmla="*/ 6600706 h 6858000"/>
              <a:gd name="connsiteX165" fmla="*/ 824702 w 12191999"/>
              <a:gd name="connsiteY165" fmla="*/ 6204523 h 6858000"/>
              <a:gd name="connsiteX166" fmla="*/ 11344275 w 12191999"/>
              <a:gd name="connsiteY166" fmla="*/ 6199510 h 6858000"/>
              <a:gd name="connsiteX167" fmla="*/ 11344275 w 12191999"/>
              <a:gd name="connsiteY167" fmla="*/ 6537672 h 6858000"/>
              <a:gd name="connsiteX168" fmla="*/ 11344275 w 12191999"/>
              <a:gd name="connsiteY168" fmla="*/ 6609029 h 6858000"/>
              <a:gd name="connsiteX169" fmla="*/ 11737507 w 12191999"/>
              <a:gd name="connsiteY169" fmla="*/ 6609029 h 6858000"/>
              <a:gd name="connsiteX170" fmla="*/ 11755855 w 12191999"/>
              <a:gd name="connsiteY170" fmla="*/ 6556697 h 6858000"/>
              <a:gd name="connsiteX171" fmla="*/ 11780876 w 12191999"/>
              <a:gd name="connsiteY171" fmla="*/ 6199510 h 6858000"/>
              <a:gd name="connsiteX172" fmla="*/ 11344275 w 12191999"/>
              <a:gd name="connsiteY172" fmla="*/ 6199510 h 6858000"/>
              <a:gd name="connsiteX173" fmla="*/ 3834807 w 12191999"/>
              <a:gd name="connsiteY173" fmla="*/ 0 h 6858000"/>
              <a:gd name="connsiteX174" fmla="*/ 12191999 w 12191999"/>
              <a:gd name="connsiteY174" fmla="*/ 0 h 6858000"/>
              <a:gd name="connsiteX175" fmla="*/ 12191999 w 12191999"/>
              <a:gd name="connsiteY175" fmla="*/ 6858000 h 6858000"/>
              <a:gd name="connsiteX176" fmla="*/ 0 w 12191999"/>
              <a:gd name="connsiteY176" fmla="*/ 6858000 h 6858000"/>
              <a:gd name="connsiteX177" fmla="*/ 0 w 12191999"/>
              <a:gd name="connsiteY177" fmla="*/ 3763145 h 6858000"/>
              <a:gd name="connsiteX178" fmla="*/ 2739380 w 12191999"/>
              <a:gd name="connsiteY178" fmla="*/ 0 h 6858000"/>
              <a:gd name="connsiteX179" fmla="*/ 3077455 w 12191999"/>
              <a:gd name="connsiteY179" fmla="*/ 0 h 6858000"/>
              <a:gd name="connsiteX180" fmla="*/ 0 w 12191999"/>
              <a:gd name="connsiteY180" fmla="*/ 3019946 h 6858000"/>
              <a:gd name="connsiteX181" fmla="*/ 0 w 12191999"/>
              <a:gd name="connsiteY181" fmla="*/ 2688189 h 6858000"/>
              <a:gd name="connsiteX182" fmla="*/ 0 w 12191999"/>
              <a:gd name="connsiteY182" fmla="*/ 0 h 6858000"/>
              <a:gd name="connsiteX183" fmla="*/ 1982028 w 12191999"/>
              <a:gd name="connsiteY183" fmla="*/ 0 h 6858000"/>
              <a:gd name="connsiteX184" fmla="*/ 0 w 12191999"/>
              <a:gd name="connsiteY184" fmla="*/ 19449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12191999" h="6858000">
                <a:moveTo>
                  <a:pt x="11642564" y="6696375"/>
                </a:moveTo>
                <a:cubicBezTo>
                  <a:pt x="11647512" y="6696375"/>
                  <a:pt x="11651652" y="6698264"/>
                  <a:pt x="11654982" y="6702043"/>
                </a:cubicBezTo>
                <a:cubicBezTo>
                  <a:pt x="11658312" y="6705821"/>
                  <a:pt x="11659977" y="6711376"/>
                  <a:pt x="11659977" y="6718710"/>
                </a:cubicBezTo>
                <a:cubicBezTo>
                  <a:pt x="11659977" y="6726489"/>
                  <a:pt x="11658321" y="6732278"/>
                  <a:pt x="11655010" y="6736075"/>
                </a:cubicBezTo>
                <a:cubicBezTo>
                  <a:pt x="11651698" y="6739872"/>
                  <a:pt x="11647549" y="6741770"/>
                  <a:pt x="11642564" y="6741770"/>
                </a:cubicBezTo>
                <a:cubicBezTo>
                  <a:pt x="11637541" y="6741770"/>
                  <a:pt x="11633374" y="6739881"/>
                  <a:pt x="11630062" y="6736103"/>
                </a:cubicBezTo>
                <a:cubicBezTo>
                  <a:pt x="11626751" y="6732324"/>
                  <a:pt x="11625095" y="6726638"/>
                  <a:pt x="11625095" y="6719045"/>
                </a:cubicBezTo>
                <a:cubicBezTo>
                  <a:pt x="11625095" y="6711451"/>
                  <a:pt x="11626751" y="6705775"/>
                  <a:pt x="11630062" y="6702015"/>
                </a:cubicBezTo>
                <a:cubicBezTo>
                  <a:pt x="11633374" y="6698255"/>
                  <a:pt x="11637541" y="6696375"/>
                  <a:pt x="11642564" y="6696375"/>
                </a:cubicBezTo>
                <a:close/>
                <a:moveTo>
                  <a:pt x="11522458" y="6695928"/>
                </a:moveTo>
                <a:cubicBezTo>
                  <a:pt x="11526774" y="6695928"/>
                  <a:pt x="11530486" y="6697808"/>
                  <a:pt x="11533592" y="6701568"/>
                </a:cubicBezTo>
                <a:cubicBezTo>
                  <a:pt x="11536699" y="6705328"/>
                  <a:pt x="11538253" y="6710986"/>
                  <a:pt x="11538253" y="6718543"/>
                </a:cubicBezTo>
                <a:cubicBezTo>
                  <a:pt x="11538253" y="6726471"/>
                  <a:pt x="11536662" y="6732324"/>
                  <a:pt x="11533481" y="6736103"/>
                </a:cubicBezTo>
                <a:cubicBezTo>
                  <a:pt x="11530300" y="6739881"/>
                  <a:pt x="11526477" y="6741770"/>
                  <a:pt x="11522012" y="6741770"/>
                </a:cubicBezTo>
                <a:cubicBezTo>
                  <a:pt x="11517621" y="6741770"/>
                  <a:pt x="11513882" y="6739947"/>
                  <a:pt x="11510794" y="6736298"/>
                </a:cubicBezTo>
                <a:cubicBezTo>
                  <a:pt x="11507706" y="6732650"/>
                  <a:pt x="11506162" y="6727011"/>
                  <a:pt x="11506162" y="6719380"/>
                </a:cubicBezTo>
                <a:cubicBezTo>
                  <a:pt x="11506162" y="6711749"/>
                  <a:pt x="11507808" y="6705933"/>
                  <a:pt x="11511101" y="6701931"/>
                </a:cubicBezTo>
                <a:cubicBezTo>
                  <a:pt x="11514394" y="6697929"/>
                  <a:pt x="11518179" y="6695928"/>
                  <a:pt x="11522458" y="6695928"/>
                </a:cubicBezTo>
                <a:close/>
                <a:moveTo>
                  <a:pt x="11704662" y="6688056"/>
                </a:moveTo>
                <a:cubicBezTo>
                  <a:pt x="11701574" y="6688056"/>
                  <a:pt x="11698681" y="6688456"/>
                  <a:pt x="11695984" y="6689256"/>
                </a:cubicBezTo>
                <a:cubicBezTo>
                  <a:pt x="11693286" y="6690056"/>
                  <a:pt x="11691156" y="6691034"/>
                  <a:pt x="11689593" y="6692187"/>
                </a:cubicBezTo>
                <a:cubicBezTo>
                  <a:pt x="11687510" y="6693676"/>
                  <a:pt x="11685863" y="6695547"/>
                  <a:pt x="11684654" y="6697799"/>
                </a:cubicBezTo>
                <a:cubicBezTo>
                  <a:pt x="11683445" y="6700051"/>
                  <a:pt x="11682840" y="6702498"/>
                  <a:pt x="11682840" y="6705141"/>
                </a:cubicBezTo>
                <a:cubicBezTo>
                  <a:pt x="11682840" y="6708045"/>
                  <a:pt x="11683575" y="6710697"/>
                  <a:pt x="11685045" y="6713098"/>
                </a:cubicBezTo>
                <a:cubicBezTo>
                  <a:pt x="11686515" y="6715499"/>
                  <a:pt x="11688673" y="6717379"/>
                  <a:pt x="11691519" y="6718738"/>
                </a:cubicBezTo>
                <a:cubicBezTo>
                  <a:pt x="11694365" y="6720096"/>
                  <a:pt x="11699472" y="6721706"/>
                  <a:pt x="11706839" y="6723568"/>
                </a:cubicBezTo>
                <a:cubicBezTo>
                  <a:pt x="11712308" y="6724945"/>
                  <a:pt x="11715731" y="6726080"/>
                  <a:pt x="11717108" y="6726974"/>
                </a:cubicBezTo>
                <a:cubicBezTo>
                  <a:pt x="11719080" y="6728276"/>
                  <a:pt x="11720066" y="6730063"/>
                  <a:pt x="11720066" y="6732334"/>
                </a:cubicBezTo>
                <a:cubicBezTo>
                  <a:pt x="11720066" y="6734865"/>
                  <a:pt x="11718950" y="6737070"/>
                  <a:pt x="11716717" y="6738950"/>
                </a:cubicBezTo>
                <a:cubicBezTo>
                  <a:pt x="11714485" y="6740830"/>
                  <a:pt x="11711062" y="6741770"/>
                  <a:pt x="11706448" y="6741770"/>
                </a:cubicBezTo>
                <a:cubicBezTo>
                  <a:pt x="11701872" y="6741770"/>
                  <a:pt x="11698309" y="6740709"/>
                  <a:pt x="11695761" y="6738588"/>
                </a:cubicBezTo>
                <a:cubicBezTo>
                  <a:pt x="11693212" y="6736466"/>
                  <a:pt x="11691658" y="6733414"/>
                  <a:pt x="11691100" y="6729431"/>
                </a:cubicBezTo>
                <a:lnTo>
                  <a:pt x="11681166" y="6730993"/>
                </a:lnTo>
                <a:cubicBezTo>
                  <a:pt x="11682282" y="6737284"/>
                  <a:pt x="11684859" y="6742031"/>
                  <a:pt x="11688896" y="6745232"/>
                </a:cubicBezTo>
                <a:cubicBezTo>
                  <a:pt x="11692933" y="6748434"/>
                  <a:pt x="11698802" y="6750034"/>
                  <a:pt x="11706504" y="6750034"/>
                </a:cubicBezTo>
                <a:cubicBezTo>
                  <a:pt x="11711155" y="6750034"/>
                  <a:pt x="11715322" y="6749224"/>
                  <a:pt x="11719006" y="6747605"/>
                </a:cubicBezTo>
                <a:cubicBezTo>
                  <a:pt x="11722689" y="6745985"/>
                  <a:pt x="11725508" y="6743696"/>
                  <a:pt x="11727461" y="6740737"/>
                </a:cubicBezTo>
                <a:cubicBezTo>
                  <a:pt x="11729414" y="6737778"/>
                  <a:pt x="11730391" y="6734623"/>
                  <a:pt x="11730391" y="6731273"/>
                </a:cubicBezTo>
                <a:cubicBezTo>
                  <a:pt x="11730391" y="6727848"/>
                  <a:pt x="11729591" y="6724982"/>
                  <a:pt x="11727991" y="6722675"/>
                </a:cubicBezTo>
                <a:cubicBezTo>
                  <a:pt x="11726391" y="6720367"/>
                  <a:pt x="11724187" y="6718608"/>
                  <a:pt x="11721378" y="6717397"/>
                </a:cubicBezTo>
                <a:cubicBezTo>
                  <a:pt x="11718568" y="6716188"/>
                  <a:pt x="11713611" y="6714634"/>
                  <a:pt x="11706504" y="6712735"/>
                </a:cubicBezTo>
                <a:cubicBezTo>
                  <a:pt x="11701593" y="6711395"/>
                  <a:pt x="11698635" y="6710539"/>
                  <a:pt x="11697630" y="6710167"/>
                </a:cubicBezTo>
                <a:cubicBezTo>
                  <a:pt x="11695881" y="6709459"/>
                  <a:pt x="11694598" y="6708566"/>
                  <a:pt x="11693779" y="6707487"/>
                </a:cubicBezTo>
                <a:cubicBezTo>
                  <a:pt x="11692961" y="6706444"/>
                  <a:pt x="11692551" y="6705272"/>
                  <a:pt x="11692551" y="6703969"/>
                </a:cubicBezTo>
                <a:cubicBezTo>
                  <a:pt x="11692551" y="6701922"/>
                  <a:pt x="11693537" y="6700135"/>
                  <a:pt x="11695509" y="6698608"/>
                </a:cubicBezTo>
                <a:cubicBezTo>
                  <a:pt x="11697481" y="6697083"/>
                  <a:pt x="11700774" y="6696319"/>
                  <a:pt x="11705388" y="6696319"/>
                </a:cubicBezTo>
                <a:cubicBezTo>
                  <a:pt x="11709295" y="6696319"/>
                  <a:pt x="11712318" y="6697176"/>
                  <a:pt x="11714457" y="6698888"/>
                </a:cubicBezTo>
                <a:cubicBezTo>
                  <a:pt x="11716596" y="6700600"/>
                  <a:pt x="11717889" y="6702982"/>
                  <a:pt x="11718336" y="6706035"/>
                </a:cubicBezTo>
                <a:lnTo>
                  <a:pt x="11728159" y="6704695"/>
                </a:lnTo>
                <a:cubicBezTo>
                  <a:pt x="11727526" y="6700860"/>
                  <a:pt x="11726373" y="6697799"/>
                  <a:pt x="11724698" y="6695510"/>
                </a:cubicBezTo>
                <a:cubicBezTo>
                  <a:pt x="11723024" y="6693220"/>
                  <a:pt x="11720429" y="6691406"/>
                  <a:pt x="11716913" y="6690065"/>
                </a:cubicBezTo>
                <a:cubicBezTo>
                  <a:pt x="11713397" y="6688726"/>
                  <a:pt x="11709313" y="6688056"/>
                  <a:pt x="11704662" y="6688056"/>
                </a:cubicBezTo>
                <a:close/>
                <a:moveTo>
                  <a:pt x="11642564" y="6688056"/>
                </a:moveTo>
                <a:cubicBezTo>
                  <a:pt x="11635234" y="6688056"/>
                  <a:pt x="11629020" y="6690252"/>
                  <a:pt x="11623923" y="6694645"/>
                </a:cubicBezTo>
                <a:cubicBezTo>
                  <a:pt x="11617821" y="6699930"/>
                  <a:pt x="11614770" y="6708064"/>
                  <a:pt x="11614770" y="6719045"/>
                </a:cubicBezTo>
                <a:cubicBezTo>
                  <a:pt x="11614770" y="6729059"/>
                  <a:pt x="11617328" y="6736726"/>
                  <a:pt x="11622444" y="6742050"/>
                </a:cubicBezTo>
                <a:cubicBezTo>
                  <a:pt x="11627560" y="6747372"/>
                  <a:pt x="11634267" y="6750034"/>
                  <a:pt x="11642564" y="6750034"/>
                </a:cubicBezTo>
                <a:cubicBezTo>
                  <a:pt x="11647736" y="6750034"/>
                  <a:pt x="11652507" y="6748824"/>
                  <a:pt x="11656879" y="6746405"/>
                </a:cubicBezTo>
                <a:cubicBezTo>
                  <a:pt x="11661251" y="6743985"/>
                  <a:pt x="11664581" y="6740588"/>
                  <a:pt x="11666869" y="6736215"/>
                </a:cubicBezTo>
                <a:cubicBezTo>
                  <a:pt x="11669157" y="6731841"/>
                  <a:pt x="11670302" y="6725838"/>
                  <a:pt x="11670302" y="6718208"/>
                </a:cubicBezTo>
                <a:cubicBezTo>
                  <a:pt x="11670302" y="6708789"/>
                  <a:pt x="11667716" y="6701410"/>
                  <a:pt x="11662544" y="6696068"/>
                </a:cubicBezTo>
                <a:cubicBezTo>
                  <a:pt x="11657372" y="6690727"/>
                  <a:pt x="11650712" y="6688056"/>
                  <a:pt x="11642564" y="6688056"/>
                </a:cubicBezTo>
                <a:close/>
                <a:moveTo>
                  <a:pt x="11580836" y="6688056"/>
                </a:moveTo>
                <a:cubicBezTo>
                  <a:pt x="11577748" y="6688056"/>
                  <a:pt x="11574855" y="6688456"/>
                  <a:pt x="11572158" y="6689256"/>
                </a:cubicBezTo>
                <a:cubicBezTo>
                  <a:pt x="11569460" y="6690056"/>
                  <a:pt x="11567330" y="6691034"/>
                  <a:pt x="11565767" y="6692187"/>
                </a:cubicBezTo>
                <a:cubicBezTo>
                  <a:pt x="11563684" y="6693676"/>
                  <a:pt x="11562037" y="6695547"/>
                  <a:pt x="11560828" y="6697799"/>
                </a:cubicBezTo>
                <a:cubicBezTo>
                  <a:pt x="11559619" y="6700051"/>
                  <a:pt x="11559014" y="6702498"/>
                  <a:pt x="11559014" y="6705141"/>
                </a:cubicBezTo>
                <a:cubicBezTo>
                  <a:pt x="11559014" y="6708045"/>
                  <a:pt x="11559749" y="6710697"/>
                  <a:pt x="11561219" y="6713098"/>
                </a:cubicBezTo>
                <a:cubicBezTo>
                  <a:pt x="11562689" y="6715499"/>
                  <a:pt x="11564847" y="6717379"/>
                  <a:pt x="11567693" y="6718738"/>
                </a:cubicBezTo>
                <a:cubicBezTo>
                  <a:pt x="11570539" y="6720096"/>
                  <a:pt x="11575646" y="6721706"/>
                  <a:pt x="11583013" y="6723568"/>
                </a:cubicBezTo>
                <a:cubicBezTo>
                  <a:pt x="11588482" y="6724945"/>
                  <a:pt x="11591905" y="6726080"/>
                  <a:pt x="11593282" y="6726974"/>
                </a:cubicBezTo>
                <a:cubicBezTo>
                  <a:pt x="11595254" y="6728276"/>
                  <a:pt x="11596240" y="6730063"/>
                  <a:pt x="11596240" y="6732334"/>
                </a:cubicBezTo>
                <a:cubicBezTo>
                  <a:pt x="11596240" y="6734865"/>
                  <a:pt x="11595124" y="6737070"/>
                  <a:pt x="11592891" y="6738950"/>
                </a:cubicBezTo>
                <a:cubicBezTo>
                  <a:pt x="11590659" y="6740830"/>
                  <a:pt x="11587236" y="6741770"/>
                  <a:pt x="11582622" y="6741770"/>
                </a:cubicBezTo>
                <a:cubicBezTo>
                  <a:pt x="11578046" y="6741770"/>
                  <a:pt x="11574483" y="6740709"/>
                  <a:pt x="11571935" y="6738588"/>
                </a:cubicBezTo>
                <a:cubicBezTo>
                  <a:pt x="11569386" y="6736466"/>
                  <a:pt x="11567832" y="6733414"/>
                  <a:pt x="11567274" y="6729431"/>
                </a:cubicBezTo>
                <a:lnTo>
                  <a:pt x="11557340" y="6730993"/>
                </a:lnTo>
                <a:cubicBezTo>
                  <a:pt x="11558456" y="6737284"/>
                  <a:pt x="11561033" y="6742031"/>
                  <a:pt x="11565070" y="6745232"/>
                </a:cubicBezTo>
                <a:cubicBezTo>
                  <a:pt x="11569107" y="6748434"/>
                  <a:pt x="11574976" y="6750034"/>
                  <a:pt x="11582678" y="6750034"/>
                </a:cubicBezTo>
                <a:cubicBezTo>
                  <a:pt x="11587329" y="6750034"/>
                  <a:pt x="11591496" y="6749224"/>
                  <a:pt x="11595180" y="6747605"/>
                </a:cubicBezTo>
                <a:cubicBezTo>
                  <a:pt x="11598863" y="6745985"/>
                  <a:pt x="11601682" y="6743696"/>
                  <a:pt x="11603635" y="6740737"/>
                </a:cubicBezTo>
                <a:cubicBezTo>
                  <a:pt x="11605588" y="6737778"/>
                  <a:pt x="11606565" y="6734623"/>
                  <a:pt x="11606565" y="6731273"/>
                </a:cubicBezTo>
                <a:cubicBezTo>
                  <a:pt x="11606565" y="6727848"/>
                  <a:pt x="11605765" y="6724982"/>
                  <a:pt x="11604165" y="6722675"/>
                </a:cubicBezTo>
                <a:cubicBezTo>
                  <a:pt x="11602565" y="6720367"/>
                  <a:pt x="11600361" y="6718608"/>
                  <a:pt x="11597552" y="6717397"/>
                </a:cubicBezTo>
                <a:cubicBezTo>
                  <a:pt x="11594742" y="6716188"/>
                  <a:pt x="11589785" y="6714634"/>
                  <a:pt x="11582678" y="6712735"/>
                </a:cubicBezTo>
                <a:cubicBezTo>
                  <a:pt x="11577767" y="6711395"/>
                  <a:pt x="11574809" y="6710539"/>
                  <a:pt x="11573804" y="6710167"/>
                </a:cubicBezTo>
                <a:cubicBezTo>
                  <a:pt x="11572055" y="6709459"/>
                  <a:pt x="11570772" y="6708566"/>
                  <a:pt x="11569953" y="6707487"/>
                </a:cubicBezTo>
                <a:cubicBezTo>
                  <a:pt x="11569135" y="6706444"/>
                  <a:pt x="11568725" y="6705272"/>
                  <a:pt x="11568725" y="6703969"/>
                </a:cubicBezTo>
                <a:cubicBezTo>
                  <a:pt x="11568725" y="6701922"/>
                  <a:pt x="11569711" y="6700135"/>
                  <a:pt x="11571683" y="6698608"/>
                </a:cubicBezTo>
                <a:cubicBezTo>
                  <a:pt x="11573655" y="6697083"/>
                  <a:pt x="11576948" y="6696319"/>
                  <a:pt x="11581562" y="6696319"/>
                </a:cubicBezTo>
                <a:cubicBezTo>
                  <a:pt x="11585469" y="6696319"/>
                  <a:pt x="11588492" y="6697176"/>
                  <a:pt x="11590631" y="6698888"/>
                </a:cubicBezTo>
                <a:cubicBezTo>
                  <a:pt x="11592770" y="6700600"/>
                  <a:pt x="11594063" y="6702982"/>
                  <a:pt x="11594510" y="6706035"/>
                </a:cubicBezTo>
                <a:lnTo>
                  <a:pt x="11604333" y="6704695"/>
                </a:lnTo>
                <a:cubicBezTo>
                  <a:pt x="11603700" y="6700860"/>
                  <a:pt x="11602547" y="6697799"/>
                  <a:pt x="11600872" y="6695510"/>
                </a:cubicBezTo>
                <a:cubicBezTo>
                  <a:pt x="11599198" y="6693220"/>
                  <a:pt x="11596603" y="6691406"/>
                  <a:pt x="11593087" y="6690065"/>
                </a:cubicBezTo>
                <a:cubicBezTo>
                  <a:pt x="11589571" y="6688726"/>
                  <a:pt x="11585487" y="6688056"/>
                  <a:pt x="11580836" y="6688056"/>
                </a:cubicBezTo>
                <a:close/>
                <a:moveTo>
                  <a:pt x="11523407" y="6688056"/>
                </a:moveTo>
                <a:cubicBezTo>
                  <a:pt x="11519537" y="6688056"/>
                  <a:pt x="11516245" y="6688809"/>
                  <a:pt x="11513529" y="6690317"/>
                </a:cubicBezTo>
                <a:cubicBezTo>
                  <a:pt x="11510812" y="6691824"/>
                  <a:pt x="11508375" y="6694086"/>
                  <a:pt x="11506217" y="6697101"/>
                </a:cubicBezTo>
                <a:lnTo>
                  <a:pt x="11506217" y="6689395"/>
                </a:lnTo>
                <a:lnTo>
                  <a:pt x="11497064" y="6689395"/>
                </a:lnTo>
                <a:lnTo>
                  <a:pt x="11497064" y="6771419"/>
                </a:lnTo>
                <a:lnTo>
                  <a:pt x="11507110" y="6771419"/>
                </a:lnTo>
                <a:lnTo>
                  <a:pt x="11507110" y="6742552"/>
                </a:lnTo>
                <a:cubicBezTo>
                  <a:pt x="11508822" y="6744711"/>
                  <a:pt x="11511008" y="6746498"/>
                  <a:pt x="11513668" y="6747912"/>
                </a:cubicBezTo>
                <a:cubicBezTo>
                  <a:pt x="11516328" y="6749327"/>
                  <a:pt x="11519333" y="6750034"/>
                  <a:pt x="11522681" y="6750034"/>
                </a:cubicBezTo>
                <a:cubicBezTo>
                  <a:pt x="11527258" y="6750034"/>
                  <a:pt x="11531620" y="6748741"/>
                  <a:pt x="11535769" y="6746153"/>
                </a:cubicBezTo>
                <a:cubicBezTo>
                  <a:pt x="11539918" y="6743566"/>
                  <a:pt x="11543080" y="6739844"/>
                  <a:pt x="11545257" y="6734986"/>
                </a:cubicBezTo>
                <a:cubicBezTo>
                  <a:pt x="11547433" y="6730128"/>
                  <a:pt x="11548522" y="6724666"/>
                  <a:pt x="11548522" y="6718598"/>
                </a:cubicBezTo>
                <a:cubicBezTo>
                  <a:pt x="11548522" y="6712940"/>
                  <a:pt x="11547536" y="6707738"/>
                  <a:pt x="11545564" y="6702991"/>
                </a:cubicBezTo>
                <a:cubicBezTo>
                  <a:pt x="11543592" y="6698245"/>
                  <a:pt x="11540671" y="6694570"/>
                  <a:pt x="11536802" y="6691964"/>
                </a:cubicBezTo>
                <a:cubicBezTo>
                  <a:pt x="11532932" y="6689358"/>
                  <a:pt x="11528467" y="6688056"/>
                  <a:pt x="11523407" y="6688056"/>
                </a:cubicBezTo>
                <a:close/>
                <a:moveTo>
                  <a:pt x="11387081" y="6681542"/>
                </a:moveTo>
                <a:cubicBezTo>
                  <a:pt x="11382653" y="6681542"/>
                  <a:pt x="11378718" y="6682463"/>
                  <a:pt x="11375277" y="6684306"/>
                </a:cubicBezTo>
                <a:cubicBezTo>
                  <a:pt x="11371835" y="6686148"/>
                  <a:pt x="11369184" y="6688884"/>
                  <a:pt x="11367324" y="6692514"/>
                </a:cubicBezTo>
                <a:cubicBezTo>
                  <a:pt x="11365463" y="6696142"/>
                  <a:pt x="11364533" y="6700414"/>
                  <a:pt x="11364533" y="6705328"/>
                </a:cubicBezTo>
                <a:cubicBezTo>
                  <a:pt x="11364533" y="6712847"/>
                  <a:pt x="11366580" y="6718729"/>
                  <a:pt x="11370672" y="6722972"/>
                </a:cubicBezTo>
                <a:cubicBezTo>
                  <a:pt x="11374765" y="6727216"/>
                  <a:pt x="11380086" y="6729338"/>
                  <a:pt x="11386634" y="6729338"/>
                </a:cubicBezTo>
                <a:cubicBezTo>
                  <a:pt x="11391806" y="6729338"/>
                  <a:pt x="11396206" y="6727951"/>
                  <a:pt x="11399833" y="6725178"/>
                </a:cubicBezTo>
                <a:cubicBezTo>
                  <a:pt x="11403461" y="6722404"/>
                  <a:pt x="11405833" y="6718692"/>
                  <a:pt x="11406949" y="6714039"/>
                </a:cubicBezTo>
                <a:lnTo>
                  <a:pt x="11400085" y="6712029"/>
                </a:lnTo>
                <a:cubicBezTo>
                  <a:pt x="11399266" y="6715341"/>
                  <a:pt x="11397592" y="6717965"/>
                  <a:pt x="11395062" y="6719901"/>
                </a:cubicBezTo>
                <a:cubicBezTo>
                  <a:pt x="11392532" y="6721837"/>
                  <a:pt x="11389592" y="6722805"/>
                  <a:pt x="11386244" y="6722805"/>
                </a:cubicBezTo>
                <a:cubicBezTo>
                  <a:pt x="11382076" y="6722805"/>
                  <a:pt x="11378681" y="6721344"/>
                  <a:pt x="11376058" y="6718422"/>
                </a:cubicBezTo>
                <a:cubicBezTo>
                  <a:pt x="11373435" y="6715499"/>
                  <a:pt x="11372123" y="6711190"/>
                  <a:pt x="11372123" y="6705496"/>
                </a:cubicBezTo>
                <a:cubicBezTo>
                  <a:pt x="11372123" y="6699800"/>
                  <a:pt x="11373509" y="6695426"/>
                  <a:pt x="11376281" y="6692374"/>
                </a:cubicBezTo>
                <a:cubicBezTo>
                  <a:pt x="11379053" y="6689321"/>
                  <a:pt x="11382579" y="6687795"/>
                  <a:pt x="11386857" y="6687795"/>
                </a:cubicBezTo>
                <a:cubicBezTo>
                  <a:pt x="11389797" y="6687795"/>
                  <a:pt x="11392355" y="6688531"/>
                  <a:pt x="11394531" y="6690000"/>
                </a:cubicBezTo>
                <a:cubicBezTo>
                  <a:pt x="11396708" y="6691471"/>
                  <a:pt x="11398354" y="6693583"/>
                  <a:pt x="11399471" y="6696338"/>
                </a:cubicBezTo>
                <a:lnTo>
                  <a:pt x="11406112" y="6694719"/>
                </a:lnTo>
                <a:cubicBezTo>
                  <a:pt x="11404921" y="6690662"/>
                  <a:pt x="11402689" y="6687451"/>
                  <a:pt x="11399415" y="6685087"/>
                </a:cubicBezTo>
                <a:cubicBezTo>
                  <a:pt x="11396141" y="6682723"/>
                  <a:pt x="11392029" y="6681542"/>
                  <a:pt x="11387081" y="6681542"/>
                </a:cubicBezTo>
                <a:close/>
                <a:moveTo>
                  <a:pt x="11386578" y="6672421"/>
                </a:moveTo>
                <a:cubicBezTo>
                  <a:pt x="11392457" y="6672421"/>
                  <a:pt x="11398206" y="6673938"/>
                  <a:pt x="11403824" y="6676972"/>
                </a:cubicBezTo>
                <a:cubicBezTo>
                  <a:pt x="11409442" y="6680006"/>
                  <a:pt x="11413823" y="6684343"/>
                  <a:pt x="11416967" y="6689981"/>
                </a:cubicBezTo>
                <a:cubicBezTo>
                  <a:pt x="11420111" y="6695621"/>
                  <a:pt x="11421683" y="6701494"/>
                  <a:pt x="11421683" y="6707599"/>
                </a:cubicBezTo>
                <a:cubicBezTo>
                  <a:pt x="11421683" y="6713665"/>
                  <a:pt x="11420139" y="6719482"/>
                  <a:pt x="11417051" y="6725047"/>
                </a:cubicBezTo>
                <a:cubicBezTo>
                  <a:pt x="11413963" y="6730612"/>
                  <a:pt x="11409628" y="6734949"/>
                  <a:pt x="11404047" y="6738057"/>
                </a:cubicBezTo>
                <a:cubicBezTo>
                  <a:pt x="11398466" y="6741165"/>
                  <a:pt x="11392643" y="6742720"/>
                  <a:pt x="11386578" y="6742720"/>
                </a:cubicBezTo>
                <a:cubicBezTo>
                  <a:pt x="11380514" y="6742720"/>
                  <a:pt x="11374691" y="6741165"/>
                  <a:pt x="11369110" y="6738057"/>
                </a:cubicBezTo>
                <a:cubicBezTo>
                  <a:pt x="11363529" y="6734949"/>
                  <a:pt x="11359185" y="6730612"/>
                  <a:pt x="11356078" y="6725047"/>
                </a:cubicBezTo>
                <a:cubicBezTo>
                  <a:pt x="11352971" y="6719482"/>
                  <a:pt x="11351418" y="6713665"/>
                  <a:pt x="11351418" y="6707599"/>
                </a:cubicBezTo>
                <a:cubicBezTo>
                  <a:pt x="11351418" y="6701494"/>
                  <a:pt x="11352999" y="6695621"/>
                  <a:pt x="11356162" y="6689981"/>
                </a:cubicBezTo>
                <a:cubicBezTo>
                  <a:pt x="11359324" y="6684343"/>
                  <a:pt x="11363705" y="6680006"/>
                  <a:pt x="11369305" y="6676972"/>
                </a:cubicBezTo>
                <a:cubicBezTo>
                  <a:pt x="11374905" y="6673938"/>
                  <a:pt x="11380662" y="6672421"/>
                  <a:pt x="11386578" y="6672421"/>
                </a:cubicBezTo>
                <a:close/>
                <a:moveTo>
                  <a:pt x="11469234" y="6666838"/>
                </a:moveTo>
                <a:lnTo>
                  <a:pt x="11469234" y="6748694"/>
                </a:lnTo>
                <a:lnTo>
                  <a:pt x="11480061" y="6748694"/>
                </a:lnTo>
                <a:lnTo>
                  <a:pt x="11480061" y="6666838"/>
                </a:lnTo>
                <a:close/>
                <a:moveTo>
                  <a:pt x="11386578" y="6665442"/>
                </a:moveTo>
                <a:cubicBezTo>
                  <a:pt x="11379509" y="6665442"/>
                  <a:pt x="11372607" y="6667257"/>
                  <a:pt x="11365873" y="6670886"/>
                </a:cubicBezTo>
                <a:cubicBezTo>
                  <a:pt x="11359138" y="6674515"/>
                  <a:pt x="11353883" y="6679708"/>
                  <a:pt x="11350106" y="6686464"/>
                </a:cubicBezTo>
                <a:cubicBezTo>
                  <a:pt x="11346330" y="6693220"/>
                  <a:pt x="11344441" y="6700265"/>
                  <a:pt x="11344441" y="6707599"/>
                </a:cubicBezTo>
                <a:cubicBezTo>
                  <a:pt x="11344441" y="6714857"/>
                  <a:pt x="11346302" y="6721836"/>
                  <a:pt x="11350022" y="6728537"/>
                </a:cubicBezTo>
                <a:cubicBezTo>
                  <a:pt x="11353743" y="6735237"/>
                  <a:pt x="11358943" y="6740440"/>
                  <a:pt x="11365622" y="6744144"/>
                </a:cubicBezTo>
                <a:cubicBezTo>
                  <a:pt x="11372300" y="6747847"/>
                  <a:pt x="11379286" y="6749699"/>
                  <a:pt x="11386578" y="6749699"/>
                </a:cubicBezTo>
                <a:cubicBezTo>
                  <a:pt x="11393871" y="6749699"/>
                  <a:pt x="11400857" y="6747847"/>
                  <a:pt x="11407535" y="6744144"/>
                </a:cubicBezTo>
                <a:cubicBezTo>
                  <a:pt x="11414214" y="6740440"/>
                  <a:pt x="11419404" y="6735237"/>
                  <a:pt x="11423106" y="6728537"/>
                </a:cubicBezTo>
                <a:cubicBezTo>
                  <a:pt x="11426809" y="6721836"/>
                  <a:pt x="11428660" y="6714857"/>
                  <a:pt x="11428660" y="6707599"/>
                </a:cubicBezTo>
                <a:cubicBezTo>
                  <a:pt x="11428660" y="6700265"/>
                  <a:pt x="11426781" y="6693220"/>
                  <a:pt x="11423023" y="6686464"/>
                </a:cubicBezTo>
                <a:cubicBezTo>
                  <a:pt x="11419265" y="6679708"/>
                  <a:pt x="11414019" y="6674515"/>
                  <a:pt x="11407284" y="6670886"/>
                </a:cubicBezTo>
                <a:cubicBezTo>
                  <a:pt x="11400550" y="6667257"/>
                  <a:pt x="11393648" y="6665442"/>
                  <a:pt x="11386578" y="6665442"/>
                </a:cubicBezTo>
                <a:close/>
                <a:moveTo>
                  <a:pt x="818352" y="6204523"/>
                </a:moveTo>
                <a:lnTo>
                  <a:pt x="818352" y="6600706"/>
                </a:lnTo>
                <a:lnTo>
                  <a:pt x="824702" y="6600706"/>
                </a:lnTo>
                <a:lnTo>
                  <a:pt x="824702" y="6204523"/>
                </a:lnTo>
                <a:close/>
                <a:moveTo>
                  <a:pt x="11344275" y="6199510"/>
                </a:moveTo>
                <a:cubicBezTo>
                  <a:pt x="11344275" y="6199510"/>
                  <a:pt x="11344275" y="6199510"/>
                  <a:pt x="11344275" y="6537672"/>
                </a:cubicBezTo>
                <a:lnTo>
                  <a:pt x="11344275" y="6609029"/>
                </a:lnTo>
                <a:lnTo>
                  <a:pt x="11737507" y="6609029"/>
                </a:lnTo>
                <a:lnTo>
                  <a:pt x="11755855" y="6556697"/>
                </a:lnTo>
                <a:cubicBezTo>
                  <a:pt x="11794321" y="6433809"/>
                  <a:pt x="11797956" y="6319269"/>
                  <a:pt x="11780876" y="6199510"/>
                </a:cubicBezTo>
                <a:cubicBezTo>
                  <a:pt x="11780876" y="6199510"/>
                  <a:pt x="11780876" y="6199510"/>
                  <a:pt x="11344275" y="6199510"/>
                </a:cubicBezTo>
                <a:close/>
                <a:moveTo>
                  <a:pt x="3834807" y="0"/>
                </a:moveTo>
                <a:lnTo>
                  <a:pt x="12191999" y="0"/>
                </a:lnTo>
                <a:lnTo>
                  <a:pt x="12191999" y="6858000"/>
                </a:lnTo>
                <a:lnTo>
                  <a:pt x="0" y="6858000"/>
                </a:lnTo>
                <a:lnTo>
                  <a:pt x="0" y="3763145"/>
                </a:lnTo>
                <a:close/>
                <a:moveTo>
                  <a:pt x="2739380" y="0"/>
                </a:moveTo>
                <a:lnTo>
                  <a:pt x="3077455" y="0"/>
                </a:lnTo>
                <a:lnTo>
                  <a:pt x="0" y="3019946"/>
                </a:lnTo>
                <a:lnTo>
                  <a:pt x="0" y="2688189"/>
                </a:lnTo>
                <a:close/>
                <a:moveTo>
                  <a:pt x="0" y="0"/>
                </a:moveTo>
                <a:lnTo>
                  <a:pt x="1982028" y="0"/>
                </a:lnTo>
                <a:lnTo>
                  <a:pt x="0" y="1944990"/>
                </a:lnTo>
                <a:close/>
              </a:path>
            </a:pathLst>
          </a:custGeom>
          <a:solidFill>
            <a:schemeClr val="bg1">
              <a:lumMod val="75000"/>
            </a:schemeClr>
          </a:solidFill>
        </p:spPr>
        <p:txBody>
          <a:bodyPr wrap="square" anchor="ctr">
            <a:noAutofit/>
          </a:bodyPr>
          <a:lstStyle>
            <a:lvl1pPr algn="ctr">
              <a:defRPr/>
            </a:lvl1pPr>
          </a:lstStyle>
          <a:p>
            <a:r>
              <a:rPr lang="nb-NO" noProof="0" dirty="0"/>
              <a:t>Klikk på ikonet for å legge til et bilde</a:t>
            </a:r>
          </a:p>
        </p:txBody>
      </p:sp>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lvl1pPr>
              <a:defRPr>
                <a:solidFill>
                  <a:schemeClr val="bg1"/>
                </a:solidFill>
              </a:defRPr>
            </a:lvl1pPr>
          </a:lstStyle>
          <a:p>
            <a:fld id="{D61AABEC-672F-4B68-B914-690DA978312C}" type="slidenum">
              <a:rPr lang="nb-NO" smtClean="0"/>
              <a:pPr/>
              <a:t>‹#›</a:t>
            </a:fld>
            <a:r>
              <a:rPr lang="nb-NO" dirty="0"/>
              <a:t> </a:t>
            </a:r>
          </a:p>
        </p:txBody>
      </p:sp>
      <p:grpSp>
        <p:nvGrpSpPr>
          <p:cNvPr id="13" name="Angled stripes">
            <a:extLst>
              <a:ext uri="{FF2B5EF4-FFF2-40B4-BE49-F238E27FC236}">
                <a16:creationId xmlns:a16="http://schemas.microsoft.com/office/drawing/2014/main" id="{65EB0BC4-55DB-4A06-B213-A1C044FFD4B2}"/>
              </a:ext>
            </a:extLst>
          </p:cNvPr>
          <p:cNvGrpSpPr/>
          <p:nvPr userDrawn="1"/>
        </p:nvGrpSpPr>
        <p:grpSpPr>
          <a:xfrm>
            <a:off x="0" y="1"/>
            <a:ext cx="3834809" cy="3763146"/>
            <a:chOff x="0" y="1"/>
            <a:chExt cx="3834809" cy="3763146"/>
          </a:xfrm>
        </p:grpSpPr>
        <p:sp>
          <p:nvSpPr>
            <p:cNvPr id="14" name="Angled stripe 2">
              <a:extLst>
                <a:ext uri="{FF2B5EF4-FFF2-40B4-BE49-F238E27FC236}">
                  <a16:creationId xmlns:a16="http://schemas.microsoft.com/office/drawing/2014/main" id="{814DDFBA-3806-40B1-A5D0-D2CAC9A7F1CD}"/>
                </a:ext>
              </a:extLst>
            </p:cNvPr>
            <p:cNvSpPr/>
            <p:nvPr userDrawn="1"/>
          </p:nvSpPr>
          <p:spPr>
            <a:xfrm>
              <a:off x="0" y="1"/>
              <a:ext cx="3834809" cy="3763146"/>
            </a:xfrm>
            <a:custGeom>
              <a:avLst/>
              <a:gdLst>
                <a:gd name="connsiteX0" fmla="*/ 3077457 w 3834809"/>
                <a:gd name="connsiteY0" fmla="*/ 0 h 3763146"/>
                <a:gd name="connsiteX1" fmla="*/ 3834809 w 3834809"/>
                <a:gd name="connsiteY1" fmla="*/ 0 h 3763146"/>
                <a:gd name="connsiteX2" fmla="*/ 1 w 3834809"/>
                <a:gd name="connsiteY2" fmla="*/ 3763146 h 3763146"/>
                <a:gd name="connsiteX3" fmla="*/ 0 w 3834809"/>
                <a:gd name="connsiteY3" fmla="*/ 3019948 h 3763146"/>
              </a:gdLst>
              <a:ahLst/>
              <a:cxnLst>
                <a:cxn ang="0">
                  <a:pos x="connsiteX0" y="connsiteY0"/>
                </a:cxn>
                <a:cxn ang="0">
                  <a:pos x="connsiteX1" y="connsiteY1"/>
                </a:cxn>
                <a:cxn ang="0">
                  <a:pos x="connsiteX2" y="connsiteY2"/>
                </a:cxn>
                <a:cxn ang="0">
                  <a:pos x="connsiteX3" y="connsiteY3"/>
                </a:cxn>
              </a:cxnLst>
              <a:rect l="l" t="t" r="r" b="b"/>
              <a:pathLst>
                <a:path w="3834809" h="3763146">
                  <a:moveTo>
                    <a:pt x="3077457" y="0"/>
                  </a:moveTo>
                  <a:lnTo>
                    <a:pt x="3834809" y="0"/>
                  </a:lnTo>
                  <a:lnTo>
                    <a:pt x="1" y="3763146"/>
                  </a:lnTo>
                  <a:lnTo>
                    <a:pt x="0" y="3019948"/>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sp>
          <p:nvSpPr>
            <p:cNvPr id="15" name="Angled stripe 1">
              <a:extLst>
                <a:ext uri="{FF2B5EF4-FFF2-40B4-BE49-F238E27FC236}">
                  <a16:creationId xmlns:a16="http://schemas.microsoft.com/office/drawing/2014/main" id="{2F8D39F7-DAA5-4663-891E-E8B7D92D1080}"/>
                </a:ext>
              </a:extLst>
            </p:cNvPr>
            <p:cNvSpPr/>
            <p:nvPr userDrawn="1"/>
          </p:nvSpPr>
          <p:spPr>
            <a:xfrm>
              <a:off x="0" y="1"/>
              <a:ext cx="2739382" cy="2688191"/>
            </a:xfrm>
            <a:custGeom>
              <a:avLst/>
              <a:gdLst>
                <a:gd name="connsiteX0" fmla="*/ 1982030 w 2739382"/>
                <a:gd name="connsiteY0" fmla="*/ 0 h 2688191"/>
                <a:gd name="connsiteX1" fmla="*/ 2739382 w 2739382"/>
                <a:gd name="connsiteY1" fmla="*/ 0 h 2688191"/>
                <a:gd name="connsiteX2" fmla="*/ 0 w 2739382"/>
                <a:gd name="connsiteY2" fmla="*/ 2688191 h 2688191"/>
                <a:gd name="connsiteX3" fmla="*/ 0 w 2739382"/>
                <a:gd name="connsiteY3" fmla="*/ 1944992 h 2688191"/>
              </a:gdLst>
              <a:ahLst/>
              <a:cxnLst>
                <a:cxn ang="0">
                  <a:pos x="connsiteX0" y="connsiteY0"/>
                </a:cxn>
                <a:cxn ang="0">
                  <a:pos x="connsiteX1" y="connsiteY1"/>
                </a:cxn>
                <a:cxn ang="0">
                  <a:pos x="connsiteX2" y="connsiteY2"/>
                </a:cxn>
                <a:cxn ang="0">
                  <a:pos x="connsiteX3" y="connsiteY3"/>
                </a:cxn>
              </a:cxnLst>
              <a:rect l="l" t="t" r="r" b="b"/>
              <a:pathLst>
                <a:path w="2739382" h="2688191">
                  <a:moveTo>
                    <a:pt x="1982030" y="0"/>
                  </a:moveTo>
                  <a:lnTo>
                    <a:pt x="2739382" y="0"/>
                  </a:lnTo>
                  <a:lnTo>
                    <a:pt x="0" y="2688191"/>
                  </a:lnTo>
                  <a:lnTo>
                    <a:pt x="0" y="1944992"/>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grpSp>
      <p:sp>
        <p:nvSpPr>
          <p:cNvPr id="20" name="(c) Ipsos">
            <a:extLst>
              <a:ext uri="{FF2B5EF4-FFF2-40B4-BE49-F238E27FC236}">
                <a16:creationId xmlns:a16="http://schemas.microsoft.com/office/drawing/2014/main" id="{00D35275-11E0-4644-9115-1DF307DE6031}"/>
              </a:ext>
            </a:extLst>
          </p:cNvPr>
          <p:cNvSpPr txBox="1"/>
          <p:nvPr userDrawn="1"/>
        </p:nvSpPr>
        <p:spPr>
          <a:xfrm>
            <a:off x="11344275" y="6597650"/>
            <a:ext cx="392736" cy="174851"/>
          </a:xfrm>
          <a:prstGeom prst="rect">
            <a:avLst/>
          </a:prstGeom>
          <a:noFill/>
        </p:spPr>
        <p:txBody>
          <a:bodyPr wrap="none" lIns="0" tIns="36000" rIns="0" bIns="0" rtlCol="0">
            <a:spAutoFit/>
          </a:bodyPr>
          <a:lstStyle/>
          <a:p>
            <a:r>
              <a:rPr lang="nb-NO" sz="900" dirty="0">
                <a:solidFill>
                  <a:schemeClr val="bg1"/>
                </a:solidFill>
              </a:rPr>
              <a:t>© Ipsos</a:t>
            </a:r>
          </a:p>
        </p:txBody>
      </p:sp>
      <p:pic>
        <p:nvPicPr>
          <p:cNvPr id="23" name="Graphique 8">
            <a:extLst>
              <a:ext uri="{FF2B5EF4-FFF2-40B4-BE49-F238E27FC236}">
                <a16:creationId xmlns:a16="http://schemas.microsoft.com/office/drawing/2014/main" id="{B38B4E8A-A152-4625-B90B-FEE7CCF1221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344275" y="6196640"/>
            <a:ext cx="446881" cy="409329"/>
          </a:xfrm>
          <a:prstGeom prst="rect">
            <a:avLst/>
          </a:prstGeom>
        </p:spPr>
      </p:pic>
      <p:cxnSp>
        <p:nvCxnSpPr>
          <p:cNvPr id="17" name="Straight Connector 16">
            <a:extLst>
              <a:ext uri="{FF2B5EF4-FFF2-40B4-BE49-F238E27FC236}">
                <a16:creationId xmlns:a16="http://schemas.microsoft.com/office/drawing/2014/main" id="{2970B436-F1D7-483C-A712-0CEE46EA547E}"/>
              </a:ext>
            </a:extLst>
          </p:cNvPr>
          <p:cNvCxnSpPr/>
          <p:nvPr userDrawn="1"/>
        </p:nvCxnSpPr>
        <p:spPr>
          <a:xfrm>
            <a:off x="821531" y="6200775"/>
            <a:ext cx="0" cy="3968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Line cutout">
            <a:extLst>
              <a:ext uri="{FF2B5EF4-FFF2-40B4-BE49-F238E27FC236}">
                <a16:creationId xmlns:a16="http://schemas.microsoft.com/office/drawing/2014/main" id="{5CD17D11-DA27-4236-A758-83D8CE55EC91}"/>
              </a:ext>
            </a:extLst>
          </p:cNvPr>
          <p:cNvSpPr/>
          <p:nvPr userDrawn="1"/>
        </p:nvSpPr>
        <p:spPr>
          <a:xfrm>
            <a:off x="818354" y="6201650"/>
            <a:ext cx="6350" cy="3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spTree>
    <p:extLst>
      <p:ext uri="{BB962C8B-B14F-4D97-AF65-F5344CB8AC3E}">
        <p14:creationId xmlns:p14="http://schemas.microsoft.com/office/powerpoint/2010/main" val="3857583436"/>
      </p:ext>
    </p:extLst>
  </p:cSld>
  <p:clrMapOvr>
    <a:masterClrMapping/>
  </p:clrMapOvr>
  <p:extLst>
    <p:ext uri="{DCECCB84-F9BA-43D5-87BE-67443E8EF086}">
      <p15:sldGuideLst xmlns:p15="http://schemas.microsoft.com/office/powerpoint/2012/main">
        <p15:guide id="5" orient="horz" pos="754">
          <p15:clr>
            <a:srgbClr val="FBAE40"/>
          </p15:clr>
        </p15:guide>
        <p15:guide id="8" orient="horz" pos="3725">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Empt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330CA53-698F-485C-95DE-2FF6E6AF579C}"/>
              </a:ext>
            </a:extLst>
          </p:cNvPr>
          <p:cNvSpPr>
            <a:spLocks noGrp="1"/>
          </p:cNvSpPr>
          <p:nvPr>
            <p:ph type="sldNum" sz="quarter" idx="10"/>
          </p:nvPr>
        </p:nvSpPr>
        <p:spPr/>
        <p:txBody>
          <a:bodyPr/>
          <a:lstStyle/>
          <a:p>
            <a:fld id="{D61AABEC-672F-4B68-B914-690DA978312C}" type="slidenum">
              <a:rPr lang="nb-NO" smtClean="0"/>
              <a:pPr/>
              <a:t>‹#›</a:t>
            </a:fld>
            <a:r>
              <a:rPr lang="nb-NO" dirty="0"/>
              <a:t> </a:t>
            </a:r>
          </a:p>
        </p:txBody>
      </p:sp>
    </p:spTree>
    <p:extLst>
      <p:ext uri="{BB962C8B-B14F-4D97-AF65-F5344CB8AC3E}">
        <p14:creationId xmlns:p14="http://schemas.microsoft.com/office/powerpoint/2010/main" val="3079198075"/>
      </p:ext>
    </p:extLst>
  </p:cSld>
  <p:clrMapOvr>
    <a:masterClrMapping/>
  </p:clrMapOvr>
  <p:extLst>
    <p:ext uri="{DCECCB84-F9BA-43D5-87BE-67443E8EF086}">
      <p15:sldGuideLst xmlns:p15="http://schemas.microsoft.com/office/powerpoint/2012/main">
        <p15:guide id="1" orient="horz" pos="3906" userDrawn="1">
          <p15:clr>
            <a:srgbClr val="F26B43"/>
          </p15:clr>
        </p15:guide>
        <p15:guide id="2" orient="horz" pos="4156" userDrawn="1">
          <p15:clr>
            <a:srgbClr val="F26B43"/>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hanks &amp; Contacts (0)">
    <p:spTree>
      <p:nvGrpSpPr>
        <p:cNvPr id="1" name=""/>
        <p:cNvGrpSpPr/>
        <p:nvPr/>
      </p:nvGrpSpPr>
      <p:grpSpPr>
        <a:xfrm>
          <a:off x="0" y="0"/>
          <a:ext cx="0" cy="0"/>
          <a:chOff x="0" y="0"/>
          <a:chExt cx="0" cy="0"/>
        </a:xfrm>
      </p:grpSpPr>
      <p:grpSp>
        <p:nvGrpSpPr>
          <p:cNvPr id="2" name="Angled stripes">
            <a:extLst>
              <a:ext uri="{FF2B5EF4-FFF2-40B4-BE49-F238E27FC236}">
                <a16:creationId xmlns:a16="http://schemas.microsoft.com/office/drawing/2014/main" id="{EEC4DFB3-BEFE-416D-A1C5-C0940A3809BA}"/>
              </a:ext>
            </a:extLst>
          </p:cNvPr>
          <p:cNvGrpSpPr/>
          <p:nvPr userDrawn="1"/>
        </p:nvGrpSpPr>
        <p:grpSpPr>
          <a:xfrm>
            <a:off x="2101012" y="2821242"/>
            <a:ext cx="11833943" cy="1855206"/>
            <a:chOff x="2101012" y="2821242"/>
            <a:chExt cx="11833943" cy="1855206"/>
          </a:xfrm>
        </p:grpSpPr>
        <p:sp>
          <p:nvSpPr>
            <p:cNvPr id="29" name="Angled stripe 1">
              <a:extLst>
                <a:ext uri="{FF2B5EF4-FFF2-40B4-BE49-F238E27FC236}">
                  <a16:creationId xmlns:a16="http://schemas.microsoft.com/office/drawing/2014/main" id="{7F299C1D-1251-47CF-8DC0-0B896E12FCE0}"/>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31" name="Angled stripe 2">
              <a:extLst>
                <a:ext uri="{FF2B5EF4-FFF2-40B4-BE49-F238E27FC236}">
                  <a16:creationId xmlns:a16="http://schemas.microsoft.com/office/drawing/2014/main" id="{C687F725-9BAA-4FDE-BF5B-B39EF6EA033C}"/>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pSp>
      <p:sp>
        <p:nvSpPr>
          <p:cNvPr id="27" name="GameChangers">
            <a:extLst>
              <a:ext uri="{FF2B5EF4-FFF2-40B4-BE49-F238E27FC236}">
                <a16:creationId xmlns:a16="http://schemas.microsoft.com/office/drawing/2014/main" id="{FB7FEBB2-1ED6-4A73-9FD0-14F04828ED4B}"/>
              </a:ext>
            </a:extLst>
          </p:cNvPr>
          <p:cNvSpPr/>
          <p:nvPr userDrawn="1"/>
        </p:nvSpPr>
        <p:spPr>
          <a:xfrm>
            <a:off x="7696051" y="5782364"/>
            <a:ext cx="2702074" cy="236588"/>
          </a:xfrm>
          <a:custGeom>
            <a:avLst/>
            <a:gdLst>
              <a:gd name="connsiteX0" fmla="*/ 1609358 w 1722437"/>
              <a:gd name="connsiteY0" fmla="*/ 100518 h 150812"/>
              <a:gd name="connsiteX1" fmla="*/ 1667937 w 1722437"/>
              <a:gd name="connsiteY1" fmla="*/ 149493 h 150812"/>
              <a:gd name="connsiteX2" fmla="*/ 1725246 w 1722437"/>
              <a:gd name="connsiteY2" fmla="*/ 105281 h 150812"/>
              <a:gd name="connsiteX3" fmla="*/ 1684367 w 1722437"/>
              <a:gd name="connsiteY3" fmla="*/ 65196 h 150812"/>
              <a:gd name="connsiteX4" fmla="*/ 1643251 w 1722437"/>
              <a:gd name="connsiteY4" fmla="*/ 44400 h 150812"/>
              <a:gd name="connsiteX5" fmla="*/ 1664127 w 1722437"/>
              <a:gd name="connsiteY5" fmla="*/ 28525 h 150812"/>
              <a:gd name="connsiteX6" fmla="*/ 1691273 w 1722437"/>
              <a:gd name="connsiteY6" fmla="*/ 49321 h 150812"/>
              <a:gd name="connsiteX7" fmla="*/ 1720562 w 1722437"/>
              <a:gd name="connsiteY7" fmla="*/ 49321 h 150812"/>
              <a:gd name="connsiteX8" fmla="*/ 1665476 w 1722437"/>
              <a:gd name="connsiteY8" fmla="*/ 4951 h 150812"/>
              <a:gd name="connsiteX9" fmla="*/ 1613962 w 1722437"/>
              <a:gd name="connsiteY9" fmla="*/ 46623 h 150812"/>
              <a:gd name="connsiteX10" fmla="*/ 1654999 w 1722437"/>
              <a:gd name="connsiteY10" fmla="*/ 85754 h 150812"/>
              <a:gd name="connsiteX11" fmla="*/ 1695956 w 1722437"/>
              <a:gd name="connsiteY11" fmla="*/ 108535 h 150812"/>
              <a:gd name="connsiteX12" fmla="*/ 1669127 w 1722437"/>
              <a:gd name="connsiteY12" fmla="*/ 125680 h 150812"/>
              <a:gd name="connsiteX13" fmla="*/ 1638647 w 1722437"/>
              <a:gd name="connsiteY13" fmla="*/ 100280 h 150812"/>
              <a:gd name="connsiteX14" fmla="*/ 1509107 w 1722437"/>
              <a:gd name="connsiteY14" fmla="*/ 32017 h 150812"/>
              <a:gd name="connsiteX15" fmla="*/ 1542207 w 1722437"/>
              <a:gd name="connsiteY15" fmla="*/ 32017 h 150812"/>
              <a:gd name="connsiteX16" fmla="*/ 1563082 w 1722437"/>
              <a:gd name="connsiteY16" fmla="*/ 51147 h 150812"/>
              <a:gd name="connsiteX17" fmla="*/ 1542207 w 1722437"/>
              <a:gd name="connsiteY17" fmla="*/ 70832 h 150812"/>
              <a:gd name="connsiteX18" fmla="*/ 1509107 w 1722437"/>
              <a:gd name="connsiteY18" fmla="*/ 70832 h 150812"/>
              <a:gd name="connsiteX19" fmla="*/ 1478786 w 1722437"/>
              <a:gd name="connsiteY19" fmla="*/ 146159 h 150812"/>
              <a:gd name="connsiteX20" fmla="*/ 1509107 w 1722437"/>
              <a:gd name="connsiteY20" fmla="*/ 146159 h 150812"/>
              <a:gd name="connsiteX21" fmla="*/ 1509107 w 1722437"/>
              <a:gd name="connsiteY21" fmla="*/ 92422 h 150812"/>
              <a:gd name="connsiteX22" fmla="*/ 1539349 w 1722437"/>
              <a:gd name="connsiteY22" fmla="*/ 92422 h 150812"/>
              <a:gd name="connsiteX23" fmla="*/ 1562288 w 1722437"/>
              <a:gd name="connsiteY23" fmla="*/ 113218 h 150812"/>
              <a:gd name="connsiteX24" fmla="*/ 1567130 w 1722437"/>
              <a:gd name="connsiteY24" fmla="*/ 146159 h 150812"/>
              <a:gd name="connsiteX25" fmla="*/ 1597372 w 1722437"/>
              <a:gd name="connsiteY25" fmla="*/ 146159 h 150812"/>
              <a:gd name="connsiteX26" fmla="*/ 1591578 w 1722437"/>
              <a:gd name="connsiteY26" fmla="*/ 113615 h 150812"/>
              <a:gd name="connsiteX27" fmla="*/ 1571575 w 1722437"/>
              <a:gd name="connsiteY27" fmla="*/ 81389 h 150812"/>
              <a:gd name="connsiteX28" fmla="*/ 1571575 w 1722437"/>
              <a:gd name="connsiteY28" fmla="*/ 81389 h 150812"/>
              <a:gd name="connsiteX29" fmla="*/ 1593324 w 1722437"/>
              <a:gd name="connsiteY29" fmla="*/ 46861 h 150812"/>
              <a:gd name="connsiteX30" fmla="*/ 1555780 w 1722437"/>
              <a:gd name="connsiteY30" fmla="*/ 8840 h 150812"/>
              <a:gd name="connsiteX31" fmla="*/ 1553081 w 1722437"/>
              <a:gd name="connsiteY31" fmla="*/ 8919 h 150812"/>
              <a:gd name="connsiteX32" fmla="*/ 1478786 w 1722437"/>
              <a:gd name="connsiteY32" fmla="*/ 8919 h 150812"/>
              <a:gd name="connsiteX33" fmla="*/ 1353850 w 1722437"/>
              <a:gd name="connsiteY33" fmla="*/ 146159 h 150812"/>
              <a:gd name="connsiteX34" fmla="*/ 1458387 w 1722437"/>
              <a:gd name="connsiteY34" fmla="*/ 146159 h 150812"/>
              <a:gd name="connsiteX35" fmla="*/ 1458387 w 1722437"/>
              <a:gd name="connsiteY35" fmla="*/ 120759 h 150812"/>
              <a:gd name="connsiteX36" fmla="*/ 1384171 w 1722437"/>
              <a:gd name="connsiteY36" fmla="*/ 120759 h 150812"/>
              <a:gd name="connsiteX37" fmla="*/ 1384171 w 1722437"/>
              <a:gd name="connsiteY37" fmla="*/ 87024 h 150812"/>
              <a:gd name="connsiteX38" fmla="*/ 1450846 w 1722437"/>
              <a:gd name="connsiteY38" fmla="*/ 87024 h 150812"/>
              <a:gd name="connsiteX39" fmla="*/ 1450846 w 1722437"/>
              <a:gd name="connsiteY39" fmla="*/ 63212 h 150812"/>
              <a:gd name="connsiteX40" fmla="*/ 1384171 w 1722437"/>
              <a:gd name="connsiteY40" fmla="*/ 63212 h 150812"/>
              <a:gd name="connsiteX41" fmla="*/ 1384171 w 1722437"/>
              <a:gd name="connsiteY41" fmla="*/ 33684 h 150812"/>
              <a:gd name="connsiteX42" fmla="*/ 1456799 w 1722437"/>
              <a:gd name="connsiteY42" fmla="*/ 33684 h 150812"/>
              <a:gd name="connsiteX43" fmla="*/ 1456799 w 1722437"/>
              <a:gd name="connsiteY43" fmla="*/ 8284 h 150812"/>
              <a:gd name="connsiteX44" fmla="*/ 1353612 w 1722437"/>
              <a:gd name="connsiteY44" fmla="*/ 8284 h 150812"/>
              <a:gd name="connsiteX45" fmla="*/ 1310114 w 1722437"/>
              <a:gd name="connsiteY45" fmla="*/ 146159 h 150812"/>
              <a:gd name="connsiteX46" fmla="*/ 1329244 w 1722437"/>
              <a:gd name="connsiteY46" fmla="*/ 146159 h 150812"/>
              <a:gd name="connsiteX47" fmla="*/ 1329244 w 1722437"/>
              <a:gd name="connsiteY47" fmla="*/ 71784 h 150812"/>
              <a:gd name="connsiteX48" fmla="*/ 1271379 w 1722437"/>
              <a:gd name="connsiteY48" fmla="*/ 71784 h 150812"/>
              <a:gd name="connsiteX49" fmla="*/ 1271379 w 1722437"/>
              <a:gd name="connsiteY49" fmla="*/ 94327 h 150812"/>
              <a:gd name="connsiteX50" fmla="*/ 1301859 w 1722437"/>
              <a:gd name="connsiteY50" fmla="*/ 94327 h 150812"/>
              <a:gd name="connsiteX51" fmla="*/ 1271998 w 1722437"/>
              <a:gd name="connsiteY51" fmla="*/ 124156 h 150812"/>
              <a:gd name="connsiteX52" fmla="*/ 1269077 w 1722437"/>
              <a:gd name="connsiteY52" fmla="*/ 124013 h 150812"/>
              <a:gd name="connsiteX53" fmla="*/ 1231612 w 1722437"/>
              <a:gd name="connsiteY53" fmla="*/ 77896 h 150812"/>
              <a:gd name="connsiteX54" fmla="*/ 1269077 w 1722437"/>
              <a:gd name="connsiteY54" fmla="*/ 30668 h 150812"/>
              <a:gd name="connsiteX55" fmla="*/ 1298208 w 1722437"/>
              <a:gd name="connsiteY55" fmla="*/ 53846 h 150812"/>
              <a:gd name="connsiteX56" fmla="*/ 1327100 w 1722437"/>
              <a:gd name="connsiteY56" fmla="*/ 53846 h 150812"/>
              <a:gd name="connsiteX57" fmla="*/ 1269077 w 1722437"/>
              <a:gd name="connsiteY57" fmla="*/ 5189 h 150812"/>
              <a:gd name="connsiteX58" fmla="*/ 1201370 w 1722437"/>
              <a:gd name="connsiteY58" fmla="*/ 77896 h 150812"/>
              <a:gd name="connsiteX59" fmla="*/ 1269077 w 1722437"/>
              <a:gd name="connsiteY59" fmla="*/ 149334 h 150812"/>
              <a:gd name="connsiteX60" fmla="*/ 1306860 w 1722437"/>
              <a:gd name="connsiteY60" fmla="*/ 130363 h 150812"/>
              <a:gd name="connsiteX61" fmla="*/ 1064607 w 1722437"/>
              <a:gd name="connsiteY61" fmla="*/ 146159 h 150812"/>
              <a:gd name="connsiteX62" fmla="*/ 1092944 w 1722437"/>
              <a:gd name="connsiteY62" fmla="*/ 146159 h 150812"/>
              <a:gd name="connsiteX63" fmla="*/ 1092944 w 1722437"/>
              <a:gd name="connsiteY63" fmla="*/ 54004 h 150812"/>
              <a:gd name="connsiteX64" fmla="*/ 1093341 w 1722437"/>
              <a:gd name="connsiteY64" fmla="*/ 54004 h 150812"/>
              <a:gd name="connsiteX65" fmla="*/ 1150650 w 1722437"/>
              <a:gd name="connsiteY65" fmla="*/ 146159 h 150812"/>
              <a:gd name="connsiteX66" fmla="*/ 1180892 w 1722437"/>
              <a:gd name="connsiteY66" fmla="*/ 146159 h 150812"/>
              <a:gd name="connsiteX67" fmla="*/ 1180892 w 1722437"/>
              <a:gd name="connsiteY67" fmla="*/ 8523 h 150812"/>
              <a:gd name="connsiteX68" fmla="*/ 1152555 w 1722437"/>
              <a:gd name="connsiteY68" fmla="*/ 8523 h 150812"/>
              <a:gd name="connsiteX69" fmla="*/ 1152555 w 1722437"/>
              <a:gd name="connsiteY69" fmla="*/ 100836 h 150812"/>
              <a:gd name="connsiteX70" fmla="*/ 1152158 w 1722437"/>
              <a:gd name="connsiteY70" fmla="*/ 100836 h 150812"/>
              <a:gd name="connsiteX71" fmla="*/ 1094690 w 1722437"/>
              <a:gd name="connsiteY71" fmla="*/ 8523 h 150812"/>
              <a:gd name="connsiteX72" fmla="*/ 1064607 w 1722437"/>
              <a:gd name="connsiteY72" fmla="*/ 8523 h 150812"/>
              <a:gd name="connsiteX73" fmla="*/ 985232 w 1722437"/>
              <a:gd name="connsiteY73" fmla="*/ 42416 h 150812"/>
              <a:gd name="connsiteX74" fmla="*/ 985232 w 1722437"/>
              <a:gd name="connsiteY74" fmla="*/ 42416 h 150812"/>
              <a:gd name="connsiteX75" fmla="*/ 1002615 w 1722437"/>
              <a:gd name="connsiteY75" fmla="*/ 92978 h 150812"/>
              <a:gd name="connsiteX76" fmla="*/ 967293 w 1722437"/>
              <a:gd name="connsiteY76" fmla="*/ 92978 h 150812"/>
              <a:gd name="connsiteX77" fmla="*/ 918002 w 1722437"/>
              <a:gd name="connsiteY77" fmla="*/ 146159 h 150812"/>
              <a:gd name="connsiteX78" fmla="*/ 948243 w 1722437"/>
              <a:gd name="connsiteY78" fmla="*/ 146159 h 150812"/>
              <a:gd name="connsiteX79" fmla="*/ 959356 w 1722437"/>
              <a:gd name="connsiteY79" fmla="*/ 115282 h 150812"/>
              <a:gd name="connsiteX80" fmla="*/ 1010870 w 1722437"/>
              <a:gd name="connsiteY80" fmla="*/ 115282 h 150812"/>
              <a:gd name="connsiteX81" fmla="*/ 1021268 w 1722437"/>
              <a:gd name="connsiteY81" fmla="*/ 145921 h 150812"/>
              <a:gd name="connsiteX82" fmla="*/ 1053018 w 1722437"/>
              <a:gd name="connsiteY82" fmla="*/ 145921 h 150812"/>
              <a:gd name="connsiteX83" fmla="*/ 1001504 w 1722437"/>
              <a:gd name="connsiteY83" fmla="*/ 8284 h 150812"/>
              <a:gd name="connsiteX84" fmla="*/ 970468 w 1722437"/>
              <a:gd name="connsiteY84" fmla="*/ 8284 h 150812"/>
              <a:gd name="connsiteX85" fmla="*/ 789731 w 1722437"/>
              <a:gd name="connsiteY85" fmla="*/ 146159 h 150812"/>
              <a:gd name="connsiteX86" fmla="*/ 820053 w 1722437"/>
              <a:gd name="connsiteY86" fmla="*/ 146159 h 150812"/>
              <a:gd name="connsiteX87" fmla="*/ 820053 w 1722437"/>
              <a:gd name="connsiteY87" fmla="*/ 86786 h 150812"/>
              <a:gd name="connsiteX88" fmla="*/ 875615 w 1722437"/>
              <a:gd name="connsiteY88" fmla="*/ 86786 h 150812"/>
              <a:gd name="connsiteX89" fmla="*/ 875615 w 1722437"/>
              <a:gd name="connsiteY89" fmla="*/ 146159 h 150812"/>
              <a:gd name="connsiteX90" fmla="*/ 905857 w 1722437"/>
              <a:gd name="connsiteY90" fmla="*/ 146159 h 150812"/>
              <a:gd name="connsiteX91" fmla="*/ 905857 w 1722437"/>
              <a:gd name="connsiteY91" fmla="*/ 8523 h 150812"/>
              <a:gd name="connsiteX92" fmla="*/ 875615 w 1722437"/>
              <a:gd name="connsiteY92" fmla="*/ 8523 h 150812"/>
              <a:gd name="connsiteX93" fmla="*/ 875615 w 1722437"/>
              <a:gd name="connsiteY93" fmla="*/ 61307 h 150812"/>
              <a:gd name="connsiteX94" fmla="*/ 820053 w 1722437"/>
              <a:gd name="connsiteY94" fmla="*/ 61307 h 150812"/>
              <a:gd name="connsiteX95" fmla="*/ 820053 w 1722437"/>
              <a:gd name="connsiteY95" fmla="*/ 8523 h 150812"/>
              <a:gd name="connsiteX96" fmla="*/ 789493 w 1722437"/>
              <a:gd name="connsiteY96" fmla="*/ 8523 h 150812"/>
              <a:gd name="connsiteX97" fmla="*/ 767983 w 1722437"/>
              <a:gd name="connsiteY97" fmla="*/ 54798 h 150812"/>
              <a:gd name="connsiteX98" fmla="*/ 708610 w 1722437"/>
              <a:gd name="connsiteY98" fmla="*/ 5189 h 150812"/>
              <a:gd name="connsiteX99" fmla="*/ 640903 w 1722437"/>
              <a:gd name="connsiteY99" fmla="*/ 77896 h 150812"/>
              <a:gd name="connsiteX100" fmla="*/ 708610 w 1722437"/>
              <a:gd name="connsiteY100" fmla="*/ 149334 h 150812"/>
              <a:gd name="connsiteX101" fmla="*/ 769094 w 1722437"/>
              <a:gd name="connsiteY101" fmla="*/ 92978 h 150812"/>
              <a:gd name="connsiteX102" fmla="*/ 739805 w 1722437"/>
              <a:gd name="connsiteY102" fmla="*/ 92978 h 150812"/>
              <a:gd name="connsiteX103" fmla="*/ 708610 w 1722437"/>
              <a:gd name="connsiteY103" fmla="*/ 123854 h 150812"/>
              <a:gd name="connsiteX104" fmla="*/ 671145 w 1722437"/>
              <a:gd name="connsiteY104" fmla="*/ 77738 h 150812"/>
              <a:gd name="connsiteX105" fmla="*/ 708610 w 1722437"/>
              <a:gd name="connsiteY105" fmla="*/ 30509 h 150812"/>
              <a:gd name="connsiteX106" fmla="*/ 738614 w 1722437"/>
              <a:gd name="connsiteY106" fmla="*/ 54322 h 150812"/>
              <a:gd name="connsiteX107" fmla="*/ 468342 w 1722437"/>
              <a:gd name="connsiteY107" fmla="*/ 146159 h 150812"/>
              <a:gd name="connsiteX108" fmla="*/ 572800 w 1722437"/>
              <a:gd name="connsiteY108" fmla="*/ 146159 h 150812"/>
              <a:gd name="connsiteX109" fmla="*/ 572800 w 1722437"/>
              <a:gd name="connsiteY109" fmla="*/ 120759 h 150812"/>
              <a:gd name="connsiteX110" fmla="*/ 498584 w 1722437"/>
              <a:gd name="connsiteY110" fmla="*/ 120759 h 150812"/>
              <a:gd name="connsiteX111" fmla="*/ 498584 w 1722437"/>
              <a:gd name="connsiteY111" fmla="*/ 87024 h 150812"/>
              <a:gd name="connsiteX112" fmla="*/ 565338 w 1722437"/>
              <a:gd name="connsiteY112" fmla="*/ 87024 h 150812"/>
              <a:gd name="connsiteX113" fmla="*/ 565338 w 1722437"/>
              <a:gd name="connsiteY113" fmla="*/ 63212 h 150812"/>
              <a:gd name="connsiteX114" fmla="*/ 498584 w 1722437"/>
              <a:gd name="connsiteY114" fmla="*/ 63212 h 150812"/>
              <a:gd name="connsiteX115" fmla="*/ 498584 w 1722437"/>
              <a:gd name="connsiteY115" fmla="*/ 33684 h 150812"/>
              <a:gd name="connsiteX116" fmla="*/ 571291 w 1722437"/>
              <a:gd name="connsiteY116" fmla="*/ 33684 h 150812"/>
              <a:gd name="connsiteX117" fmla="*/ 571291 w 1722437"/>
              <a:gd name="connsiteY117" fmla="*/ 8284 h 150812"/>
              <a:gd name="connsiteX118" fmla="*/ 468104 w 1722437"/>
              <a:gd name="connsiteY118" fmla="*/ 8284 h 150812"/>
              <a:gd name="connsiteX119" fmla="*/ 293717 w 1722437"/>
              <a:gd name="connsiteY119" fmla="*/ 146159 h 150812"/>
              <a:gd name="connsiteX120" fmla="*/ 322054 w 1722437"/>
              <a:gd name="connsiteY120" fmla="*/ 146159 h 150812"/>
              <a:gd name="connsiteX121" fmla="*/ 322054 w 1722437"/>
              <a:gd name="connsiteY121" fmla="*/ 49559 h 150812"/>
              <a:gd name="connsiteX122" fmla="*/ 322054 w 1722437"/>
              <a:gd name="connsiteY122" fmla="*/ 49559 h 150812"/>
              <a:gd name="connsiteX123" fmla="*/ 355788 w 1722437"/>
              <a:gd name="connsiteY123" fmla="*/ 146159 h 150812"/>
              <a:gd name="connsiteX124" fmla="*/ 379125 w 1722437"/>
              <a:gd name="connsiteY124" fmla="*/ 146159 h 150812"/>
              <a:gd name="connsiteX125" fmla="*/ 412938 w 1722437"/>
              <a:gd name="connsiteY125" fmla="*/ 48607 h 150812"/>
              <a:gd name="connsiteX126" fmla="*/ 412938 w 1722437"/>
              <a:gd name="connsiteY126" fmla="*/ 48607 h 150812"/>
              <a:gd name="connsiteX127" fmla="*/ 412938 w 1722437"/>
              <a:gd name="connsiteY127" fmla="*/ 146159 h 150812"/>
              <a:gd name="connsiteX128" fmla="*/ 441275 w 1722437"/>
              <a:gd name="connsiteY128" fmla="*/ 146159 h 150812"/>
              <a:gd name="connsiteX129" fmla="*/ 441275 w 1722437"/>
              <a:gd name="connsiteY129" fmla="*/ 8523 h 150812"/>
              <a:gd name="connsiteX130" fmla="*/ 398730 w 1722437"/>
              <a:gd name="connsiteY130" fmla="*/ 8523 h 150812"/>
              <a:gd name="connsiteX131" fmla="*/ 368806 w 1722437"/>
              <a:gd name="connsiteY131" fmla="*/ 103217 h 150812"/>
              <a:gd name="connsiteX132" fmla="*/ 368806 w 1722437"/>
              <a:gd name="connsiteY132" fmla="*/ 103217 h 150812"/>
              <a:gd name="connsiteX133" fmla="*/ 336580 w 1722437"/>
              <a:gd name="connsiteY133" fmla="*/ 8523 h 150812"/>
              <a:gd name="connsiteX134" fmla="*/ 293955 w 1722437"/>
              <a:gd name="connsiteY134" fmla="*/ 8523 h 150812"/>
              <a:gd name="connsiteX135" fmla="*/ 214342 w 1722437"/>
              <a:gd name="connsiteY135" fmla="*/ 42416 h 150812"/>
              <a:gd name="connsiteX136" fmla="*/ 214342 w 1722437"/>
              <a:gd name="connsiteY136" fmla="*/ 42416 h 150812"/>
              <a:gd name="connsiteX137" fmla="*/ 231725 w 1722437"/>
              <a:gd name="connsiteY137" fmla="*/ 92978 h 150812"/>
              <a:gd name="connsiteX138" fmla="*/ 196006 w 1722437"/>
              <a:gd name="connsiteY138" fmla="*/ 92978 h 150812"/>
              <a:gd name="connsiteX139" fmla="*/ 146556 w 1722437"/>
              <a:gd name="connsiteY139" fmla="*/ 146159 h 150812"/>
              <a:gd name="connsiteX140" fmla="*/ 177194 w 1722437"/>
              <a:gd name="connsiteY140" fmla="*/ 146159 h 150812"/>
              <a:gd name="connsiteX141" fmla="*/ 188069 w 1722437"/>
              <a:gd name="connsiteY141" fmla="*/ 115282 h 150812"/>
              <a:gd name="connsiteX142" fmla="*/ 239583 w 1722437"/>
              <a:gd name="connsiteY142" fmla="*/ 115282 h 150812"/>
              <a:gd name="connsiteX143" fmla="*/ 249743 w 1722437"/>
              <a:gd name="connsiteY143" fmla="*/ 146159 h 150812"/>
              <a:gd name="connsiteX144" fmla="*/ 281493 w 1722437"/>
              <a:gd name="connsiteY144" fmla="*/ 146159 h 150812"/>
              <a:gd name="connsiteX145" fmla="*/ 229899 w 1722437"/>
              <a:gd name="connsiteY145" fmla="*/ 8523 h 150812"/>
              <a:gd name="connsiteX146" fmla="*/ 198864 w 1722437"/>
              <a:gd name="connsiteY146" fmla="*/ 8523 h 150812"/>
              <a:gd name="connsiteX147" fmla="*/ 113615 w 1722437"/>
              <a:gd name="connsiteY147" fmla="*/ 146159 h 150812"/>
              <a:gd name="connsiteX148" fmla="*/ 132903 w 1722437"/>
              <a:gd name="connsiteY148" fmla="*/ 146159 h 150812"/>
              <a:gd name="connsiteX149" fmla="*/ 132903 w 1722437"/>
              <a:gd name="connsiteY149" fmla="*/ 71784 h 150812"/>
              <a:gd name="connsiteX150" fmla="*/ 75118 w 1722437"/>
              <a:gd name="connsiteY150" fmla="*/ 71784 h 150812"/>
              <a:gd name="connsiteX151" fmla="*/ 75118 w 1722437"/>
              <a:gd name="connsiteY151" fmla="*/ 94327 h 150812"/>
              <a:gd name="connsiteX152" fmla="*/ 105598 w 1722437"/>
              <a:gd name="connsiteY152" fmla="*/ 94327 h 150812"/>
              <a:gd name="connsiteX153" fmla="*/ 75739 w 1722437"/>
              <a:gd name="connsiteY153" fmla="*/ 124156 h 150812"/>
              <a:gd name="connsiteX154" fmla="*/ 72816 w 1722437"/>
              <a:gd name="connsiteY154" fmla="*/ 124013 h 150812"/>
              <a:gd name="connsiteX155" fmla="*/ 35431 w 1722437"/>
              <a:gd name="connsiteY155" fmla="*/ 77896 h 150812"/>
              <a:gd name="connsiteX156" fmla="*/ 72816 w 1722437"/>
              <a:gd name="connsiteY156" fmla="*/ 30668 h 150812"/>
              <a:gd name="connsiteX157" fmla="*/ 101947 w 1722437"/>
              <a:gd name="connsiteY157" fmla="*/ 53846 h 150812"/>
              <a:gd name="connsiteX158" fmla="*/ 130681 w 1722437"/>
              <a:gd name="connsiteY158" fmla="*/ 53846 h 150812"/>
              <a:gd name="connsiteX159" fmla="*/ 72658 w 1722437"/>
              <a:gd name="connsiteY159" fmla="*/ 5189 h 150812"/>
              <a:gd name="connsiteX160" fmla="*/ 4951 w 1722437"/>
              <a:gd name="connsiteY160" fmla="*/ 77896 h 150812"/>
              <a:gd name="connsiteX161" fmla="*/ 72658 w 1722437"/>
              <a:gd name="connsiteY161" fmla="*/ 149334 h 150812"/>
              <a:gd name="connsiteX162" fmla="*/ 110440 w 1722437"/>
              <a:gd name="connsiteY162" fmla="*/ 130363 h 15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722437" h="150812">
                <a:moveTo>
                  <a:pt x="1609358" y="100518"/>
                </a:moveTo>
                <a:cubicBezTo>
                  <a:pt x="1608961" y="134411"/>
                  <a:pt x="1637457" y="149493"/>
                  <a:pt x="1667937" y="149493"/>
                </a:cubicBezTo>
                <a:cubicBezTo>
                  <a:pt x="1705402" y="149493"/>
                  <a:pt x="1725246" y="130522"/>
                  <a:pt x="1725246" y="105281"/>
                </a:cubicBezTo>
                <a:cubicBezTo>
                  <a:pt x="1725246" y="74086"/>
                  <a:pt x="1694369" y="67736"/>
                  <a:pt x="1684367" y="65196"/>
                </a:cubicBezTo>
                <a:cubicBezTo>
                  <a:pt x="1649839" y="56306"/>
                  <a:pt x="1643251" y="54957"/>
                  <a:pt x="1643251" y="44400"/>
                </a:cubicBezTo>
                <a:cubicBezTo>
                  <a:pt x="1643251" y="33843"/>
                  <a:pt x="1654443" y="28525"/>
                  <a:pt x="1664127" y="28525"/>
                </a:cubicBezTo>
                <a:cubicBezTo>
                  <a:pt x="1678573" y="28525"/>
                  <a:pt x="1690320" y="32732"/>
                  <a:pt x="1691273" y="49321"/>
                </a:cubicBezTo>
                <a:lnTo>
                  <a:pt x="1720562" y="49321"/>
                </a:lnTo>
                <a:cubicBezTo>
                  <a:pt x="1720562" y="17571"/>
                  <a:pt x="1694210" y="4951"/>
                  <a:pt x="1665476" y="4951"/>
                </a:cubicBezTo>
                <a:cubicBezTo>
                  <a:pt x="1640552" y="4951"/>
                  <a:pt x="1613962" y="18524"/>
                  <a:pt x="1613962" y="46623"/>
                </a:cubicBezTo>
                <a:cubicBezTo>
                  <a:pt x="1613962" y="72499"/>
                  <a:pt x="1634599" y="80357"/>
                  <a:pt x="1654999" y="85754"/>
                </a:cubicBezTo>
                <a:cubicBezTo>
                  <a:pt x="1675398" y="91152"/>
                  <a:pt x="1695956" y="93692"/>
                  <a:pt x="1695956" y="108535"/>
                </a:cubicBezTo>
                <a:cubicBezTo>
                  <a:pt x="1695956" y="123378"/>
                  <a:pt x="1679684" y="125680"/>
                  <a:pt x="1669127" y="125680"/>
                </a:cubicBezTo>
                <a:cubicBezTo>
                  <a:pt x="1653252" y="125680"/>
                  <a:pt x="1638647" y="118536"/>
                  <a:pt x="1638647" y="100280"/>
                </a:cubicBezTo>
                <a:close/>
                <a:moveTo>
                  <a:pt x="1509107" y="32017"/>
                </a:moveTo>
                <a:lnTo>
                  <a:pt x="1542207" y="32017"/>
                </a:lnTo>
                <a:cubicBezTo>
                  <a:pt x="1555780" y="32017"/>
                  <a:pt x="1563082" y="37812"/>
                  <a:pt x="1563082" y="51147"/>
                </a:cubicBezTo>
                <a:cubicBezTo>
                  <a:pt x="1563082" y="64482"/>
                  <a:pt x="1555780" y="70832"/>
                  <a:pt x="1542207" y="70832"/>
                </a:cubicBezTo>
                <a:lnTo>
                  <a:pt x="1509107" y="70832"/>
                </a:lnTo>
                <a:close/>
                <a:moveTo>
                  <a:pt x="1478786" y="146159"/>
                </a:moveTo>
                <a:lnTo>
                  <a:pt x="1509107" y="146159"/>
                </a:lnTo>
                <a:lnTo>
                  <a:pt x="1509107" y="92422"/>
                </a:lnTo>
                <a:lnTo>
                  <a:pt x="1539349" y="92422"/>
                </a:lnTo>
                <a:cubicBezTo>
                  <a:pt x="1554589" y="92422"/>
                  <a:pt x="1560145" y="98772"/>
                  <a:pt x="1562288" y="113218"/>
                </a:cubicBezTo>
                <a:cubicBezTo>
                  <a:pt x="1562685" y="124347"/>
                  <a:pt x="1564305" y="135388"/>
                  <a:pt x="1567130" y="146159"/>
                </a:cubicBezTo>
                <a:lnTo>
                  <a:pt x="1597372" y="146159"/>
                </a:lnTo>
                <a:cubicBezTo>
                  <a:pt x="1591975" y="138221"/>
                  <a:pt x="1592213" y="122346"/>
                  <a:pt x="1591578" y="113615"/>
                </a:cubicBezTo>
                <a:cubicBezTo>
                  <a:pt x="1590625" y="99724"/>
                  <a:pt x="1586419" y="85278"/>
                  <a:pt x="1571575" y="81389"/>
                </a:cubicBezTo>
                <a:lnTo>
                  <a:pt x="1571575" y="81389"/>
                </a:lnTo>
                <a:cubicBezTo>
                  <a:pt x="1585736" y="76047"/>
                  <a:pt x="1594618" y="61942"/>
                  <a:pt x="1593324" y="46861"/>
                </a:cubicBezTo>
                <a:cubicBezTo>
                  <a:pt x="1593459" y="25993"/>
                  <a:pt x="1576648" y="8975"/>
                  <a:pt x="1555780" y="8840"/>
                </a:cubicBezTo>
                <a:cubicBezTo>
                  <a:pt x="1554883" y="8832"/>
                  <a:pt x="1553978" y="8864"/>
                  <a:pt x="1553081" y="8919"/>
                </a:cubicBezTo>
                <a:lnTo>
                  <a:pt x="1478786" y="8919"/>
                </a:lnTo>
                <a:close/>
                <a:moveTo>
                  <a:pt x="1353850" y="146159"/>
                </a:moveTo>
                <a:lnTo>
                  <a:pt x="1458387" y="146159"/>
                </a:lnTo>
                <a:lnTo>
                  <a:pt x="1458387" y="120759"/>
                </a:lnTo>
                <a:lnTo>
                  <a:pt x="1384171" y="120759"/>
                </a:lnTo>
                <a:lnTo>
                  <a:pt x="1384171" y="87024"/>
                </a:lnTo>
                <a:lnTo>
                  <a:pt x="1450846" y="87024"/>
                </a:lnTo>
                <a:lnTo>
                  <a:pt x="1450846" y="63212"/>
                </a:lnTo>
                <a:lnTo>
                  <a:pt x="1384171" y="63212"/>
                </a:lnTo>
                <a:lnTo>
                  <a:pt x="1384171" y="33684"/>
                </a:lnTo>
                <a:lnTo>
                  <a:pt x="1456799" y="33684"/>
                </a:lnTo>
                <a:lnTo>
                  <a:pt x="1456799" y="8284"/>
                </a:lnTo>
                <a:lnTo>
                  <a:pt x="1353612" y="8284"/>
                </a:lnTo>
                <a:close/>
                <a:moveTo>
                  <a:pt x="1310114" y="146159"/>
                </a:moveTo>
                <a:lnTo>
                  <a:pt x="1329244" y="146159"/>
                </a:lnTo>
                <a:lnTo>
                  <a:pt x="1329244" y="71784"/>
                </a:lnTo>
                <a:lnTo>
                  <a:pt x="1271379" y="71784"/>
                </a:lnTo>
                <a:lnTo>
                  <a:pt x="1271379" y="94327"/>
                </a:lnTo>
                <a:lnTo>
                  <a:pt x="1301859" y="94327"/>
                </a:lnTo>
                <a:cubicBezTo>
                  <a:pt x="1301851" y="110813"/>
                  <a:pt x="1288485" y="124164"/>
                  <a:pt x="1271998" y="124156"/>
                </a:cubicBezTo>
                <a:cubicBezTo>
                  <a:pt x="1271022" y="124156"/>
                  <a:pt x="1270046" y="124108"/>
                  <a:pt x="1269077" y="124013"/>
                </a:cubicBezTo>
                <a:cubicBezTo>
                  <a:pt x="1241852" y="124013"/>
                  <a:pt x="1231612" y="100836"/>
                  <a:pt x="1231612" y="77896"/>
                </a:cubicBezTo>
                <a:cubicBezTo>
                  <a:pt x="1231612" y="54957"/>
                  <a:pt x="1241852" y="30668"/>
                  <a:pt x="1269077" y="30668"/>
                </a:cubicBezTo>
                <a:cubicBezTo>
                  <a:pt x="1283214" y="30041"/>
                  <a:pt x="1295644" y="39931"/>
                  <a:pt x="1298208" y="53846"/>
                </a:cubicBezTo>
                <a:lnTo>
                  <a:pt x="1327100" y="53846"/>
                </a:lnTo>
                <a:cubicBezTo>
                  <a:pt x="1323846" y="22572"/>
                  <a:pt x="1297176" y="5189"/>
                  <a:pt x="1269077" y="5189"/>
                </a:cubicBezTo>
                <a:cubicBezTo>
                  <a:pt x="1226453" y="5189"/>
                  <a:pt x="1201370" y="36939"/>
                  <a:pt x="1201370" y="77896"/>
                </a:cubicBezTo>
                <a:cubicBezTo>
                  <a:pt x="1201370" y="118854"/>
                  <a:pt x="1226453" y="149334"/>
                  <a:pt x="1269077" y="149334"/>
                </a:cubicBezTo>
                <a:cubicBezTo>
                  <a:pt x="1283976" y="149405"/>
                  <a:pt x="1298017" y="142357"/>
                  <a:pt x="1306860" y="130363"/>
                </a:cubicBezTo>
                <a:close/>
                <a:moveTo>
                  <a:pt x="1064607" y="146159"/>
                </a:moveTo>
                <a:lnTo>
                  <a:pt x="1092944" y="146159"/>
                </a:lnTo>
                <a:lnTo>
                  <a:pt x="1092944" y="54004"/>
                </a:lnTo>
                <a:lnTo>
                  <a:pt x="1093341" y="54004"/>
                </a:lnTo>
                <a:lnTo>
                  <a:pt x="1150650" y="146159"/>
                </a:lnTo>
                <a:lnTo>
                  <a:pt x="1180892" y="146159"/>
                </a:lnTo>
                <a:lnTo>
                  <a:pt x="1180892" y="8523"/>
                </a:lnTo>
                <a:lnTo>
                  <a:pt x="1152555" y="8523"/>
                </a:lnTo>
                <a:lnTo>
                  <a:pt x="1152555" y="100836"/>
                </a:lnTo>
                <a:lnTo>
                  <a:pt x="1152158" y="100836"/>
                </a:lnTo>
                <a:lnTo>
                  <a:pt x="1094690" y="8523"/>
                </a:lnTo>
                <a:lnTo>
                  <a:pt x="1064607" y="8523"/>
                </a:lnTo>
                <a:close/>
                <a:moveTo>
                  <a:pt x="985232" y="42416"/>
                </a:moveTo>
                <a:lnTo>
                  <a:pt x="985232" y="42416"/>
                </a:lnTo>
                <a:lnTo>
                  <a:pt x="1002615" y="92978"/>
                </a:lnTo>
                <a:lnTo>
                  <a:pt x="967293" y="92978"/>
                </a:lnTo>
                <a:close/>
                <a:moveTo>
                  <a:pt x="918002" y="146159"/>
                </a:moveTo>
                <a:lnTo>
                  <a:pt x="948243" y="146159"/>
                </a:lnTo>
                <a:lnTo>
                  <a:pt x="959356" y="115282"/>
                </a:lnTo>
                <a:lnTo>
                  <a:pt x="1010870" y="115282"/>
                </a:lnTo>
                <a:lnTo>
                  <a:pt x="1021268" y="145921"/>
                </a:lnTo>
                <a:lnTo>
                  <a:pt x="1053018" y="145921"/>
                </a:lnTo>
                <a:lnTo>
                  <a:pt x="1001504" y="8284"/>
                </a:lnTo>
                <a:lnTo>
                  <a:pt x="970468" y="8284"/>
                </a:lnTo>
                <a:close/>
                <a:moveTo>
                  <a:pt x="789731" y="146159"/>
                </a:moveTo>
                <a:lnTo>
                  <a:pt x="820053" y="146159"/>
                </a:lnTo>
                <a:lnTo>
                  <a:pt x="820053" y="86786"/>
                </a:lnTo>
                <a:lnTo>
                  <a:pt x="875615" y="86786"/>
                </a:lnTo>
                <a:lnTo>
                  <a:pt x="875615" y="146159"/>
                </a:lnTo>
                <a:lnTo>
                  <a:pt x="905857" y="146159"/>
                </a:lnTo>
                <a:lnTo>
                  <a:pt x="905857" y="8523"/>
                </a:lnTo>
                <a:lnTo>
                  <a:pt x="875615" y="8523"/>
                </a:lnTo>
                <a:lnTo>
                  <a:pt x="875615" y="61307"/>
                </a:lnTo>
                <a:lnTo>
                  <a:pt x="820053" y="61307"/>
                </a:lnTo>
                <a:lnTo>
                  <a:pt x="820053" y="8523"/>
                </a:lnTo>
                <a:lnTo>
                  <a:pt x="789493" y="8523"/>
                </a:lnTo>
                <a:close/>
                <a:moveTo>
                  <a:pt x="767983" y="54798"/>
                </a:moveTo>
                <a:cubicBezTo>
                  <a:pt x="764332" y="23048"/>
                  <a:pt x="738852" y="5189"/>
                  <a:pt x="708610" y="5189"/>
                </a:cubicBezTo>
                <a:cubicBezTo>
                  <a:pt x="665986" y="5189"/>
                  <a:pt x="640903" y="36939"/>
                  <a:pt x="640903" y="77896"/>
                </a:cubicBezTo>
                <a:cubicBezTo>
                  <a:pt x="640903" y="118854"/>
                  <a:pt x="665986" y="149334"/>
                  <a:pt x="708610" y="149334"/>
                </a:cubicBezTo>
                <a:cubicBezTo>
                  <a:pt x="742345" y="149334"/>
                  <a:pt x="765998" y="127347"/>
                  <a:pt x="769094" y="92978"/>
                </a:cubicBezTo>
                <a:lnTo>
                  <a:pt x="739805" y="92978"/>
                </a:lnTo>
                <a:cubicBezTo>
                  <a:pt x="737503" y="111154"/>
                  <a:pt x="727105" y="123854"/>
                  <a:pt x="708610" y="123854"/>
                </a:cubicBezTo>
                <a:cubicBezTo>
                  <a:pt x="681385" y="123854"/>
                  <a:pt x="671145" y="100677"/>
                  <a:pt x="671145" y="77738"/>
                </a:cubicBezTo>
                <a:cubicBezTo>
                  <a:pt x="671145" y="54798"/>
                  <a:pt x="681385" y="30509"/>
                  <a:pt x="708610" y="30509"/>
                </a:cubicBezTo>
                <a:cubicBezTo>
                  <a:pt x="723080" y="30073"/>
                  <a:pt x="735756" y="40130"/>
                  <a:pt x="738614" y="54322"/>
                </a:cubicBezTo>
                <a:close/>
                <a:moveTo>
                  <a:pt x="468342" y="146159"/>
                </a:moveTo>
                <a:lnTo>
                  <a:pt x="572800" y="146159"/>
                </a:lnTo>
                <a:lnTo>
                  <a:pt x="572800" y="120759"/>
                </a:lnTo>
                <a:lnTo>
                  <a:pt x="498584" y="120759"/>
                </a:lnTo>
                <a:lnTo>
                  <a:pt x="498584" y="87024"/>
                </a:lnTo>
                <a:lnTo>
                  <a:pt x="565338" y="87024"/>
                </a:lnTo>
                <a:lnTo>
                  <a:pt x="565338" y="63212"/>
                </a:lnTo>
                <a:lnTo>
                  <a:pt x="498584" y="63212"/>
                </a:lnTo>
                <a:lnTo>
                  <a:pt x="498584" y="33684"/>
                </a:lnTo>
                <a:lnTo>
                  <a:pt x="571291" y="33684"/>
                </a:lnTo>
                <a:lnTo>
                  <a:pt x="571291" y="8284"/>
                </a:lnTo>
                <a:lnTo>
                  <a:pt x="468104" y="8284"/>
                </a:lnTo>
                <a:close/>
                <a:moveTo>
                  <a:pt x="293717" y="146159"/>
                </a:moveTo>
                <a:lnTo>
                  <a:pt x="322054" y="146159"/>
                </a:lnTo>
                <a:lnTo>
                  <a:pt x="322054" y="49559"/>
                </a:lnTo>
                <a:lnTo>
                  <a:pt x="322054" y="49559"/>
                </a:lnTo>
                <a:lnTo>
                  <a:pt x="355788" y="146159"/>
                </a:lnTo>
                <a:lnTo>
                  <a:pt x="379125" y="146159"/>
                </a:lnTo>
                <a:lnTo>
                  <a:pt x="412938" y="48607"/>
                </a:lnTo>
                <a:lnTo>
                  <a:pt x="412938" y="48607"/>
                </a:lnTo>
                <a:lnTo>
                  <a:pt x="412938" y="146159"/>
                </a:lnTo>
                <a:lnTo>
                  <a:pt x="441275" y="146159"/>
                </a:lnTo>
                <a:lnTo>
                  <a:pt x="441275" y="8523"/>
                </a:lnTo>
                <a:lnTo>
                  <a:pt x="398730" y="8523"/>
                </a:lnTo>
                <a:lnTo>
                  <a:pt x="368806" y="103217"/>
                </a:lnTo>
                <a:lnTo>
                  <a:pt x="368806" y="103217"/>
                </a:lnTo>
                <a:lnTo>
                  <a:pt x="336580" y="8523"/>
                </a:lnTo>
                <a:lnTo>
                  <a:pt x="293955" y="8523"/>
                </a:lnTo>
                <a:close/>
                <a:moveTo>
                  <a:pt x="214342" y="42416"/>
                </a:moveTo>
                <a:lnTo>
                  <a:pt x="214342" y="42416"/>
                </a:lnTo>
                <a:lnTo>
                  <a:pt x="231725" y="92978"/>
                </a:lnTo>
                <a:lnTo>
                  <a:pt x="196006" y="92978"/>
                </a:lnTo>
                <a:close/>
                <a:moveTo>
                  <a:pt x="146556" y="146159"/>
                </a:moveTo>
                <a:lnTo>
                  <a:pt x="177194" y="146159"/>
                </a:lnTo>
                <a:lnTo>
                  <a:pt x="188069" y="115282"/>
                </a:lnTo>
                <a:lnTo>
                  <a:pt x="239583" y="115282"/>
                </a:lnTo>
                <a:lnTo>
                  <a:pt x="249743" y="146159"/>
                </a:lnTo>
                <a:lnTo>
                  <a:pt x="281493" y="146159"/>
                </a:lnTo>
                <a:lnTo>
                  <a:pt x="229899" y="8523"/>
                </a:lnTo>
                <a:lnTo>
                  <a:pt x="198864" y="8523"/>
                </a:lnTo>
                <a:close/>
                <a:moveTo>
                  <a:pt x="113615" y="146159"/>
                </a:moveTo>
                <a:lnTo>
                  <a:pt x="132903" y="146159"/>
                </a:lnTo>
                <a:lnTo>
                  <a:pt x="132903" y="71784"/>
                </a:lnTo>
                <a:lnTo>
                  <a:pt x="75118" y="71784"/>
                </a:lnTo>
                <a:lnTo>
                  <a:pt x="75118" y="94327"/>
                </a:lnTo>
                <a:lnTo>
                  <a:pt x="105598" y="94327"/>
                </a:lnTo>
                <a:cubicBezTo>
                  <a:pt x="105590" y="110813"/>
                  <a:pt x="92222" y="124164"/>
                  <a:pt x="75739" y="124156"/>
                </a:cubicBezTo>
                <a:cubicBezTo>
                  <a:pt x="74763" y="124156"/>
                  <a:pt x="73788" y="124108"/>
                  <a:pt x="72816" y="124013"/>
                </a:cubicBezTo>
                <a:cubicBezTo>
                  <a:pt x="45591" y="124013"/>
                  <a:pt x="35431" y="100836"/>
                  <a:pt x="35431" y="77896"/>
                </a:cubicBezTo>
                <a:cubicBezTo>
                  <a:pt x="35431" y="54957"/>
                  <a:pt x="45591" y="30668"/>
                  <a:pt x="72816" y="30668"/>
                </a:cubicBezTo>
                <a:cubicBezTo>
                  <a:pt x="86963" y="30001"/>
                  <a:pt x="99417" y="39915"/>
                  <a:pt x="101947" y="53846"/>
                </a:cubicBezTo>
                <a:lnTo>
                  <a:pt x="130681" y="53846"/>
                </a:lnTo>
                <a:cubicBezTo>
                  <a:pt x="127426" y="22572"/>
                  <a:pt x="100836" y="5189"/>
                  <a:pt x="72658" y="5189"/>
                </a:cubicBezTo>
                <a:cubicBezTo>
                  <a:pt x="30033" y="5189"/>
                  <a:pt x="4951" y="36939"/>
                  <a:pt x="4951" y="77896"/>
                </a:cubicBezTo>
                <a:cubicBezTo>
                  <a:pt x="4951" y="118854"/>
                  <a:pt x="30033" y="149334"/>
                  <a:pt x="72658" y="149334"/>
                </a:cubicBezTo>
                <a:cubicBezTo>
                  <a:pt x="87564" y="149429"/>
                  <a:pt x="101614" y="142373"/>
                  <a:pt x="110440" y="130363"/>
                </a:cubicBezTo>
                <a:close/>
              </a:path>
            </a:pathLst>
          </a:custGeom>
          <a:solidFill>
            <a:schemeClr val="bg1"/>
          </a:solidFill>
          <a:ln w="7921" cap="flat">
            <a:noFill/>
            <a:prstDash val="solid"/>
            <a:miter/>
          </a:ln>
        </p:spPr>
        <p:txBody>
          <a:bodyPr rtlCol="0" anchor="ctr"/>
          <a:lstStyle/>
          <a:p>
            <a:endParaRPr lang="nb-NO" noProof="0" dirty="0"/>
          </a:p>
        </p:txBody>
      </p:sp>
      <p:pic>
        <p:nvPicPr>
          <p:cNvPr id="28" name="IpsosLogo">
            <a:extLst>
              <a:ext uri="{FF2B5EF4-FFF2-40B4-BE49-F238E27FC236}">
                <a16:creationId xmlns:a16="http://schemas.microsoft.com/office/drawing/2014/main" id="{766306CE-117B-4980-B6FE-E25BE04BFEB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30260" y="5358931"/>
            <a:ext cx="863743" cy="791160"/>
          </a:xfrm>
          <a:prstGeom prst="rect">
            <a:avLst/>
          </a:prstGeom>
        </p:spPr>
      </p:pic>
      <p:sp>
        <p:nvSpPr>
          <p:cNvPr id="9" name="Ipsos Copyright">
            <a:extLst>
              <a:ext uri="{FF2B5EF4-FFF2-40B4-BE49-F238E27FC236}">
                <a16:creationId xmlns:a16="http://schemas.microsoft.com/office/drawing/2014/main" id="{FA5A380A-E186-4B0C-B3BC-70BC6B1F67CD}"/>
              </a:ext>
            </a:extLst>
          </p:cNvPr>
          <p:cNvSpPr txBox="1"/>
          <p:nvPr userDrawn="1"/>
        </p:nvSpPr>
        <p:spPr>
          <a:xfrm>
            <a:off x="7000150" y="6368649"/>
            <a:ext cx="4593853" cy="276999"/>
          </a:xfrm>
          <a:prstGeom prst="rect">
            <a:avLst/>
          </a:prstGeom>
        </p:spPr>
        <p:txBody>
          <a:bodyPr vert="horz" wrap="square" lIns="0" tIns="0" rIns="0" bIns="0" rtlCol="0">
            <a:spAutoFit/>
          </a:bodyPr>
          <a:lstStyle/>
          <a:p>
            <a:pPr algn="r"/>
            <a:r>
              <a:rPr lang="nb-NO" sz="900" dirty="0">
                <a:solidFill>
                  <a:schemeClr val="bg1"/>
                </a:solidFill>
              </a:rPr>
              <a:t>© 2020 Ipsos. All </a:t>
            </a:r>
            <a:r>
              <a:rPr lang="nb-NO" sz="900" dirty="0" err="1">
                <a:solidFill>
                  <a:schemeClr val="bg1"/>
                </a:solidFill>
              </a:rPr>
              <a:t>rights</a:t>
            </a:r>
            <a:r>
              <a:rPr lang="nb-NO" sz="900" dirty="0">
                <a:solidFill>
                  <a:schemeClr val="bg1"/>
                </a:solidFill>
              </a:rPr>
              <a:t> </a:t>
            </a:r>
            <a:r>
              <a:rPr lang="nb-NO" sz="900" dirty="0" err="1">
                <a:solidFill>
                  <a:schemeClr val="bg1"/>
                </a:solidFill>
              </a:rPr>
              <a:t>reserved</a:t>
            </a:r>
            <a:r>
              <a:rPr lang="nb-NO" sz="900" dirty="0">
                <a:solidFill>
                  <a:schemeClr val="bg1"/>
                </a:solidFill>
              </a:rPr>
              <a:t>. </a:t>
            </a:r>
            <a:r>
              <a:rPr lang="nb-NO" sz="900" dirty="0" err="1">
                <a:solidFill>
                  <a:schemeClr val="bg1"/>
                </a:solidFill>
              </a:rPr>
              <a:t>Contains</a:t>
            </a:r>
            <a:r>
              <a:rPr lang="nb-NO" sz="900" dirty="0">
                <a:solidFill>
                  <a:schemeClr val="bg1"/>
                </a:solidFill>
              </a:rPr>
              <a:t> Ipsos' </a:t>
            </a:r>
            <a:r>
              <a:rPr lang="nb-NO" sz="900" dirty="0" err="1">
                <a:solidFill>
                  <a:schemeClr val="bg1"/>
                </a:solidFill>
              </a:rPr>
              <a:t>Confidential</a:t>
            </a:r>
            <a:r>
              <a:rPr lang="nb-NO" sz="900" dirty="0">
                <a:solidFill>
                  <a:schemeClr val="bg1"/>
                </a:solidFill>
              </a:rPr>
              <a:t> and </a:t>
            </a:r>
            <a:r>
              <a:rPr lang="nb-NO" sz="900" dirty="0" err="1">
                <a:solidFill>
                  <a:schemeClr val="bg1"/>
                </a:solidFill>
              </a:rPr>
              <a:t>Proprietary</a:t>
            </a:r>
            <a:r>
              <a:rPr lang="nb-NO" sz="900" dirty="0">
                <a:solidFill>
                  <a:schemeClr val="bg1"/>
                </a:solidFill>
              </a:rPr>
              <a:t> </a:t>
            </a:r>
            <a:r>
              <a:rPr lang="nb-NO" sz="900" dirty="0" err="1">
                <a:solidFill>
                  <a:schemeClr val="bg1"/>
                </a:solidFill>
              </a:rPr>
              <a:t>information</a:t>
            </a:r>
            <a:r>
              <a:rPr lang="nb-NO" sz="900" dirty="0">
                <a:solidFill>
                  <a:schemeClr val="bg1"/>
                </a:solidFill>
              </a:rPr>
              <a:t> and </a:t>
            </a:r>
            <a:r>
              <a:rPr lang="nb-NO" sz="900" dirty="0" err="1">
                <a:solidFill>
                  <a:schemeClr val="bg1"/>
                </a:solidFill>
              </a:rPr>
              <a:t>may</a:t>
            </a:r>
            <a:r>
              <a:rPr lang="nb-NO" sz="900" dirty="0">
                <a:solidFill>
                  <a:schemeClr val="bg1"/>
                </a:solidFill>
              </a:rPr>
              <a:t> not be </a:t>
            </a:r>
            <a:r>
              <a:rPr lang="nb-NO" sz="900" dirty="0" err="1">
                <a:solidFill>
                  <a:schemeClr val="bg1"/>
                </a:solidFill>
              </a:rPr>
              <a:t>disclosed</a:t>
            </a:r>
            <a:r>
              <a:rPr lang="nb-NO" sz="900" dirty="0">
                <a:solidFill>
                  <a:schemeClr val="bg1"/>
                </a:solidFill>
              </a:rPr>
              <a:t> or </a:t>
            </a:r>
            <a:r>
              <a:rPr lang="nb-NO" sz="900" dirty="0" err="1">
                <a:solidFill>
                  <a:schemeClr val="bg1"/>
                </a:solidFill>
              </a:rPr>
              <a:t>reproduced</a:t>
            </a:r>
            <a:r>
              <a:rPr lang="nb-NO" sz="900" dirty="0">
                <a:solidFill>
                  <a:schemeClr val="bg1"/>
                </a:solidFill>
              </a:rPr>
              <a:t> </a:t>
            </a:r>
            <a:r>
              <a:rPr lang="nb-NO" sz="900" dirty="0" err="1">
                <a:solidFill>
                  <a:schemeClr val="bg1"/>
                </a:solidFill>
              </a:rPr>
              <a:t>without</a:t>
            </a:r>
            <a:r>
              <a:rPr lang="nb-NO" sz="900" dirty="0">
                <a:solidFill>
                  <a:schemeClr val="bg1"/>
                </a:solidFill>
              </a:rPr>
              <a:t> </a:t>
            </a:r>
            <a:r>
              <a:rPr lang="nb-NO" sz="900" dirty="0" err="1">
                <a:solidFill>
                  <a:schemeClr val="bg1"/>
                </a:solidFill>
              </a:rPr>
              <a:t>the</a:t>
            </a:r>
            <a:r>
              <a:rPr lang="nb-NO" sz="900" dirty="0">
                <a:solidFill>
                  <a:schemeClr val="bg1"/>
                </a:solidFill>
              </a:rPr>
              <a:t> prior </a:t>
            </a:r>
            <a:r>
              <a:rPr lang="nb-NO" sz="900" dirty="0" err="1">
                <a:solidFill>
                  <a:schemeClr val="bg1"/>
                </a:solidFill>
              </a:rPr>
              <a:t>written</a:t>
            </a:r>
            <a:r>
              <a:rPr lang="nb-NO" sz="900" dirty="0">
                <a:solidFill>
                  <a:schemeClr val="bg1"/>
                </a:solidFill>
              </a:rPr>
              <a:t> </a:t>
            </a:r>
            <a:r>
              <a:rPr lang="nb-NO" sz="900" dirty="0" err="1">
                <a:solidFill>
                  <a:schemeClr val="bg1"/>
                </a:solidFill>
              </a:rPr>
              <a:t>consent</a:t>
            </a:r>
            <a:r>
              <a:rPr lang="nb-NO" sz="900" dirty="0">
                <a:solidFill>
                  <a:schemeClr val="bg1"/>
                </a:solidFill>
              </a:rPr>
              <a:t> </a:t>
            </a:r>
            <a:r>
              <a:rPr lang="nb-NO" sz="900" dirty="0" err="1">
                <a:solidFill>
                  <a:schemeClr val="bg1"/>
                </a:solidFill>
              </a:rPr>
              <a:t>of</a:t>
            </a:r>
            <a:r>
              <a:rPr lang="nb-NO" sz="900" dirty="0">
                <a:solidFill>
                  <a:schemeClr val="bg1"/>
                </a:solidFill>
              </a:rPr>
              <a:t> Ipsos.</a:t>
            </a:r>
          </a:p>
        </p:txBody>
      </p:sp>
      <p:sp>
        <p:nvSpPr>
          <p:cNvPr id="46" name="Thank">
            <a:extLst>
              <a:ext uri="{FF2B5EF4-FFF2-40B4-BE49-F238E27FC236}">
                <a16:creationId xmlns:a16="http://schemas.microsoft.com/office/drawing/2014/main" id="{601BBF54-2EA0-4535-B5C7-3E533B5AB9A4}"/>
              </a:ext>
            </a:extLst>
          </p:cNvPr>
          <p:cNvSpPr txBox="1"/>
          <p:nvPr userDrawn="1"/>
        </p:nvSpPr>
        <p:spPr>
          <a:xfrm>
            <a:off x="631150" y="534745"/>
            <a:ext cx="3231654" cy="1107996"/>
          </a:xfrm>
          <a:prstGeom prst="rect">
            <a:avLst/>
          </a:prstGeom>
          <a:noFill/>
        </p:spPr>
        <p:txBody>
          <a:bodyPr wrap="none" lIns="0" tIns="0" rIns="0" bIns="0" rtlCol="0">
            <a:spAutoFit/>
          </a:bodyPr>
          <a:lstStyle/>
          <a:p>
            <a:r>
              <a:rPr lang="nb-NO" sz="7200" b="1" dirty="0">
                <a:solidFill>
                  <a:schemeClr val="bg1"/>
                </a:solidFill>
                <a:latin typeface="+mn-lt"/>
              </a:rPr>
              <a:t>THANK</a:t>
            </a:r>
          </a:p>
        </p:txBody>
      </p:sp>
      <p:sp>
        <p:nvSpPr>
          <p:cNvPr id="47" name="You">
            <a:extLst>
              <a:ext uri="{FF2B5EF4-FFF2-40B4-BE49-F238E27FC236}">
                <a16:creationId xmlns:a16="http://schemas.microsoft.com/office/drawing/2014/main" id="{D0D4156D-3B20-4A9F-8188-B689789B85AD}"/>
              </a:ext>
            </a:extLst>
          </p:cNvPr>
          <p:cNvSpPr txBox="1"/>
          <p:nvPr userDrawn="1"/>
        </p:nvSpPr>
        <p:spPr>
          <a:xfrm>
            <a:off x="631150" y="1605008"/>
            <a:ext cx="3232800" cy="1090066"/>
          </a:xfrm>
          <a:prstGeom prst="rect">
            <a:avLst/>
          </a:prstGeom>
          <a:solidFill>
            <a:schemeClr val="tx2"/>
          </a:solidFill>
        </p:spPr>
        <p:txBody>
          <a:bodyPr wrap="square" lIns="0" tIns="0" rIns="0" bIns="0" rtlCol="0" anchor="ctr">
            <a:noAutofit/>
          </a:bodyPr>
          <a:lstStyle/>
          <a:p>
            <a:pPr algn="ctr"/>
            <a:r>
              <a:rPr lang="nb-NO" sz="7200" b="1" dirty="0">
                <a:solidFill>
                  <a:schemeClr val="bg1"/>
                </a:solidFill>
                <a:latin typeface="+mn-lt"/>
              </a:rPr>
              <a:t>YOU!</a:t>
            </a:r>
          </a:p>
        </p:txBody>
      </p:sp>
    </p:spTree>
    <p:extLst>
      <p:ext uri="{BB962C8B-B14F-4D97-AF65-F5344CB8AC3E}">
        <p14:creationId xmlns:p14="http://schemas.microsoft.com/office/powerpoint/2010/main" val="3197851467"/>
      </p:ext>
    </p:extLst>
  </p:cSld>
  <p:clrMapOvr>
    <a:masterClrMapping/>
  </p:clrMapOvr>
  <p:extLst>
    <p:ext uri="{DCECCB84-F9BA-43D5-87BE-67443E8EF086}">
      <p15:sldGuideLst xmlns:p15="http://schemas.microsoft.com/office/powerpoint/2012/main">
        <p15:guide id="1" pos="393">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hanks &amp; Contacts (1)">
    <p:spTree>
      <p:nvGrpSpPr>
        <p:cNvPr id="1" name=""/>
        <p:cNvGrpSpPr/>
        <p:nvPr/>
      </p:nvGrpSpPr>
      <p:grpSpPr>
        <a:xfrm>
          <a:off x="0" y="0"/>
          <a:ext cx="0" cy="0"/>
          <a:chOff x="0" y="0"/>
          <a:chExt cx="0" cy="0"/>
        </a:xfrm>
      </p:grpSpPr>
      <p:grpSp>
        <p:nvGrpSpPr>
          <p:cNvPr id="30" name="Angled stripes">
            <a:extLst>
              <a:ext uri="{FF2B5EF4-FFF2-40B4-BE49-F238E27FC236}">
                <a16:creationId xmlns:a16="http://schemas.microsoft.com/office/drawing/2014/main" id="{C8B8AF00-7F29-4059-919A-34AB8FF761EE}"/>
              </a:ext>
            </a:extLst>
          </p:cNvPr>
          <p:cNvGrpSpPr/>
          <p:nvPr userDrawn="1"/>
        </p:nvGrpSpPr>
        <p:grpSpPr>
          <a:xfrm>
            <a:off x="2101012" y="2821242"/>
            <a:ext cx="11833943" cy="1855206"/>
            <a:chOff x="2101012" y="2821242"/>
            <a:chExt cx="11833943" cy="1855206"/>
          </a:xfrm>
        </p:grpSpPr>
        <p:sp>
          <p:nvSpPr>
            <p:cNvPr id="32" name="Angled stripe 1">
              <a:extLst>
                <a:ext uri="{FF2B5EF4-FFF2-40B4-BE49-F238E27FC236}">
                  <a16:creationId xmlns:a16="http://schemas.microsoft.com/office/drawing/2014/main" id="{DADD97D1-C55F-4E52-9379-40C2C5016806}"/>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33" name="Angled stripe 2">
              <a:extLst>
                <a:ext uri="{FF2B5EF4-FFF2-40B4-BE49-F238E27FC236}">
                  <a16:creationId xmlns:a16="http://schemas.microsoft.com/office/drawing/2014/main" id="{28F4E720-20CB-4FAB-A8EA-39AC17295C41}"/>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pSp>
      <p:sp>
        <p:nvSpPr>
          <p:cNvPr id="36" name="GameChangers">
            <a:extLst>
              <a:ext uri="{FF2B5EF4-FFF2-40B4-BE49-F238E27FC236}">
                <a16:creationId xmlns:a16="http://schemas.microsoft.com/office/drawing/2014/main" id="{61907518-2C9D-4916-A2E9-4FD5F5977DA8}"/>
              </a:ext>
            </a:extLst>
          </p:cNvPr>
          <p:cNvSpPr/>
          <p:nvPr userDrawn="1"/>
        </p:nvSpPr>
        <p:spPr>
          <a:xfrm>
            <a:off x="7696051" y="5782364"/>
            <a:ext cx="2702074" cy="236588"/>
          </a:xfrm>
          <a:custGeom>
            <a:avLst/>
            <a:gdLst>
              <a:gd name="connsiteX0" fmla="*/ 1609358 w 1722437"/>
              <a:gd name="connsiteY0" fmla="*/ 100518 h 150812"/>
              <a:gd name="connsiteX1" fmla="*/ 1667937 w 1722437"/>
              <a:gd name="connsiteY1" fmla="*/ 149493 h 150812"/>
              <a:gd name="connsiteX2" fmla="*/ 1725246 w 1722437"/>
              <a:gd name="connsiteY2" fmla="*/ 105281 h 150812"/>
              <a:gd name="connsiteX3" fmla="*/ 1684367 w 1722437"/>
              <a:gd name="connsiteY3" fmla="*/ 65196 h 150812"/>
              <a:gd name="connsiteX4" fmla="*/ 1643251 w 1722437"/>
              <a:gd name="connsiteY4" fmla="*/ 44400 h 150812"/>
              <a:gd name="connsiteX5" fmla="*/ 1664127 w 1722437"/>
              <a:gd name="connsiteY5" fmla="*/ 28525 h 150812"/>
              <a:gd name="connsiteX6" fmla="*/ 1691273 w 1722437"/>
              <a:gd name="connsiteY6" fmla="*/ 49321 h 150812"/>
              <a:gd name="connsiteX7" fmla="*/ 1720562 w 1722437"/>
              <a:gd name="connsiteY7" fmla="*/ 49321 h 150812"/>
              <a:gd name="connsiteX8" fmla="*/ 1665476 w 1722437"/>
              <a:gd name="connsiteY8" fmla="*/ 4951 h 150812"/>
              <a:gd name="connsiteX9" fmla="*/ 1613962 w 1722437"/>
              <a:gd name="connsiteY9" fmla="*/ 46623 h 150812"/>
              <a:gd name="connsiteX10" fmla="*/ 1654999 w 1722437"/>
              <a:gd name="connsiteY10" fmla="*/ 85754 h 150812"/>
              <a:gd name="connsiteX11" fmla="*/ 1695956 w 1722437"/>
              <a:gd name="connsiteY11" fmla="*/ 108535 h 150812"/>
              <a:gd name="connsiteX12" fmla="*/ 1669127 w 1722437"/>
              <a:gd name="connsiteY12" fmla="*/ 125680 h 150812"/>
              <a:gd name="connsiteX13" fmla="*/ 1638647 w 1722437"/>
              <a:gd name="connsiteY13" fmla="*/ 100280 h 150812"/>
              <a:gd name="connsiteX14" fmla="*/ 1509107 w 1722437"/>
              <a:gd name="connsiteY14" fmla="*/ 32017 h 150812"/>
              <a:gd name="connsiteX15" fmla="*/ 1542207 w 1722437"/>
              <a:gd name="connsiteY15" fmla="*/ 32017 h 150812"/>
              <a:gd name="connsiteX16" fmla="*/ 1563082 w 1722437"/>
              <a:gd name="connsiteY16" fmla="*/ 51147 h 150812"/>
              <a:gd name="connsiteX17" fmla="*/ 1542207 w 1722437"/>
              <a:gd name="connsiteY17" fmla="*/ 70832 h 150812"/>
              <a:gd name="connsiteX18" fmla="*/ 1509107 w 1722437"/>
              <a:gd name="connsiteY18" fmla="*/ 70832 h 150812"/>
              <a:gd name="connsiteX19" fmla="*/ 1478786 w 1722437"/>
              <a:gd name="connsiteY19" fmla="*/ 146159 h 150812"/>
              <a:gd name="connsiteX20" fmla="*/ 1509107 w 1722437"/>
              <a:gd name="connsiteY20" fmla="*/ 146159 h 150812"/>
              <a:gd name="connsiteX21" fmla="*/ 1509107 w 1722437"/>
              <a:gd name="connsiteY21" fmla="*/ 92422 h 150812"/>
              <a:gd name="connsiteX22" fmla="*/ 1539349 w 1722437"/>
              <a:gd name="connsiteY22" fmla="*/ 92422 h 150812"/>
              <a:gd name="connsiteX23" fmla="*/ 1562288 w 1722437"/>
              <a:gd name="connsiteY23" fmla="*/ 113218 h 150812"/>
              <a:gd name="connsiteX24" fmla="*/ 1567130 w 1722437"/>
              <a:gd name="connsiteY24" fmla="*/ 146159 h 150812"/>
              <a:gd name="connsiteX25" fmla="*/ 1597372 w 1722437"/>
              <a:gd name="connsiteY25" fmla="*/ 146159 h 150812"/>
              <a:gd name="connsiteX26" fmla="*/ 1591578 w 1722437"/>
              <a:gd name="connsiteY26" fmla="*/ 113615 h 150812"/>
              <a:gd name="connsiteX27" fmla="*/ 1571575 w 1722437"/>
              <a:gd name="connsiteY27" fmla="*/ 81389 h 150812"/>
              <a:gd name="connsiteX28" fmla="*/ 1571575 w 1722437"/>
              <a:gd name="connsiteY28" fmla="*/ 81389 h 150812"/>
              <a:gd name="connsiteX29" fmla="*/ 1593324 w 1722437"/>
              <a:gd name="connsiteY29" fmla="*/ 46861 h 150812"/>
              <a:gd name="connsiteX30" fmla="*/ 1555780 w 1722437"/>
              <a:gd name="connsiteY30" fmla="*/ 8840 h 150812"/>
              <a:gd name="connsiteX31" fmla="*/ 1553081 w 1722437"/>
              <a:gd name="connsiteY31" fmla="*/ 8919 h 150812"/>
              <a:gd name="connsiteX32" fmla="*/ 1478786 w 1722437"/>
              <a:gd name="connsiteY32" fmla="*/ 8919 h 150812"/>
              <a:gd name="connsiteX33" fmla="*/ 1353850 w 1722437"/>
              <a:gd name="connsiteY33" fmla="*/ 146159 h 150812"/>
              <a:gd name="connsiteX34" fmla="*/ 1458387 w 1722437"/>
              <a:gd name="connsiteY34" fmla="*/ 146159 h 150812"/>
              <a:gd name="connsiteX35" fmla="*/ 1458387 w 1722437"/>
              <a:gd name="connsiteY35" fmla="*/ 120759 h 150812"/>
              <a:gd name="connsiteX36" fmla="*/ 1384171 w 1722437"/>
              <a:gd name="connsiteY36" fmla="*/ 120759 h 150812"/>
              <a:gd name="connsiteX37" fmla="*/ 1384171 w 1722437"/>
              <a:gd name="connsiteY37" fmla="*/ 87024 h 150812"/>
              <a:gd name="connsiteX38" fmla="*/ 1450846 w 1722437"/>
              <a:gd name="connsiteY38" fmla="*/ 87024 h 150812"/>
              <a:gd name="connsiteX39" fmla="*/ 1450846 w 1722437"/>
              <a:gd name="connsiteY39" fmla="*/ 63212 h 150812"/>
              <a:gd name="connsiteX40" fmla="*/ 1384171 w 1722437"/>
              <a:gd name="connsiteY40" fmla="*/ 63212 h 150812"/>
              <a:gd name="connsiteX41" fmla="*/ 1384171 w 1722437"/>
              <a:gd name="connsiteY41" fmla="*/ 33684 h 150812"/>
              <a:gd name="connsiteX42" fmla="*/ 1456799 w 1722437"/>
              <a:gd name="connsiteY42" fmla="*/ 33684 h 150812"/>
              <a:gd name="connsiteX43" fmla="*/ 1456799 w 1722437"/>
              <a:gd name="connsiteY43" fmla="*/ 8284 h 150812"/>
              <a:gd name="connsiteX44" fmla="*/ 1353612 w 1722437"/>
              <a:gd name="connsiteY44" fmla="*/ 8284 h 150812"/>
              <a:gd name="connsiteX45" fmla="*/ 1310114 w 1722437"/>
              <a:gd name="connsiteY45" fmla="*/ 146159 h 150812"/>
              <a:gd name="connsiteX46" fmla="*/ 1329244 w 1722437"/>
              <a:gd name="connsiteY46" fmla="*/ 146159 h 150812"/>
              <a:gd name="connsiteX47" fmla="*/ 1329244 w 1722437"/>
              <a:gd name="connsiteY47" fmla="*/ 71784 h 150812"/>
              <a:gd name="connsiteX48" fmla="*/ 1271379 w 1722437"/>
              <a:gd name="connsiteY48" fmla="*/ 71784 h 150812"/>
              <a:gd name="connsiteX49" fmla="*/ 1271379 w 1722437"/>
              <a:gd name="connsiteY49" fmla="*/ 94327 h 150812"/>
              <a:gd name="connsiteX50" fmla="*/ 1301859 w 1722437"/>
              <a:gd name="connsiteY50" fmla="*/ 94327 h 150812"/>
              <a:gd name="connsiteX51" fmla="*/ 1271998 w 1722437"/>
              <a:gd name="connsiteY51" fmla="*/ 124156 h 150812"/>
              <a:gd name="connsiteX52" fmla="*/ 1269077 w 1722437"/>
              <a:gd name="connsiteY52" fmla="*/ 124013 h 150812"/>
              <a:gd name="connsiteX53" fmla="*/ 1231612 w 1722437"/>
              <a:gd name="connsiteY53" fmla="*/ 77896 h 150812"/>
              <a:gd name="connsiteX54" fmla="*/ 1269077 w 1722437"/>
              <a:gd name="connsiteY54" fmla="*/ 30668 h 150812"/>
              <a:gd name="connsiteX55" fmla="*/ 1298208 w 1722437"/>
              <a:gd name="connsiteY55" fmla="*/ 53846 h 150812"/>
              <a:gd name="connsiteX56" fmla="*/ 1327100 w 1722437"/>
              <a:gd name="connsiteY56" fmla="*/ 53846 h 150812"/>
              <a:gd name="connsiteX57" fmla="*/ 1269077 w 1722437"/>
              <a:gd name="connsiteY57" fmla="*/ 5189 h 150812"/>
              <a:gd name="connsiteX58" fmla="*/ 1201370 w 1722437"/>
              <a:gd name="connsiteY58" fmla="*/ 77896 h 150812"/>
              <a:gd name="connsiteX59" fmla="*/ 1269077 w 1722437"/>
              <a:gd name="connsiteY59" fmla="*/ 149334 h 150812"/>
              <a:gd name="connsiteX60" fmla="*/ 1306860 w 1722437"/>
              <a:gd name="connsiteY60" fmla="*/ 130363 h 150812"/>
              <a:gd name="connsiteX61" fmla="*/ 1064607 w 1722437"/>
              <a:gd name="connsiteY61" fmla="*/ 146159 h 150812"/>
              <a:gd name="connsiteX62" fmla="*/ 1092944 w 1722437"/>
              <a:gd name="connsiteY62" fmla="*/ 146159 h 150812"/>
              <a:gd name="connsiteX63" fmla="*/ 1092944 w 1722437"/>
              <a:gd name="connsiteY63" fmla="*/ 54004 h 150812"/>
              <a:gd name="connsiteX64" fmla="*/ 1093341 w 1722437"/>
              <a:gd name="connsiteY64" fmla="*/ 54004 h 150812"/>
              <a:gd name="connsiteX65" fmla="*/ 1150650 w 1722437"/>
              <a:gd name="connsiteY65" fmla="*/ 146159 h 150812"/>
              <a:gd name="connsiteX66" fmla="*/ 1180892 w 1722437"/>
              <a:gd name="connsiteY66" fmla="*/ 146159 h 150812"/>
              <a:gd name="connsiteX67" fmla="*/ 1180892 w 1722437"/>
              <a:gd name="connsiteY67" fmla="*/ 8523 h 150812"/>
              <a:gd name="connsiteX68" fmla="*/ 1152555 w 1722437"/>
              <a:gd name="connsiteY68" fmla="*/ 8523 h 150812"/>
              <a:gd name="connsiteX69" fmla="*/ 1152555 w 1722437"/>
              <a:gd name="connsiteY69" fmla="*/ 100836 h 150812"/>
              <a:gd name="connsiteX70" fmla="*/ 1152158 w 1722437"/>
              <a:gd name="connsiteY70" fmla="*/ 100836 h 150812"/>
              <a:gd name="connsiteX71" fmla="*/ 1094690 w 1722437"/>
              <a:gd name="connsiteY71" fmla="*/ 8523 h 150812"/>
              <a:gd name="connsiteX72" fmla="*/ 1064607 w 1722437"/>
              <a:gd name="connsiteY72" fmla="*/ 8523 h 150812"/>
              <a:gd name="connsiteX73" fmla="*/ 985232 w 1722437"/>
              <a:gd name="connsiteY73" fmla="*/ 42416 h 150812"/>
              <a:gd name="connsiteX74" fmla="*/ 985232 w 1722437"/>
              <a:gd name="connsiteY74" fmla="*/ 42416 h 150812"/>
              <a:gd name="connsiteX75" fmla="*/ 1002615 w 1722437"/>
              <a:gd name="connsiteY75" fmla="*/ 92978 h 150812"/>
              <a:gd name="connsiteX76" fmla="*/ 967293 w 1722437"/>
              <a:gd name="connsiteY76" fmla="*/ 92978 h 150812"/>
              <a:gd name="connsiteX77" fmla="*/ 918002 w 1722437"/>
              <a:gd name="connsiteY77" fmla="*/ 146159 h 150812"/>
              <a:gd name="connsiteX78" fmla="*/ 948243 w 1722437"/>
              <a:gd name="connsiteY78" fmla="*/ 146159 h 150812"/>
              <a:gd name="connsiteX79" fmla="*/ 959356 w 1722437"/>
              <a:gd name="connsiteY79" fmla="*/ 115282 h 150812"/>
              <a:gd name="connsiteX80" fmla="*/ 1010870 w 1722437"/>
              <a:gd name="connsiteY80" fmla="*/ 115282 h 150812"/>
              <a:gd name="connsiteX81" fmla="*/ 1021268 w 1722437"/>
              <a:gd name="connsiteY81" fmla="*/ 145921 h 150812"/>
              <a:gd name="connsiteX82" fmla="*/ 1053018 w 1722437"/>
              <a:gd name="connsiteY82" fmla="*/ 145921 h 150812"/>
              <a:gd name="connsiteX83" fmla="*/ 1001504 w 1722437"/>
              <a:gd name="connsiteY83" fmla="*/ 8284 h 150812"/>
              <a:gd name="connsiteX84" fmla="*/ 970468 w 1722437"/>
              <a:gd name="connsiteY84" fmla="*/ 8284 h 150812"/>
              <a:gd name="connsiteX85" fmla="*/ 789731 w 1722437"/>
              <a:gd name="connsiteY85" fmla="*/ 146159 h 150812"/>
              <a:gd name="connsiteX86" fmla="*/ 820053 w 1722437"/>
              <a:gd name="connsiteY86" fmla="*/ 146159 h 150812"/>
              <a:gd name="connsiteX87" fmla="*/ 820053 w 1722437"/>
              <a:gd name="connsiteY87" fmla="*/ 86786 h 150812"/>
              <a:gd name="connsiteX88" fmla="*/ 875615 w 1722437"/>
              <a:gd name="connsiteY88" fmla="*/ 86786 h 150812"/>
              <a:gd name="connsiteX89" fmla="*/ 875615 w 1722437"/>
              <a:gd name="connsiteY89" fmla="*/ 146159 h 150812"/>
              <a:gd name="connsiteX90" fmla="*/ 905857 w 1722437"/>
              <a:gd name="connsiteY90" fmla="*/ 146159 h 150812"/>
              <a:gd name="connsiteX91" fmla="*/ 905857 w 1722437"/>
              <a:gd name="connsiteY91" fmla="*/ 8523 h 150812"/>
              <a:gd name="connsiteX92" fmla="*/ 875615 w 1722437"/>
              <a:gd name="connsiteY92" fmla="*/ 8523 h 150812"/>
              <a:gd name="connsiteX93" fmla="*/ 875615 w 1722437"/>
              <a:gd name="connsiteY93" fmla="*/ 61307 h 150812"/>
              <a:gd name="connsiteX94" fmla="*/ 820053 w 1722437"/>
              <a:gd name="connsiteY94" fmla="*/ 61307 h 150812"/>
              <a:gd name="connsiteX95" fmla="*/ 820053 w 1722437"/>
              <a:gd name="connsiteY95" fmla="*/ 8523 h 150812"/>
              <a:gd name="connsiteX96" fmla="*/ 789493 w 1722437"/>
              <a:gd name="connsiteY96" fmla="*/ 8523 h 150812"/>
              <a:gd name="connsiteX97" fmla="*/ 767983 w 1722437"/>
              <a:gd name="connsiteY97" fmla="*/ 54798 h 150812"/>
              <a:gd name="connsiteX98" fmla="*/ 708610 w 1722437"/>
              <a:gd name="connsiteY98" fmla="*/ 5189 h 150812"/>
              <a:gd name="connsiteX99" fmla="*/ 640903 w 1722437"/>
              <a:gd name="connsiteY99" fmla="*/ 77896 h 150812"/>
              <a:gd name="connsiteX100" fmla="*/ 708610 w 1722437"/>
              <a:gd name="connsiteY100" fmla="*/ 149334 h 150812"/>
              <a:gd name="connsiteX101" fmla="*/ 769094 w 1722437"/>
              <a:gd name="connsiteY101" fmla="*/ 92978 h 150812"/>
              <a:gd name="connsiteX102" fmla="*/ 739805 w 1722437"/>
              <a:gd name="connsiteY102" fmla="*/ 92978 h 150812"/>
              <a:gd name="connsiteX103" fmla="*/ 708610 w 1722437"/>
              <a:gd name="connsiteY103" fmla="*/ 123854 h 150812"/>
              <a:gd name="connsiteX104" fmla="*/ 671145 w 1722437"/>
              <a:gd name="connsiteY104" fmla="*/ 77738 h 150812"/>
              <a:gd name="connsiteX105" fmla="*/ 708610 w 1722437"/>
              <a:gd name="connsiteY105" fmla="*/ 30509 h 150812"/>
              <a:gd name="connsiteX106" fmla="*/ 738614 w 1722437"/>
              <a:gd name="connsiteY106" fmla="*/ 54322 h 150812"/>
              <a:gd name="connsiteX107" fmla="*/ 468342 w 1722437"/>
              <a:gd name="connsiteY107" fmla="*/ 146159 h 150812"/>
              <a:gd name="connsiteX108" fmla="*/ 572800 w 1722437"/>
              <a:gd name="connsiteY108" fmla="*/ 146159 h 150812"/>
              <a:gd name="connsiteX109" fmla="*/ 572800 w 1722437"/>
              <a:gd name="connsiteY109" fmla="*/ 120759 h 150812"/>
              <a:gd name="connsiteX110" fmla="*/ 498584 w 1722437"/>
              <a:gd name="connsiteY110" fmla="*/ 120759 h 150812"/>
              <a:gd name="connsiteX111" fmla="*/ 498584 w 1722437"/>
              <a:gd name="connsiteY111" fmla="*/ 87024 h 150812"/>
              <a:gd name="connsiteX112" fmla="*/ 565338 w 1722437"/>
              <a:gd name="connsiteY112" fmla="*/ 87024 h 150812"/>
              <a:gd name="connsiteX113" fmla="*/ 565338 w 1722437"/>
              <a:gd name="connsiteY113" fmla="*/ 63212 h 150812"/>
              <a:gd name="connsiteX114" fmla="*/ 498584 w 1722437"/>
              <a:gd name="connsiteY114" fmla="*/ 63212 h 150812"/>
              <a:gd name="connsiteX115" fmla="*/ 498584 w 1722437"/>
              <a:gd name="connsiteY115" fmla="*/ 33684 h 150812"/>
              <a:gd name="connsiteX116" fmla="*/ 571291 w 1722437"/>
              <a:gd name="connsiteY116" fmla="*/ 33684 h 150812"/>
              <a:gd name="connsiteX117" fmla="*/ 571291 w 1722437"/>
              <a:gd name="connsiteY117" fmla="*/ 8284 h 150812"/>
              <a:gd name="connsiteX118" fmla="*/ 468104 w 1722437"/>
              <a:gd name="connsiteY118" fmla="*/ 8284 h 150812"/>
              <a:gd name="connsiteX119" fmla="*/ 293717 w 1722437"/>
              <a:gd name="connsiteY119" fmla="*/ 146159 h 150812"/>
              <a:gd name="connsiteX120" fmla="*/ 322054 w 1722437"/>
              <a:gd name="connsiteY120" fmla="*/ 146159 h 150812"/>
              <a:gd name="connsiteX121" fmla="*/ 322054 w 1722437"/>
              <a:gd name="connsiteY121" fmla="*/ 49559 h 150812"/>
              <a:gd name="connsiteX122" fmla="*/ 322054 w 1722437"/>
              <a:gd name="connsiteY122" fmla="*/ 49559 h 150812"/>
              <a:gd name="connsiteX123" fmla="*/ 355788 w 1722437"/>
              <a:gd name="connsiteY123" fmla="*/ 146159 h 150812"/>
              <a:gd name="connsiteX124" fmla="*/ 379125 w 1722437"/>
              <a:gd name="connsiteY124" fmla="*/ 146159 h 150812"/>
              <a:gd name="connsiteX125" fmla="*/ 412938 w 1722437"/>
              <a:gd name="connsiteY125" fmla="*/ 48607 h 150812"/>
              <a:gd name="connsiteX126" fmla="*/ 412938 w 1722437"/>
              <a:gd name="connsiteY126" fmla="*/ 48607 h 150812"/>
              <a:gd name="connsiteX127" fmla="*/ 412938 w 1722437"/>
              <a:gd name="connsiteY127" fmla="*/ 146159 h 150812"/>
              <a:gd name="connsiteX128" fmla="*/ 441275 w 1722437"/>
              <a:gd name="connsiteY128" fmla="*/ 146159 h 150812"/>
              <a:gd name="connsiteX129" fmla="*/ 441275 w 1722437"/>
              <a:gd name="connsiteY129" fmla="*/ 8523 h 150812"/>
              <a:gd name="connsiteX130" fmla="*/ 398730 w 1722437"/>
              <a:gd name="connsiteY130" fmla="*/ 8523 h 150812"/>
              <a:gd name="connsiteX131" fmla="*/ 368806 w 1722437"/>
              <a:gd name="connsiteY131" fmla="*/ 103217 h 150812"/>
              <a:gd name="connsiteX132" fmla="*/ 368806 w 1722437"/>
              <a:gd name="connsiteY132" fmla="*/ 103217 h 150812"/>
              <a:gd name="connsiteX133" fmla="*/ 336580 w 1722437"/>
              <a:gd name="connsiteY133" fmla="*/ 8523 h 150812"/>
              <a:gd name="connsiteX134" fmla="*/ 293955 w 1722437"/>
              <a:gd name="connsiteY134" fmla="*/ 8523 h 150812"/>
              <a:gd name="connsiteX135" fmla="*/ 214342 w 1722437"/>
              <a:gd name="connsiteY135" fmla="*/ 42416 h 150812"/>
              <a:gd name="connsiteX136" fmla="*/ 214342 w 1722437"/>
              <a:gd name="connsiteY136" fmla="*/ 42416 h 150812"/>
              <a:gd name="connsiteX137" fmla="*/ 231725 w 1722437"/>
              <a:gd name="connsiteY137" fmla="*/ 92978 h 150812"/>
              <a:gd name="connsiteX138" fmla="*/ 196006 w 1722437"/>
              <a:gd name="connsiteY138" fmla="*/ 92978 h 150812"/>
              <a:gd name="connsiteX139" fmla="*/ 146556 w 1722437"/>
              <a:gd name="connsiteY139" fmla="*/ 146159 h 150812"/>
              <a:gd name="connsiteX140" fmla="*/ 177194 w 1722437"/>
              <a:gd name="connsiteY140" fmla="*/ 146159 h 150812"/>
              <a:gd name="connsiteX141" fmla="*/ 188069 w 1722437"/>
              <a:gd name="connsiteY141" fmla="*/ 115282 h 150812"/>
              <a:gd name="connsiteX142" fmla="*/ 239583 w 1722437"/>
              <a:gd name="connsiteY142" fmla="*/ 115282 h 150812"/>
              <a:gd name="connsiteX143" fmla="*/ 249743 w 1722437"/>
              <a:gd name="connsiteY143" fmla="*/ 146159 h 150812"/>
              <a:gd name="connsiteX144" fmla="*/ 281493 w 1722437"/>
              <a:gd name="connsiteY144" fmla="*/ 146159 h 150812"/>
              <a:gd name="connsiteX145" fmla="*/ 229899 w 1722437"/>
              <a:gd name="connsiteY145" fmla="*/ 8523 h 150812"/>
              <a:gd name="connsiteX146" fmla="*/ 198864 w 1722437"/>
              <a:gd name="connsiteY146" fmla="*/ 8523 h 150812"/>
              <a:gd name="connsiteX147" fmla="*/ 113615 w 1722437"/>
              <a:gd name="connsiteY147" fmla="*/ 146159 h 150812"/>
              <a:gd name="connsiteX148" fmla="*/ 132903 w 1722437"/>
              <a:gd name="connsiteY148" fmla="*/ 146159 h 150812"/>
              <a:gd name="connsiteX149" fmla="*/ 132903 w 1722437"/>
              <a:gd name="connsiteY149" fmla="*/ 71784 h 150812"/>
              <a:gd name="connsiteX150" fmla="*/ 75118 w 1722437"/>
              <a:gd name="connsiteY150" fmla="*/ 71784 h 150812"/>
              <a:gd name="connsiteX151" fmla="*/ 75118 w 1722437"/>
              <a:gd name="connsiteY151" fmla="*/ 94327 h 150812"/>
              <a:gd name="connsiteX152" fmla="*/ 105598 w 1722437"/>
              <a:gd name="connsiteY152" fmla="*/ 94327 h 150812"/>
              <a:gd name="connsiteX153" fmla="*/ 75739 w 1722437"/>
              <a:gd name="connsiteY153" fmla="*/ 124156 h 150812"/>
              <a:gd name="connsiteX154" fmla="*/ 72816 w 1722437"/>
              <a:gd name="connsiteY154" fmla="*/ 124013 h 150812"/>
              <a:gd name="connsiteX155" fmla="*/ 35431 w 1722437"/>
              <a:gd name="connsiteY155" fmla="*/ 77896 h 150812"/>
              <a:gd name="connsiteX156" fmla="*/ 72816 w 1722437"/>
              <a:gd name="connsiteY156" fmla="*/ 30668 h 150812"/>
              <a:gd name="connsiteX157" fmla="*/ 101947 w 1722437"/>
              <a:gd name="connsiteY157" fmla="*/ 53846 h 150812"/>
              <a:gd name="connsiteX158" fmla="*/ 130681 w 1722437"/>
              <a:gd name="connsiteY158" fmla="*/ 53846 h 150812"/>
              <a:gd name="connsiteX159" fmla="*/ 72658 w 1722437"/>
              <a:gd name="connsiteY159" fmla="*/ 5189 h 150812"/>
              <a:gd name="connsiteX160" fmla="*/ 4951 w 1722437"/>
              <a:gd name="connsiteY160" fmla="*/ 77896 h 150812"/>
              <a:gd name="connsiteX161" fmla="*/ 72658 w 1722437"/>
              <a:gd name="connsiteY161" fmla="*/ 149334 h 150812"/>
              <a:gd name="connsiteX162" fmla="*/ 110440 w 1722437"/>
              <a:gd name="connsiteY162" fmla="*/ 130363 h 15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722437" h="150812">
                <a:moveTo>
                  <a:pt x="1609358" y="100518"/>
                </a:moveTo>
                <a:cubicBezTo>
                  <a:pt x="1608961" y="134411"/>
                  <a:pt x="1637457" y="149493"/>
                  <a:pt x="1667937" y="149493"/>
                </a:cubicBezTo>
                <a:cubicBezTo>
                  <a:pt x="1705402" y="149493"/>
                  <a:pt x="1725246" y="130522"/>
                  <a:pt x="1725246" y="105281"/>
                </a:cubicBezTo>
                <a:cubicBezTo>
                  <a:pt x="1725246" y="74086"/>
                  <a:pt x="1694369" y="67736"/>
                  <a:pt x="1684367" y="65196"/>
                </a:cubicBezTo>
                <a:cubicBezTo>
                  <a:pt x="1649839" y="56306"/>
                  <a:pt x="1643251" y="54957"/>
                  <a:pt x="1643251" y="44400"/>
                </a:cubicBezTo>
                <a:cubicBezTo>
                  <a:pt x="1643251" y="33843"/>
                  <a:pt x="1654443" y="28525"/>
                  <a:pt x="1664127" y="28525"/>
                </a:cubicBezTo>
                <a:cubicBezTo>
                  <a:pt x="1678573" y="28525"/>
                  <a:pt x="1690320" y="32732"/>
                  <a:pt x="1691273" y="49321"/>
                </a:cubicBezTo>
                <a:lnTo>
                  <a:pt x="1720562" y="49321"/>
                </a:lnTo>
                <a:cubicBezTo>
                  <a:pt x="1720562" y="17571"/>
                  <a:pt x="1694210" y="4951"/>
                  <a:pt x="1665476" y="4951"/>
                </a:cubicBezTo>
                <a:cubicBezTo>
                  <a:pt x="1640552" y="4951"/>
                  <a:pt x="1613962" y="18524"/>
                  <a:pt x="1613962" y="46623"/>
                </a:cubicBezTo>
                <a:cubicBezTo>
                  <a:pt x="1613962" y="72499"/>
                  <a:pt x="1634599" y="80357"/>
                  <a:pt x="1654999" y="85754"/>
                </a:cubicBezTo>
                <a:cubicBezTo>
                  <a:pt x="1675398" y="91152"/>
                  <a:pt x="1695956" y="93692"/>
                  <a:pt x="1695956" y="108535"/>
                </a:cubicBezTo>
                <a:cubicBezTo>
                  <a:pt x="1695956" y="123378"/>
                  <a:pt x="1679684" y="125680"/>
                  <a:pt x="1669127" y="125680"/>
                </a:cubicBezTo>
                <a:cubicBezTo>
                  <a:pt x="1653252" y="125680"/>
                  <a:pt x="1638647" y="118536"/>
                  <a:pt x="1638647" y="100280"/>
                </a:cubicBezTo>
                <a:close/>
                <a:moveTo>
                  <a:pt x="1509107" y="32017"/>
                </a:moveTo>
                <a:lnTo>
                  <a:pt x="1542207" y="32017"/>
                </a:lnTo>
                <a:cubicBezTo>
                  <a:pt x="1555780" y="32017"/>
                  <a:pt x="1563082" y="37812"/>
                  <a:pt x="1563082" y="51147"/>
                </a:cubicBezTo>
                <a:cubicBezTo>
                  <a:pt x="1563082" y="64482"/>
                  <a:pt x="1555780" y="70832"/>
                  <a:pt x="1542207" y="70832"/>
                </a:cubicBezTo>
                <a:lnTo>
                  <a:pt x="1509107" y="70832"/>
                </a:lnTo>
                <a:close/>
                <a:moveTo>
                  <a:pt x="1478786" y="146159"/>
                </a:moveTo>
                <a:lnTo>
                  <a:pt x="1509107" y="146159"/>
                </a:lnTo>
                <a:lnTo>
                  <a:pt x="1509107" y="92422"/>
                </a:lnTo>
                <a:lnTo>
                  <a:pt x="1539349" y="92422"/>
                </a:lnTo>
                <a:cubicBezTo>
                  <a:pt x="1554589" y="92422"/>
                  <a:pt x="1560145" y="98772"/>
                  <a:pt x="1562288" y="113218"/>
                </a:cubicBezTo>
                <a:cubicBezTo>
                  <a:pt x="1562685" y="124347"/>
                  <a:pt x="1564305" y="135388"/>
                  <a:pt x="1567130" y="146159"/>
                </a:cubicBezTo>
                <a:lnTo>
                  <a:pt x="1597372" y="146159"/>
                </a:lnTo>
                <a:cubicBezTo>
                  <a:pt x="1591975" y="138221"/>
                  <a:pt x="1592213" y="122346"/>
                  <a:pt x="1591578" y="113615"/>
                </a:cubicBezTo>
                <a:cubicBezTo>
                  <a:pt x="1590625" y="99724"/>
                  <a:pt x="1586419" y="85278"/>
                  <a:pt x="1571575" y="81389"/>
                </a:cubicBezTo>
                <a:lnTo>
                  <a:pt x="1571575" y="81389"/>
                </a:lnTo>
                <a:cubicBezTo>
                  <a:pt x="1585736" y="76047"/>
                  <a:pt x="1594618" y="61942"/>
                  <a:pt x="1593324" y="46861"/>
                </a:cubicBezTo>
                <a:cubicBezTo>
                  <a:pt x="1593459" y="25993"/>
                  <a:pt x="1576648" y="8975"/>
                  <a:pt x="1555780" y="8840"/>
                </a:cubicBezTo>
                <a:cubicBezTo>
                  <a:pt x="1554883" y="8832"/>
                  <a:pt x="1553978" y="8864"/>
                  <a:pt x="1553081" y="8919"/>
                </a:cubicBezTo>
                <a:lnTo>
                  <a:pt x="1478786" y="8919"/>
                </a:lnTo>
                <a:close/>
                <a:moveTo>
                  <a:pt x="1353850" y="146159"/>
                </a:moveTo>
                <a:lnTo>
                  <a:pt x="1458387" y="146159"/>
                </a:lnTo>
                <a:lnTo>
                  <a:pt x="1458387" y="120759"/>
                </a:lnTo>
                <a:lnTo>
                  <a:pt x="1384171" y="120759"/>
                </a:lnTo>
                <a:lnTo>
                  <a:pt x="1384171" y="87024"/>
                </a:lnTo>
                <a:lnTo>
                  <a:pt x="1450846" y="87024"/>
                </a:lnTo>
                <a:lnTo>
                  <a:pt x="1450846" y="63212"/>
                </a:lnTo>
                <a:lnTo>
                  <a:pt x="1384171" y="63212"/>
                </a:lnTo>
                <a:lnTo>
                  <a:pt x="1384171" y="33684"/>
                </a:lnTo>
                <a:lnTo>
                  <a:pt x="1456799" y="33684"/>
                </a:lnTo>
                <a:lnTo>
                  <a:pt x="1456799" y="8284"/>
                </a:lnTo>
                <a:lnTo>
                  <a:pt x="1353612" y="8284"/>
                </a:lnTo>
                <a:close/>
                <a:moveTo>
                  <a:pt x="1310114" y="146159"/>
                </a:moveTo>
                <a:lnTo>
                  <a:pt x="1329244" y="146159"/>
                </a:lnTo>
                <a:lnTo>
                  <a:pt x="1329244" y="71784"/>
                </a:lnTo>
                <a:lnTo>
                  <a:pt x="1271379" y="71784"/>
                </a:lnTo>
                <a:lnTo>
                  <a:pt x="1271379" y="94327"/>
                </a:lnTo>
                <a:lnTo>
                  <a:pt x="1301859" y="94327"/>
                </a:lnTo>
                <a:cubicBezTo>
                  <a:pt x="1301851" y="110813"/>
                  <a:pt x="1288485" y="124164"/>
                  <a:pt x="1271998" y="124156"/>
                </a:cubicBezTo>
                <a:cubicBezTo>
                  <a:pt x="1271022" y="124156"/>
                  <a:pt x="1270046" y="124108"/>
                  <a:pt x="1269077" y="124013"/>
                </a:cubicBezTo>
                <a:cubicBezTo>
                  <a:pt x="1241852" y="124013"/>
                  <a:pt x="1231612" y="100836"/>
                  <a:pt x="1231612" y="77896"/>
                </a:cubicBezTo>
                <a:cubicBezTo>
                  <a:pt x="1231612" y="54957"/>
                  <a:pt x="1241852" y="30668"/>
                  <a:pt x="1269077" y="30668"/>
                </a:cubicBezTo>
                <a:cubicBezTo>
                  <a:pt x="1283214" y="30041"/>
                  <a:pt x="1295644" y="39931"/>
                  <a:pt x="1298208" y="53846"/>
                </a:cubicBezTo>
                <a:lnTo>
                  <a:pt x="1327100" y="53846"/>
                </a:lnTo>
                <a:cubicBezTo>
                  <a:pt x="1323846" y="22572"/>
                  <a:pt x="1297176" y="5189"/>
                  <a:pt x="1269077" y="5189"/>
                </a:cubicBezTo>
                <a:cubicBezTo>
                  <a:pt x="1226453" y="5189"/>
                  <a:pt x="1201370" y="36939"/>
                  <a:pt x="1201370" y="77896"/>
                </a:cubicBezTo>
                <a:cubicBezTo>
                  <a:pt x="1201370" y="118854"/>
                  <a:pt x="1226453" y="149334"/>
                  <a:pt x="1269077" y="149334"/>
                </a:cubicBezTo>
                <a:cubicBezTo>
                  <a:pt x="1283976" y="149405"/>
                  <a:pt x="1298017" y="142357"/>
                  <a:pt x="1306860" y="130363"/>
                </a:cubicBezTo>
                <a:close/>
                <a:moveTo>
                  <a:pt x="1064607" y="146159"/>
                </a:moveTo>
                <a:lnTo>
                  <a:pt x="1092944" y="146159"/>
                </a:lnTo>
                <a:lnTo>
                  <a:pt x="1092944" y="54004"/>
                </a:lnTo>
                <a:lnTo>
                  <a:pt x="1093341" y="54004"/>
                </a:lnTo>
                <a:lnTo>
                  <a:pt x="1150650" y="146159"/>
                </a:lnTo>
                <a:lnTo>
                  <a:pt x="1180892" y="146159"/>
                </a:lnTo>
                <a:lnTo>
                  <a:pt x="1180892" y="8523"/>
                </a:lnTo>
                <a:lnTo>
                  <a:pt x="1152555" y="8523"/>
                </a:lnTo>
                <a:lnTo>
                  <a:pt x="1152555" y="100836"/>
                </a:lnTo>
                <a:lnTo>
                  <a:pt x="1152158" y="100836"/>
                </a:lnTo>
                <a:lnTo>
                  <a:pt x="1094690" y="8523"/>
                </a:lnTo>
                <a:lnTo>
                  <a:pt x="1064607" y="8523"/>
                </a:lnTo>
                <a:close/>
                <a:moveTo>
                  <a:pt x="985232" y="42416"/>
                </a:moveTo>
                <a:lnTo>
                  <a:pt x="985232" y="42416"/>
                </a:lnTo>
                <a:lnTo>
                  <a:pt x="1002615" y="92978"/>
                </a:lnTo>
                <a:lnTo>
                  <a:pt x="967293" y="92978"/>
                </a:lnTo>
                <a:close/>
                <a:moveTo>
                  <a:pt x="918002" y="146159"/>
                </a:moveTo>
                <a:lnTo>
                  <a:pt x="948243" y="146159"/>
                </a:lnTo>
                <a:lnTo>
                  <a:pt x="959356" y="115282"/>
                </a:lnTo>
                <a:lnTo>
                  <a:pt x="1010870" y="115282"/>
                </a:lnTo>
                <a:lnTo>
                  <a:pt x="1021268" y="145921"/>
                </a:lnTo>
                <a:lnTo>
                  <a:pt x="1053018" y="145921"/>
                </a:lnTo>
                <a:lnTo>
                  <a:pt x="1001504" y="8284"/>
                </a:lnTo>
                <a:lnTo>
                  <a:pt x="970468" y="8284"/>
                </a:lnTo>
                <a:close/>
                <a:moveTo>
                  <a:pt x="789731" y="146159"/>
                </a:moveTo>
                <a:lnTo>
                  <a:pt x="820053" y="146159"/>
                </a:lnTo>
                <a:lnTo>
                  <a:pt x="820053" y="86786"/>
                </a:lnTo>
                <a:lnTo>
                  <a:pt x="875615" y="86786"/>
                </a:lnTo>
                <a:lnTo>
                  <a:pt x="875615" y="146159"/>
                </a:lnTo>
                <a:lnTo>
                  <a:pt x="905857" y="146159"/>
                </a:lnTo>
                <a:lnTo>
                  <a:pt x="905857" y="8523"/>
                </a:lnTo>
                <a:lnTo>
                  <a:pt x="875615" y="8523"/>
                </a:lnTo>
                <a:lnTo>
                  <a:pt x="875615" y="61307"/>
                </a:lnTo>
                <a:lnTo>
                  <a:pt x="820053" y="61307"/>
                </a:lnTo>
                <a:lnTo>
                  <a:pt x="820053" y="8523"/>
                </a:lnTo>
                <a:lnTo>
                  <a:pt x="789493" y="8523"/>
                </a:lnTo>
                <a:close/>
                <a:moveTo>
                  <a:pt x="767983" y="54798"/>
                </a:moveTo>
                <a:cubicBezTo>
                  <a:pt x="764332" y="23048"/>
                  <a:pt x="738852" y="5189"/>
                  <a:pt x="708610" y="5189"/>
                </a:cubicBezTo>
                <a:cubicBezTo>
                  <a:pt x="665986" y="5189"/>
                  <a:pt x="640903" y="36939"/>
                  <a:pt x="640903" y="77896"/>
                </a:cubicBezTo>
                <a:cubicBezTo>
                  <a:pt x="640903" y="118854"/>
                  <a:pt x="665986" y="149334"/>
                  <a:pt x="708610" y="149334"/>
                </a:cubicBezTo>
                <a:cubicBezTo>
                  <a:pt x="742345" y="149334"/>
                  <a:pt x="765998" y="127347"/>
                  <a:pt x="769094" y="92978"/>
                </a:cubicBezTo>
                <a:lnTo>
                  <a:pt x="739805" y="92978"/>
                </a:lnTo>
                <a:cubicBezTo>
                  <a:pt x="737503" y="111154"/>
                  <a:pt x="727105" y="123854"/>
                  <a:pt x="708610" y="123854"/>
                </a:cubicBezTo>
                <a:cubicBezTo>
                  <a:pt x="681385" y="123854"/>
                  <a:pt x="671145" y="100677"/>
                  <a:pt x="671145" y="77738"/>
                </a:cubicBezTo>
                <a:cubicBezTo>
                  <a:pt x="671145" y="54798"/>
                  <a:pt x="681385" y="30509"/>
                  <a:pt x="708610" y="30509"/>
                </a:cubicBezTo>
                <a:cubicBezTo>
                  <a:pt x="723080" y="30073"/>
                  <a:pt x="735756" y="40130"/>
                  <a:pt x="738614" y="54322"/>
                </a:cubicBezTo>
                <a:close/>
                <a:moveTo>
                  <a:pt x="468342" y="146159"/>
                </a:moveTo>
                <a:lnTo>
                  <a:pt x="572800" y="146159"/>
                </a:lnTo>
                <a:lnTo>
                  <a:pt x="572800" y="120759"/>
                </a:lnTo>
                <a:lnTo>
                  <a:pt x="498584" y="120759"/>
                </a:lnTo>
                <a:lnTo>
                  <a:pt x="498584" y="87024"/>
                </a:lnTo>
                <a:lnTo>
                  <a:pt x="565338" y="87024"/>
                </a:lnTo>
                <a:lnTo>
                  <a:pt x="565338" y="63212"/>
                </a:lnTo>
                <a:lnTo>
                  <a:pt x="498584" y="63212"/>
                </a:lnTo>
                <a:lnTo>
                  <a:pt x="498584" y="33684"/>
                </a:lnTo>
                <a:lnTo>
                  <a:pt x="571291" y="33684"/>
                </a:lnTo>
                <a:lnTo>
                  <a:pt x="571291" y="8284"/>
                </a:lnTo>
                <a:lnTo>
                  <a:pt x="468104" y="8284"/>
                </a:lnTo>
                <a:close/>
                <a:moveTo>
                  <a:pt x="293717" y="146159"/>
                </a:moveTo>
                <a:lnTo>
                  <a:pt x="322054" y="146159"/>
                </a:lnTo>
                <a:lnTo>
                  <a:pt x="322054" y="49559"/>
                </a:lnTo>
                <a:lnTo>
                  <a:pt x="322054" y="49559"/>
                </a:lnTo>
                <a:lnTo>
                  <a:pt x="355788" y="146159"/>
                </a:lnTo>
                <a:lnTo>
                  <a:pt x="379125" y="146159"/>
                </a:lnTo>
                <a:lnTo>
                  <a:pt x="412938" y="48607"/>
                </a:lnTo>
                <a:lnTo>
                  <a:pt x="412938" y="48607"/>
                </a:lnTo>
                <a:lnTo>
                  <a:pt x="412938" y="146159"/>
                </a:lnTo>
                <a:lnTo>
                  <a:pt x="441275" y="146159"/>
                </a:lnTo>
                <a:lnTo>
                  <a:pt x="441275" y="8523"/>
                </a:lnTo>
                <a:lnTo>
                  <a:pt x="398730" y="8523"/>
                </a:lnTo>
                <a:lnTo>
                  <a:pt x="368806" y="103217"/>
                </a:lnTo>
                <a:lnTo>
                  <a:pt x="368806" y="103217"/>
                </a:lnTo>
                <a:lnTo>
                  <a:pt x="336580" y="8523"/>
                </a:lnTo>
                <a:lnTo>
                  <a:pt x="293955" y="8523"/>
                </a:lnTo>
                <a:close/>
                <a:moveTo>
                  <a:pt x="214342" y="42416"/>
                </a:moveTo>
                <a:lnTo>
                  <a:pt x="214342" y="42416"/>
                </a:lnTo>
                <a:lnTo>
                  <a:pt x="231725" y="92978"/>
                </a:lnTo>
                <a:lnTo>
                  <a:pt x="196006" y="92978"/>
                </a:lnTo>
                <a:close/>
                <a:moveTo>
                  <a:pt x="146556" y="146159"/>
                </a:moveTo>
                <a:lnTo>
                  <a:pt x="177194" y="146159"/>
                </a:lnTo>
                <a:lnTo>
                  <a:pt x="188069" y="115282"/>
                </a:lnTo>
                <a:lnTo>
                  <a:pt x="239583" y="115282"/>
                </a:lnTo>
                <a:lnTo>
                  <a:pt x="249743" y="146159"/>
                </a:lnTo>
                <a:lnTo>
                  <a:pt x="281493" y="146159"/>
                </a:lnTo>
                <a:lnTo>
                  <a:pt x="229899" y="8523"/>
                </a:lnTo>
                <a:lnTo>
                  <a:pt x="198864" y="8523"/>
                </a:lnTo>
                <a:close/>
                <a:moveTo>
                  <a:pt x="113615" y="146159"/>
                </a:moveTo>
                <a:lnTo>
                  <a:pt x="132903" y="146159"/>
                </a:lnTo>
                <a:lnTo>
                  <a:pt x="132903" y="71784"/>
                </a:lnTo>
                <a:lnTo>
                  <a:pt x="75118" y="71784"/>
                </a:lnTo>
                <a:lnTo>
                  <a:pt x="75118" y="94327"/>
                </a:lnTo>
                <a:lnTo>
                  <a:pt x="105598" y="94327"/>
                </a:lnTo>
                <a:cubicBezTo>
                  <a:pt x="105590" y="110813"/>
                  <a:pt x="92222" y="124164"/>
                  <a:pt x="75739" y="124156"/>
                </a:cubicBezTo>
                <a:cubicBezTo>
                  <a:pt x="74763" y="124156"/>
                  <a:pt x="73788" y="124108"/>
                  <a:pt x="72816" y="124013"/>
                </a:cubicBezTo>
                <a:cubicBezTo>
                  <a:pt x="45591" y="124013"/>
                  <a:pt x="35431" y="100836"/>
                  <a:pt x="35431" y="77896"/>
                </a:cubicBezTo>
                <a:cubicBezTo>
                  <a:pt x="35431" y="54957"/>
                  <a:pt x="45591" y="30668"/>
                  <a:pt x="72816" y="30668"/>
                </a:cubicBezTo>
                <a:cubicBezTo>
                  <a:pt x="86963" y="30001"/>
                  <a:pt x="99417" y="39915"/>
                  <a:pt x="101947" y="53846"/>
                </a:cubicBezTo>
                <a:lnTo>
                  <a:pt x="130681" y="53846"/>
                </a:lnTo>
                <a:cubicBezTo>
                  <a:pt x="127426" y="22572"/>
                  <a:pt x="100836" y="5189"/>
                  <a:pt x="72658" y="5189"/>
                </a:cubicBezTo>
                <a:cubicBezTo>
                  <a:pt x="30033" y="5189"/>
                  <a:pt x="4951" y="36939"/>
                  <a:pt x="4951" y="77896"/>
                </a:cubicBezTo>
                <a:cubicBezTo>
                  <a:pt x="4951" y="118854"/>
                  <a:pt x="30033" y="149334"/>
                  <a:pt x="72658" y="149334"/>
                </a:cubicBezTo>
                <a:cubicBezTo>
                  <a:pt x="87564" y="149429"/>
                  <a:pt x="101614" y="142373"/>
                  <a:pt x="110440" y="130363"/>
                </a:cubicBezTo>
                <a:close/>
              </a:path>
            </a:pathLst>
          </a:custGeom>
          <a:solidFill>
            <a:schemeClr val="bg1"/>
          </a:solidFill>
          <a:ln w="7921" cap="flat">
            <a:noFill/>
            <a:prstDash val="solid"/>
            <a:miter/>
          </a:ln>
        </p:spPr>
        <p:txBody>
          <a:bodyPr rtlCol="0" anchor="ctr"/>
          <a:lstStyle/>
          <a:p>
            <a:endParaRPr lang="nb-NO" noProof="0" dirty="0"/>
          </a:p>
        </p:txBody>
      </p:sp>
      <p:pic>
        <p:nvPicPr>
          <p:cNvPr id="37" name="IpsosLogo">
            <a:extLst>
              <a:ext uri="{FF2B5EF4-FFF2-40B4-BE49-F238E27FC236}">
                <a16:creationId xmlns:a16="http://schemas.microsoft.com/office/drawing/2014/main" id="{5D4E1E8D-6AD1-4899-83B2-AC2F32DCC0F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30260" y="5358931"/>
            <a:ext cx="863743" cy="791160"/>
          </a:xfrm>
          <a:prstGeom prst="rect">
            <a:avLst/>
          </a:prstGeom>
        </p:spPr>
      </p:pic>
      <p:sp>
        <p:nvSpPr>
          <p:cNvPr id="28" name="Ipsos Copyright">
            <a:extLst>
              <a:ext uri="{FF2B5EF4-FFF2-40B4-BE49-F238E27FC236}">
                <a16:creationId xmlns:a16="http://schemas.microsoft.com/office/drawing/2014/main" id="{A1D3A889-780A-494A-A28B-80878790CB22}"/>
              </a:ext>
            </a:extLst>
          </p:cNvPr>
          <p:cNvSpPr txBox="1"/>
          <p:nvPr userDrawn="1"/>
        </p:nvSpPr>
        <p:spPr>
          <a:xfrm>
            <a:off x="7000150" y="6368649"/>
            <a:ext cx="4593853" cy="276999"/>
          </a:xfrm>
          <a:prstGeom prst="rect">
            <a:avLst/>
          </a:prstGeom>
        </p:spPr>
        <p:txBody>
          <a:bodyPr vert="horz" wrap="square" lIns="0" tIns="0" rIns="0" bIns="0" rtlCol="0">
            <a:spAutoFit/>
          </a:bodyPr>
          <a:lstStyle/>
          <a:p>
            <a:pPr algn="r"/>
            <a:r>
              <a:rPr lang="nb-NO" sz="900" dirty="0">
                <a:solidFill>
                  <a:schemeClr val="bg1"/>
                </a:solidFill>
              </a:rPr>
              <a:t>© 2020 Ipsos. All </a:t>
            </a:r>
            <a:r>
              <a:rPr lang="nb-NO" sz="900" dirty="0" err="1">
                <a:solidFill>
                  <a:schemeClr val="bg1"/>
                </a:solidFill>
              </a:rPr>
              <a:t>rights</a:t>
            </a:r>
            <a:r>
              <a:rPr lang="nb-NO" sz="900" dirty="0">
                <a:solidFill>
                  <a:schemeClr val="bg1"/>
                </a:solidFill>
              </a:rPr>
              <a:t> </a:t>
            </a:r>
            <a:r>
              <a:rPr lang="nb-NO" sz="900" dirty="0" err="1">
                <a:solidFill>
                  <a:schemeClr val="bg1"/>
                </a:solidFill>
              </a:rPr>
              <a:t>reserved</a:t>
            </a:r>
            <a:r>
              <a:rPr lang="nb-NO" sz="900" dirty="0">
                <a:solidFill>
                  <a:schemeClr val="bg1"/>
                </a:solidFill>
              </a:rPr>
              <a:t>. </a:t>
            </a:r>
            <a:r>
              <a:rPr lang="nb-NO" sz="900" dirty="0" err="1">
                <a:solidFill>
                  <a:schemeClr val="bg1"/>
                </a:solidFill>
              </a:rPr>
              <a:t>Contains</a:t>
            </a:r>
            <a:r>
              <a:rPr lang="nb-NO" sz="900" dirty="0">
                <a:solidFill>
                  <a:schemeClr val="bg1"/>
                </a:solidFill>
              </a:rPr>
              <a:t> Ipsos' </a:t>
            </a:r>
            <a:r>
              <a:rPr lang="nb-NO" sz="900" dirty="0" err="1">
                <a:solidFill>
                  <a:schemeClr val="bg1"/>
                </a:solidFill>
              </a:rPr>
              <a:t>Confidential</a:t>
            </a:r>
            <a:r>
              <a:rPr lang="nb-NO" sz="900" dirty="0">
                <a:solidFill>
                  <a:schemeClr val="bg1"/>
                </a:solidFill>
              </a:rPr>
              <a:t> and </a:t>
            </a:r>
            <a:r>
              <a:rPr lang="nb-NO" sz="900" dirty="0" err="1">
                <a:solidFill>
                  <a:schemeClr val="bg1"/>
                </a:solidFill>
              </a:rPr>
              <a:t>Proprietary</a:t>
            </a:r>
            <a:r>
              <a:rPr lang="nb-NO" sz="900" dirty="0">
                <a:solidFill>
                  <a:schemeClr val="bg1"/>
                </a:solidFill>
              </a:rPr>
              <a:t> </a:t>
            </a:r>
            <a:r>
              <a:rPr lang="nb-NO" sz="900" dirty="0" err="1">
                <a:solidFill>
                  <a:schemeClr val="bg1"/>
                </a:solidFill>
              </a:rPr>
              <a:t>information</a:t>
            </a:r>
            <a:r>
              <a:rPr lang="nb-NO" sz="900" dirty="0">
                <a:solidFill>
                  <a:schemeClr val="bg1"/>
                </a:solidFill>
              </a:rPr>
              <a:t> and </a:t>
            </a:r>
            <a:r>
              <a:rPr lang="nb-NO" sz="900" dirty="0" err="1">
                <a:solidFill>
                  <a:schemeClr val="bg1"/>
                </a:solidFill>
              </a:rPr>
              <a:t>may</a:t>
            </a:r>
            <a:r>
              <a:rPr lang="nb-NO" sz="900" dirty="0">
                <a:solidFill>
                  <a:schemeClr val="bg1"/>
                </a:solidFill>
              </a:rPr>
              <a:t> not be </a:t>
            </a:r>
            <a:r>
              <a:rPr lang="nb-NO" sz="900" dirty="0" err="1">
                <a:solidFill>
                  <a:schemeClr val="bg1"/>
                </a:solidFill>
              </a:rPr>
              <a:t>disclosed</a:t>
            </a:r>
            <a:r>
              <a:rPr lang="nb-NO" sz="900" dirty="0">
                <a:solidFill>
                  <a:schemeClr val="bg1"/>
                </a:solidFill>
              </a:rPr>
              <a:t> or </a:t>
            </a:r>
            <a:r>
              <a:rPr lang="nb-NO" sz="900" dirty="0" err="1">
                <a:solidFill>
                  <a:schemeClr val="bg1"/>
                </a:solidFill>
              </a:rPr>
              <a:t>reproduced</a:t>
            </a:r>
            <a:r>
              <a:rPr lang="nb-NO" sz="900" dirty="0">
                <a:solidFill>
                  <a:schemeClr val="bg1"/>
                </a:solidFill>
              </a:rPr>
              <a:t> </a:t>
            </a:r>
            <a:r>
              <a:rPr lang="nb-NO" sz="900" dirty="0" err="1">
                <a:solidFill>
                  <a:schemeClr val="bg1"/>
                </a:solidFill>
              </a:rPr>
              <a:t>without</a:t>
            </a:r>
            <a:r>
              <a:rPr lang="nb-NO" sz="900" dirty="0">
                <a:solidFill>
                  <a:schemeClr val="bg1"/>
                </a:solidFill>
              </a:rPr>
              <a:t> </a:t>
            </a:r>
            <a:r>
              <a:rPr lang="nb-NO" sz="900" dirty="0" err="1">
                <a:solidFill>
                  <a:schemeClr val="bg1"/>
                </a:solidFill>
              </a:rPr>
              <a:t>the</a:t>
            </a:r>
            <a:r>
              <a:rPr lang="nb-NO" sz="900" dirty="0">
                <a:solidFill>
                  <a:schemeClr val="bg1"/>
                </a:solidFill>
              </a:rPr>
              <a:t> prior </a:t>
            </a:r>
            <a:r>
              <a:rPr lang="nb-NO" sz="900" dirty="0" err="1">
                <a:solidFill>
                  <a:schemeClr val="bg1"/>
                </a:solidFill>
              </a:rPr>
              <a:t>written</a:t>
            </a:r>
            <a:r>
              <a:rPr lang="nb-NO" sz="900" dirty="0">
                <a:solidFill>
                  <a:schemeClr val="bg1"/>
                </a:solidFill>
              </a:rPr>
              <a:t> </a:t>
            </a:r>
            <a:r>
              <a:rPr lang="nb-NO" sz="900" dirty="0" err="1">
                <a:solidFill>
                  <a:schemeClr val="bg1"/>
                </a:solidFill>
              </a:rPr>
              <a:t>consent</a:t>
            </a:r>
            <a:r>
              <a:rPr lang="nb-NO" sz="900" dirty="0">
                <a:solidFill>
                  <a:schemeClr val="bg1"/>
                </a:solidFill>
              </a:rPr>
              <a:t> </a:t>
            </a:r>
            <a:r>
              <a:rPr lang="nb-NO" sz="900" dirty="0" err="1">
                <a:solidFill>
                  <a:schemeClr val="bg1"/>
                </a:solidFill>
              </a:rPr>
              <a:t>of</a:t>
            </a:r>
            <a:r>
              <a:rPr lang="nb-NO" sz="900" dirty="0">
                <a:solidFill>
                  <a:schemeClr val="bg1"/>
                </a:solidFill>
              </a:rPr>
              <a:t> Ipsos.</a:t>
            </a:r>
          </a:p>
        </p:txBody>
      </p:sp>
      <p:sp>
        <p:nvSpPr>
          <p:cNvPr id="34" name="Thank">
            <a:extLst>
              <a:ext uri="{FF2B5EF4-FFF2-40B4-BE49-F238E27FC236}">
                <a16:creationId xmlns:a16="http://schemas.microsoft.com/office/drawing/2014/main" id="{37CA2F33-CA02-4A71-AC54-076BCBA7FE3A}"/>
              </a:ext>
            </a:extLst>
          </p:cNvPr>
          <p:cNvSpPr txBox="1"/>
          <p:nvPr userDrawn="1"/>
        </p:nvSpPr>
        <p:spPr>
          <a:xfrm>
            <a:off x="631150" y="534745"/>
            <a:ext cx="3231654" cy="1107996"/>
          </a:xfrm>
          <a:prstGeom prst="rect">
            <a:avLst/>
          </a:prstGeom>
          <a:noFill/>
        </p:spPr>
        <p:txBody>
          <a:bodyPr wrap="none" lIns="0" tIns="0" rIns="0" bIns="0" rtlCol="0">
            <a:spAutoFit/>
          </a:bodyPr>
          <a:lstStyle/>
          <a:p>
            <a:r>
              <a:rPr lang="nb-NO" sz="7200" b="1" dirty="0">
                <a:solidFill>
                  <a:schemeClr val="bg1"/>
                </a:solidFill>
                <a:latin typeface="+mn-lt"/>
              </a:rPr>
              <a:t>THANK</a:t>
            </a:r>
          </a:p>
        </p:txBody>
      </p:sp>
      <p:sp>
        <p:nvSpPr>
          <p:cNvPr id="35" name="You">
            <a:extLst>
              <a:ext uri="{FF2B5EF4-FFF2-40B4-BE49-F238E27FC236}">
                <a16:creationId xmlns:a16="http://schemas.microsoft.com/office/drawing/2014/main" id="{B309B63E-1974-4C2D-95EE-5527D5578F0E}"/>
              </a:ext>
            </a:extLst>
          </p:cNvPr>
          <p:cNvSpPr txBox="1"/>
          <p:nvPr userDrawn="1"/>
        </p:nvSpPr>
        <p:spPr>
          <a:xfrm>
            <a:off x="631150" y="1605008"/>
            <a:ext cx="3232800" cy="1090066"/>
          </a:xfrm>
          <a:prstGeom prst="rect">
            <a:avLst/>
          </a:prstGeom>
          <a:solidFill>
            <a:schemeClr val="tx2"/>
          </a:solidFill>
        </p:spPr>
        <p:txBody>
          <a:bodyPr wrap="square" lIns="0" tIns="0" rIns="0" bIns="0" rtlCol="0" anchor="ctr">
            <a:noAutofit/>
          </a:bodyPr>
          <a:lstStyle/>
          <a:p>
            <a:pPr algn="ctr"/>
            <a:r>
              <a:rPr lang="nb-NO" sz="7200" b="1" dirty="0">
                <a:solidFill>
                  <a:schemeClr val="bg1"/>
                </a:solidFill>
                <a:latin typeface="+mn-lt"/>
              </a:rPr>
              <a:t>YOU!</a:t>
            </a:r>
          </a:p>
        </p:txBody>
      </p:sp>
      <p:grpSp>
        <p:nvGrpSpPr>
          <p:cNvPr id="2" name="Icons01">
            <a:extLst>
              <a:ext uri="{FF2B5EF4-FFF2-40B4-BE49-F238E27FC236}">
                <a16:creationId xmlns:a16="http://schemas.microsoft.com/office/drawing/2014/main" id="{82E6D07F-FEB2-4872-95FF-B60FAAF2C0F3}"/>
              </a:ext>
            </a:extLst>
          </p:cNvPr>
          <p:cNvGrpSpPr/>
          <p:nvPr userDrawn="1"/>
        </p:nvGrpSpPr>
        <p:grpSpPr>
          <a:xfrm>
            <a:off x="631150" y="4043586"/>
            <a:ext cx="464690" cy="562031"/>
            <a:chOff x="631150" y="4043586"/>
            <a:chExt cx="464690" cy="562031"/>
          </a:xfrm>
        </p:grpSpPr>
        <p:cxnSp>
          <p:nvCxnSpPr>
            <p:cNvPr id="139" name="Hline">
              <a:extLst>
                <a:ext uri="{FF2B5EF4-FFF2-40B4-BE49-F238E27FC236}">
                  <a16:creationId xmlns:a16="http://schemas.microsoft.com/office/drawing/2014/main" id="{F9951622-9DCB-4EDE-AB06-074072E00F89}"/>
                </a:ext>
              </a:extLst>
            </p:cNvPr>
            <p:cNvCxnSpPr>
              <a:cxnSpLocks/>
            </p:cNvCxnSpPr>
            <p:nvPr/>
          </p:nvCxnSpPr>
          <p:spPr>
            <a:xfrm>
              <a:off x="631150" y="4043586"/>
              <a:ext cx="4646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0" name="IconPhone">
              <a:extLst>
                <a:ext uri="{FF2B5EF4-FFF2-40B4-BE49-F238E27FC236}">
                  <a16:creationId xmlns:a16="http://schemas.microsoft.com/office/drawing/2014/main" id="{046E5E11-DA76-4BF9-BB1E-D012E1C45F4A}"/>
                </a:ext>
              </a:extLst>
            </p:cNvPr>
            <p:cNvGrpSpPr>
              <a:grpSpLocks noChangeAspect="1"/>
            </p:cNvGrpSpPr>
            <p:nvPr/>
          </p:nvGrpSpPr>
          <p:grpSpPr>
            <a:xfrm>
              <a:off x="631150" y="4425617"/>
              <a:ext cx="180000" cy="180000"/>
              <a:chOff x="2703390" y="3158472"/>
              <a:chExt cx="960114" cy="960114"/>
            </a:xfrm>
          </p:grpSpPr>
          <p:sp>
            <p:nvSpPr>
              <p:cNvPr id="148" name="Ellipse 125">
                <a:extLst>
                  <a:ext uri="{FF2B5EF4-FFF2-40B4-BE49-F238E27FC236}">
                    <a16:creationId xmlns:a16="http://schemas.microsoft.com/office/drawing/2014/main" id="{704E232E-2D88-4FA0-8D7C-847AB2B049A4}"/>
                  </a:ext>
                </a:extLst>
              </p:cNvPr>
              <p:cNvSpPr/>
              <p:nvPr/>
            </p:nvSpPr>
            <p:spPr>
              <a:xfrm>
                <a:off x="2703390" y="3158472"/>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49" name="Group 4">
                <a:extLst>
                  <a:ext uri="{FF2B5EF4-FFF2-40B4-BE49-F238E27FC236}">
                    <a16:creationId xmlns:a16="http://schemas.microsoft.com/office/drawing/2014/main" id="{8E8604C7-3C6A-44CD-8D0C-4D5FDC00209D}"/>
                  </a:ext>
                </a:extLst>
              </p:cNvPr>
              <p:cNvGrpSpPr>
                <a:grpSpLocks noChangeAspect="1"/>
              </p:cNvGrpSpPr>
              <p:nvPr/>
            </p:nvGrpSpPr>
            <p:grpSpPr bwMode="auto">
              <a:xfrm>
                <a:off x="2912386" y="3366720"/>
                <a:ext cx="542122" cy="543618"/>
                <a:chOff x="2638" y="958"/>
                <a:chExt cx="1087" cy="1090"/>
              </a:xfrm>
              <a:noFill/>
            </p:grpSpPr>
            <p:sp>
              <p:nvSpPr>
                <p:cNvPr id="150" name="Freeform 5">
                  <a:extLst>
                    <a:ext uri="{FF2B5EF4-FFF2-40B4-BE49-F238E27FC236}">
                      <a16:creationId xmlns:a16="http://schemas.microsoft.com/office/drawing/2014/main" id="{A1251870-40E2-4515-A610-BF01C39E829D}"/>
                    </a:ext>
                  </a:extLst>
                </p:cNvPr>
                <p:cNvSpPr>
                  <a:spLocks/>
                </p:cNvSpPr>
                <p:nvPr/>
              </p:nvSpPr>
              <p:spPr bwMode="auto">
                <a:xfrm>
                  <a:off x="2638" y="958"/>
                  <a:ext cx="1087" cy="1090"/>
                </a:xfrm>
                <a:custGeom>
                  <a:avLst/>
                  <a:gdLst>
                    <a:gd name="T0" fmla="*/ 8 w 886"/>
                    <a:gd name="T1" fmla="*/ 49 h 887"/>
                    <a:gd name="T2" fmla="*/ 5 w 886"/>
                    <a:gd name="T3" fmla="*/ 101 h 887"/>
                    <a:gd name="T4" fmla="*/ 273 w 886"/>
                    <a:gd name="T5" fmla="*/ 616 h 887"/>
                    <a:gd name="T6" fmla="*/ 786 w 886"/>
                    <a:gd name="T7" fmla="*/ 883 h 887"/>
                    <a:gd name="T8" fmla="*/ 839 w 886"/>
                    <a:gd name="T9" fmla="*/ 879 h 887"/>
                    <a:gd name="T10" fmla="*/ 851 w 886"/>
                    <a:gd name="T11" fmla="*/ 863 h 887"/>
                    <a:gd name="T12" fmla="*/ 883 w 886"/>
                    <a:gd name="T13" fmla="*/ 721 h 887"/>
                    <a:gd name="T14" fmla="*/ 871 w 886"/>
                    <a:gd name="T15" fmla="*/ 686 h 887"/>
                    <a:gd name="T16" fmla="*/ 708 w 886"/>
                    <a:gd name="T17" fmla="*/ 617 h 887"/>
                    <a:gd name="T18" fmla="*/ 652 w 886"/>
                    <a:gd name="T19" fmla="*/ 630 h 887"/>
                    <a:gd name="T20" fmla="*/ 632 w 886"/>
                    <a:gd name="T21" fmla="*/ 664 h 887"/>
                    <a:gd name="T22" fmla="*/ 601 w 886"/>
                    <a:gd name="T23" fmla="*/ 687 h 887"/>
                    <a:gd name="T24" fmla="*/ 363 w 886"/>
                    <a:gd name="T25" fmla="*/ 524 h 887"/>
                    <a:gd name="T26" fmla="*/ 194 w 886"/>
                    <a:gd name="T27" fmla="*/ 281 h 887"/>
                    <a:gd name="T28" fmla="*/ 217 w 886"/>
                    <a:gd name="T29" fmla="*/ 250 h 887"/>
                    <a:gd name="T30" fmla="*/ 251 w 886"/>
                    <a:gd name="T31" fmla="*/ 231 h 887"/>
                    <a:gd name="T32" fmla="*/ 264 w 886"/>
                    <a:gd name="T33" fmla="*/ 175 h 887"/>
                    <a:gd name="T34" fmla="*/ 215 w 886"/>
                    <a:gd name="T35" fmla="*/ 38 h 887"/>
                    <a:gd name="T36" fmla="*/ 167 w 886"/>
                    <a:gd name="T37" fmla="*/ 4 h 887"/>
                    <a:gd name="T38" fmla="*/ 24 w 886"/>
                    <a:gd name="T39" fmla="*/ 36 h 887"/>
                    <a:gd name="T40" fmla="*/ 8 w 886"/>
                    <a:gd name="T41" fmla="*/ 49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6" h="887">
                      <a:moveTo>
                        <a:pt x="8" y="49"/>
                      </a:moveTo>
                      <a:cubicBezTo>
                        <a:pt x="0" y="62"/>
                        <a:pt x="1" y="82"/>
                        <a:pt x="5" y="101"/>
                      </a:cubicBezTo>
                      <a:cubicBezTo>
                        <a:pt x="40" y="301"/>
                        <a:pt x="137" y="480"/>
                        <a:pt x="273" y="616"/>
                      </a:cubicBezTo>
                      <a:cubicBezTo>
                        <a:pt x="409" y="752"/>
                        <a:pt x="593" y="854"/>
                        <a:pt x="786" y="883"/>
                      </a:cubicBezTo>
                      <a:cubicBezTo>
                        <a:pt x="806" y="886"/>
                        <a:pt x="825" y="887"/>
                        <a:pt x="839" y="879"/>
                      </a:cubicBezTo>
                      <a:cubicBezTo>
                        <a:pt x="844" y="876"/>
                        <a:pt x="850" y="871"/>
                        <a:pt x="851" y="863"/>
                      </a:cubicBezTo>
                      <a:cubicBezTo>
                        <a:pt x="883" y="721"/>
                        <a:pt x="883" y="721"/>
                        <a:pt x="883" y="721"/>
                      </a:cubicBezTo>
                      <a:cubicBezTo>
                        <a:pt x="886" y="709"/>
                        <a:pt x="881" y="696"/>
                        <a:pt x="871" y="686"/>
                      </a:cubicBezTo>
                      <a:cubicBezTo>
                        <a:pt x="866" y="681"/>
                        <a:pt x="759" y="642"/>
                        <a:pt x="708" y="617"/>
                      </a:cubicBezTo>
                      <a:cubicBezTo>
                        <a:pt x="687" y="607"/>
                        <a:pt x="662" y="613"/>
                        <a:pt x="652" y="630"/>
                      </a:cubicBezTo>
                      <a:cubicBezTo>
                        <a:pt x="632" y="664"/>
                        <a:pt x="632" y="664"/>
                        <a:pt x="632" y="664"/>
                      </a:cubicBezTo>
                      <a:cubicBezTo>
                        <a:pt x="625" y="676"/>
                        <a:pt x="614" y="684"/>
                        <a:pt x="601" y="687"/>
                      </a:cubicBezTo>
                      <a:cubicBezTo>
                        <a:pt x="551" y="700"/>
                        <a:pt x="397" y="558"/>
                        <a:pt x="363" y="524"/>
                      </a:cubicBezTo>
                      <a:cubicBezTo>
                        <a:pt x="328" y="489"/>
                        <a:pt x="181" y="331"/>
                        <a:pt x="194" y="281"/>
                      </a:cubicBezTo>
                      <a:cubicBezTo>
                        <a:pt x="197" y="268"/>
                        <a:pt x="206" y="257"/>
                        <a:pt x="217" y="250"/>
                      </a:cubicBezTo>
                      <a:cubicBezTo>
                        <a:pt x="247" y="233"/>
                        <a:pt x="239" y="238"/>
                        <a:pt x="251" y="231"/>
                      </a:cubicBezTo>
                      <a:cubicBezTo>
                        <a:pt x="269" y="220"/>
                        <a:pt x="275" y="196"/>
                        <a:pt x="264" y="175"/>
                      </a:cubicBezTo>
                      <a:cubicBezTo>
                        <a:pt x="242" y="129"/>
                        <a:pt x="229" y="87"/>
                        <a:pt x="215" y="38"/>
                      </a:cubicBezTo>
                      <a:cubicBezTo>
                        <a:pt x="208" y="17"/>
                        <a:pt x="188" y="0"/>
                        <a:pt x="167" y="4"/>
                      </a:cubicBezTo>
                      <a:cubicBezTo>
                        <a:pt x="167" y="4"/>
                        <a:pt x="165" y="5"/>
                        <a:pt x="24" y="36"/>
                      </a:cubicBezTo>
                      <a:cubicBezTo>
                        <a:pt x="16" y="38"/>
                        <a:pt x="11" y="44"/>
                        <a:pt x="8" y="49"/>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1" name="Freeform 6">
                  <a:extLst>
                    <a:ext uri="{FF2B5EF4-FFF2-40B4-BE49-F238E27FC236}">
                      <a16:creationId xmlns:a16="http://schemas.microsoft.com/office/drawing/2014/main" id="{4C4A893C-D6DC-4344-B313-868E83D22170}"/>
                    </a:ext>
                  </a:extLst>
                </p:cNvPr>
                <p:cNvSpPr>
                  <a:spLocks/>
                </p:cNvSpPr>
                <p:nvPr/>
              </p:nvSpPr>
              <p:spPr bwMode="auto">
                <a:xfrm>
                  <a:off x="3182" y="1108"/>
                  <a:ext cx="344" cy="345"/>
                </a:xfrm>
                <a:custGeom>
                  <a:avLst/>
                  <a:gdLst>
                    <a:gd name="T0" fmla="*/ 0 w 281"/>
                    <a:gd name="T1" fmla="*/ 0 h 281"/>
                    <a:gd name="T2" fmla="*/ 281 w 281"/>
                    <a:gd name="T3" fmla="*/ 281 h 281"/>
                  </a:gdLst>
                  <a:ahLst/>
                  <a:cxnLst>
                    <a:cxn ang="0">
                      <a:pos x="T0" y="T1"/>
                    </a:cxn>
                    <a:cxn ang="0">
                      <a:pos x="T2" y="T3"/>
                    </a:cxn>
                  </a:cxnLst>
                  <a:rect l="0" t="0" r="r" b="b"/>
                  <a:pathLst>
                    <a:path w="281" h="281">
                      <a:moveTo>
                        <a:pt x="0" y="0"/>
                      </a:moveTo>
                      <a:cubicBezTo>
                        <a:pt x="155" y="0"/>
                        <a:pt x="281" y="126"/>
                        <a:pt x="281" y="28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2" name="Freeform 7">
                  <a:extLst>
                    <a:ext uri="{FF2B5EF4-FFF2-40B4-BE49-F238E27FC236}">
                      <a16:creationId xmlns:a16="http://schemas.microsoft.com/office/drawing/2014/main" id="{399334B6-F29A-4A81-907E-E6D193F4900F}"/>
                    </a:ext>
                  </a:extLst>
                </p:cNvPr>
                <p:cNvSpPr>
                  <a:spLocks/>
                </p:cNvSpPr>
                <p:nvPr/>
              </p:nvSpPr>
              <p:spPr bwMode="auto">
                <a:xfrm>
                  <a:off x="3182" y="961"/>
                  <a:ext cx="491" cy="492"/>
                </a:xfrm>
                <a:custGeom>
                  <a:avLst/>
                  <a:gdLst>
                    <a:gd name="T0" fmla="*/ 0 w 400"/>
                    <a:gd name="T1" fmla="*/ 0 h 401"/>
                    <a:gd name="T2" fmla="*/ 400 w 400"/>
                    <a:gd name="T3" fmla="*/ 401 h 401"/>
                  </a:gdLst>
                  <a:ahLst/>
                  <a:cxnLst>
                    <a:cxn ang="0">
                      <a:pos x="T0" y="T1"/>
                    </a:cxn>
                    <a:cxn ang="0">
                      <a:pos x="T2" y="T3"/>
                    </a:cxn>
                  </a:cxnLst>
                  <a:rect l="0" t="0" r="r" b="b"/>
                  <a:pathLst>
                    <a:path w="400" h="401">
                      <a:moveTo>
                        <a:pt x="0" y="0"/>
                      </a:moveTo>
                      <a:cubicBezTo>
                        <a:pt x="221" y="0"/>
                        <a:pt x="400" y="180"/>
                        <a:pt x="400" y="40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141" name="IconEmail">
              <a:extLst>
                <a:ext uri="{FF2B5EF4-FFF2-40B4-BE49-F238E27FC236}">
                  <a16:creationId xmlns:a16="http://schemas.microsoft.com/office/drawing/2014/main" id="{5CFB9EFF-3059-4F2C-B758-010039D4BF75}"/>
                </a:ext>
              </a:extLst>
            </p:cNvPr>
            <p:cNvGrpSpPr>
              <a:grpSpLocks noChangeAspect="1"/>
            </p:cNvGrpSpPr>
            <p:nvPr/>
          </p:nvGrpSpPr>
          <p:grpSpPr>
            <a:xfrm>
              <a:off x="631150" y="4162565"/>
              <a:ext cx="180000" cy="180000"/>
              <a:chOff x="2703390" y="4365085"/>
              <a:chExt cx="960114" cy="960114"/>
            </a:xfrm>
          </p:grpSpPr>
          <p:sp>
            <p:nvSpPr>
              <p:cNvPr id="142" name="Ellipse 125">
                <a:extLst>
                  <a:ext uri="{FF2B5EF4-FFF2-40B4-BE49-F238E27FC236}">
                    <a16:creationId xmlns:a16="http://schemas.microsoft.com/office/drawing/2014/main" id="{8220BC8E-FDC7-4EE7-8700-6A81DF6C710E}"/>
                  </a:ext>
                </a:extLst>
              </p:cNvPr>
              <p:cNvSpPr/>
              <p:nvPr/>
            </p:nvSpPr>
            <p:spPr>
              <a:xfrm>
                <a:off x="2703390" y="4365085"/>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43" name="Group 142">
                <a:extLst>
                  <a:ext uri="{FF2B5EF4-FFF2-40B4-BE49-F238E27FC236}">
                    <a16:creationId xmlns:a16="http://schemas.microsoft.com/office/drawing/2014/main" id="{7957A88D-0B53-4533-B4C3-F852FD44E0F4}"/>
                  </a:ext>
                </a:extLst>
              </p:cNvPr>
              <p:cNvGrpSpPr>
                <a:grpSpLocks noChangeAspect="1"/>
              </p:cNvGrpSpPr>
              <p:nvPr/>
            </p:nvGrpSpPr>
            <p:grpSpPr>
              <a:xfrm>
                <a:off x="2886170" y="4635603"/>
                <a:ext cx="594554" cy="419078"/>
                <a:chOff x="4562584" y="4650255"/>
                <a:chExt cx="457200" cy="322263"/>
              </a:xfrm>
            </p:grpSpPr>
            <p:sp>
              <p:nvSpPr>
                <p:cNvPr id="144" name="Line 20">
                  <a:extLst>
                    <a:ext uri="{FF2B5EF4-FFF2-40B4-BE49-F238E27FC236}">
                      <a16:creationId xmlns:a16="http://schemas.microsoft.com/office/drawing/2014/main" id="{46123D2C-3CE7-418B-86E8-B94232A4B2F5}"/>
                    </a:ext>
                  </a:extLst>
                </p:cNvPr>
                <p:cNvSpPr>
                  <a:spLocks noChangeShapeType="1"/>
                </p:cNvSpPr>
                <p:nvPr/>
              </p:nvSpPr>
              <p:spPr bwMode="auto">
                <a:xfrm>
                  <a:off x="4867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dirty="0"/>
                </a:p>
              </p:txBody>
            </p:sp>
            <p:sp>
              <p:nvSpPr>
                <p:cNvPr id="145" name="Freeform 21">
                  <a:extLst>
                    <a:ext uri="{FF2B5EF4-FFF2-40B4-BE49-F238E27FC236}">
                      <a16:creationId xmlns:a16="http://schemas.microsoft.com/office/drawing/2014/main" id="{E7108A6A-3513-4C31-8E9D-0D113FC55EF0}"/>
                    </a:ext>
                  </a:extLst>
                </p:cNvPr>
                <p:cNvSpPr>
                  <a:spLocks/>
                </p:cNvSpPr>
                <p:nvPr/>
              </p:nvSpPr>
              <p:spPr bwMode="auto">
                <a:xfrm>
                  <a:off x="4562584" y="4650255"/>
                  <a:ext cx="457200" cy="322263"/>
                </a:xfrm>
                <a:custGeom>
                  <a:avLst/>
                  <a:gdLst>
                    <a:gd name="T0" fmla="*/ 0 w 108"/>
                    <a:gd name="T1" fmla="*/ 40 h 76"/>
                    <a:gd name="T2" fmla="*/ 0 w 108"/>
                    <a:gd name="T3" fmla="*/ 8 h 76"/>
                    <a:gd name="T4" fmla="*/ 8 w 108"/>
                    <a:gd name="T5" fmla="*/ 0 h 76"/>
                    <a:gd name="T6" fmla="*/ 100 w 108"/>
                    <a:gd name="T7" fmla="*/ 0 h 76"/>
                    <a:gd name="T8" fmla="*/ 108 w 108"/>
                    <a:gd name="T9" fmla="*/ 8 h 76"/>
                    <a:gd name="T10" fmla="*/ 108 w 108"/>
                    <a:gd name="T11" fmla="*/ 68 h 76"/>
                    <a:gd name="T12" fmla="*/ 100 w 108"/>
                    <a:gd name="T13" fmla="*/ 76 h 76"/>
                    <a:gd name="T14" fmla="*/ 8 w 108"/>
                    <a:gd name="T15" fmla="*/ 76 h 76"/>
                    <a:gd name="T16" fmla="*/ 0 w 108"/>
                    <a:gd name="T17" fmla="*/ 68 h 76"/>
                    <a:gd name="T18" fmla="*/ 0 w 108"/>
                    <a:gd name="T19" fmla="*/ 52 h 76"/>
                    <a:gd name="connsiteX0" fmla="*/ 0 w 10000"/>
                    <a:gd name="connsiteY0" fmla="*/ 5263 h 10000"/>
                    <a:gd name="connsiteX1" fmla="*/ 0 w 10000"/>
                    <a:gd name="connsiteY1" fmla="*/ 1053 h 10000"/>
                    <a:gd name="connsiteX2" fmla="*/ 741 w 10000"/>
                    <a:gd name="connsiteY2" fmla="*/ 0 h 10000"/>
                    <a:gd name="connsiteX3" fmla="*/ 9259 w 10000"/>
                    <a:gd name="connsiteY3" fmla="*/ 0 h 10000"/>
                    <a:gd name="connsiteX4" fmla="*/ 10000 w 10000"/>
                    <a:gd name="connsiteY4" fmla="*/ 1053 h 10000"/>
                    <a:gd name="connsiteX5" fmla="*/ 10000 w 10000"/>
                    <a:gd name="connsiteY5" fmla="*/ 8947 h 10000"/>
                    <a:gd name="connsiteX6" fmla="*/ 9259 w 10000"/>
                    <a:gd name="connsiteY6" fmla="*/ 10000 h 10000"/>
                    <a:gd name="connsiteX7" fmla="*/ 741 w 10000"/>
                    <a:gd name="connsiteY7" fmla="*/ 10000 h 10000"/>
                    <a:gd name="connsiteX8" fmla="*/ 0 w 10000"/>
                    <a:gd name="connsiteY8" fmla="*/ 8947 h 10000"/>
                    <a:gd name="connsiteX9" fmla="*/ 0 w 10000"/>
                    <a:gd name="connsiteY9" fmla="*/ 6842 h 10000"/>
                    <a:gd name="connsiteX10" fmla="*/ 0 w 10000"/>
                    <a:gd name="connsiteY10" fmla="*/ 526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0" y="5263"/>
                      </a:moveTo>
                      <a:lnTo>
                        <a:pt x="0" y="1053"/>
                      </a:lnTo>
                      <a:cubicBezTo>
                        <a:pt x="0" y="526"/>
                        <a:pt x="370" y="0"/>
                        <a:pt x="741" y="0"/>
                      </a:cubicBezTo>
                      <a:lnTo>
                        <a:pt x="9259" y="0"/>
                      </a:lnTo>
                      <a:cubicBezTo>
                        <a:pt x="9630" y="0"/>
                        <a:pt x="10000" y="526"/>
                        <a:pt x="10000" y="1053"/>
                      </a:cubicBezTo>
                      <a:lnTo>
                        <a:pt x="10000" y="8947"/>
                      </a:lnTo>
                      <a:cubicBezTo>
                        <a:pt x="10000" y="9474"/>
                        <a:pt x="9630" y="10000"/>
                        <a:pt x="9259" y="10000"/>
                      </a:cubicBezTo>
                      <a:lnTo>
                        <a:pt x="741" y="10000"/>
                      </a:lnTo>
                      <a:cubicBezTo>
                        <a:pt x="370" y="10000"/>
                        <a:pt x="0" y="9474"/>
                        <a:pt x="0" y="8947"/>
                      </a:cubicBezTo>
                      <a:lnTo>
                        <a:pt x="0" y="6842"/>
                      </a:lnTo>
                      <a:lnTo>
                        <a:pt x="0" y="5263"/>
                      </a:lnTo>
                      <a:close/>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dirty="0"/>
                </a:p>
              </p:txBody>
            </p:sp>
            <p:sp>
              <p:nvSpPr>
                <p:cNvPr id="146" name="Freeform 22">
                  <a:extLst>
                    <a:ext uri="{FF2B5EF4-FFF2-40B4-BE49-F238E27FC236}">
                      <a16:creationId xmlns:a16="http://schemas.microsoft.com/office/drawing/2014/main" id="{5D067D68-68ED-45AE-81B5-EC33DF7DF4F7}"/>
                    </a:ext>
                  </a:extLst>
                </p:cNvPr>
                <p:cNvSpPr>
                  <a:spLocks/>
                </p:cNvSpPr>
                <p:nvPr/>
              </p:nvSpPr>
              <p:spPr bwMode="auto">
                <a:xfrm>
                  <a:off x="4613384" y="4701055"/>
                  <a:ext cx="355600" cy="152400"/>
                </a:xfrm>
                <a:custGeom>
                  <a:avLst/>
                  <a:gdLst>
                    <a:gd name="T0" fmla="*/ 0 w 84"/>
                    <a:gd name="T1" fmla="*/ 0 h 36"/>
                    <a:gd name="T2" fmla="*/ 32 w 84"/>
                    <a:gd name="T3" fmla="*/ 32 h 36"/>
                    <a:gd name="T4" fmla="*/ 52 w 84"/>
                    <a:gd name="T5" fmla="*/ 32 h 36"/>
                    <a:gd name="T6" fmla="*/ 84 w 84"/>
                    <a:gd name="T7" fmla="*/ 0 h 36"/>
                  </a:gdLst>
                  <a:ahLst/>
                  <a:cxnLst>
                    <a:cxn ang="0">
                      <a:pos x="T0" y="T1"/>
                    </a:cxn>
                    <a:cxn ang="0">
                      <a:pos x="T2" y="T3"/>
                    </a:cxn>
                    <a:cxn ang="0">
                      <a:pos x="T4" y="T5"/>
                    </a:cxn>
                    <a:cxn ang="0">
                      <a:pos x="T6" y="T7"/>
                    </a:cxn>
                  </a:cxnLst>
                  <a:rect l="0" t="0" r="r" b="b"/>
                  <a:pathLst>
                    <a:path w="84" h="36">
                      <a:moveTo>
                        <a:pt x="0" y="0"/>
                      </a:moveTo>
                      <a:cubicBezTo>
                        <a:pt x="32" y="32"/>
                        <a:pt x="32" y="32"/>
                        <a:pt x="32" y="32"/>
                      </a:cubicBezTo>
                      <a:cubicBezTo>
                        <a:pt x="37" y="36"/>
                        <a:pt x="47" y="36"/>
                        <a:pt x="52" y="32"/>
                      </a:cubicBezTo>
                      <a:cubicBezTo>
                        <a:pt x="84" y="0"/>
                        <a:pt x="84" y="0"/>
                        <a:pt x="84" y="0"/>
                      </a:cubicBezTo>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dirty="0"/>
                </a:p>
              </p:txBody>
            </p:sp>
            <p:sp>
              <p:nvSpPr>
                <p:cNvPr id="147" name="Line 23">
                  <a:extLst>
                    <a:ext uri="{FF2B5EF4-FFF2-40B4-BE49-F238E27FC236}">
                      <a16:creationId xmlns:a16="http://schemas.microsoft.com/office/drawing/2014/main" id="{DD24D061-0E07-469E-939B-7D83B25A057A}"/>
                    </a:ext>
                  </a:extLst>
                </p:cNvPr>
                <p:cNvSpPr>
                  <a:spLocks noChangeShapeType="1"/>
                </p:cNvSpPr>
                <p:nvPr/>
              </p:nvSpPr>
              <p:spPr bwMode="auto">
                <a:xfrm flipH="1">
                  <a:off x="4613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dirty="0"/>
                </a:p>
              </p:txBody>
            </p:sp>
          </p:grpSp>
        </p:grpSp>
      </p:grpSp>
      <p:sp>
        <p:nvSpPr>
          <p:cNvPr id="155" name="strPhone01">
            <a:extLst>
              <a:ext uri="{FF2B5EF4-FFF2-40B4-BE49-F238E27FC236}">
                <a16:creationId xmlns:a16="http://schemas.microsoft.com/office/drawing/2014/main" id="{BCB534B6-09EA-44D3-BFF9-551B320259F0}"/>
              </a:ext>
            </a:extLst>
          </p:cNvPr>
          <p:cNvSpPr>
            <a:spLocks noGrp="1"/>
          </p:cNvSpPr>
          <p:nvPr userDrawn="1">
            <p:ph type="body" sz="quarter" idx="12" hasCustomPrompt="1"/>
          </p:nvPr>
        </p:nvSpPr>
        <p:spPr>
          <a:xfrm>
            <a:off x="900707" y="4417541"/>
            <a:ext cx="4050443" cy="246221"/>
          </a:xfrm>
        </p:spPr>
        <p:txBody>
          <a:bodyPr>
            <a:noAutofit/>
          </a:bodyPr>
          <a:lstStyle>
            <a:lvl1pPr>
              <a:spcBef>
                <a:spcPts val="0"/>
              </a:spcBef>
              <a:defRPr sz="1200" cap="none" baseline="0">
                <a:solidFill>
                  <a:schemeClr val="bg1"/>
                </a:solidFill>
                <a:latin typeface="+mn-lt"/>
              </a:defRPr>
            </a:lvl1pPr>
          </a:lstStyle>
          <a:p>
            <a:pPr lvl="0"/>
            <a:r>
              <a:rPr lang="nb-NO" sz="1200" dirty="0">
                <a:solidFill>
                  <a:schemeClr val="bg1"/>
                </a:solidFill>
              </a:rPr>
              <a:t>+32 # ### ## ##</a:t>
            </a:r>
            <a:endParaRPr lang="nb-NO" dirty="0"/>
          </a:p>
        </p:txBody>
      </p:sp>
      <p:sp>
        <p:nvSpPr>
          <p:cNvPr id="156" name="strEmail01">
            <a:extLst>
              <a:ext uri="{FF2B5EF4-FFF2-40B4-BE49-F238E27FC236}">
                <a16:creationId xmlns:a16="http://schemas.microsoft.com/office/drawing/2014/main" id="{888684B9-CD4A-4886-8509-C2567DBF6773}"/>
              </a:ext>
            </a:extLst>
          </p:cNvPr>
          <p:cNvSpPr>
            <a:spLocks noGrp="1"/>
          </p:cNvSpPr>
          <p:nvPr userDrawn="1">
            <p:ph type="body" sz="quarter" idx="13" hasCustomPrompt="1"/>
          </p:nvPr>
        </p:nvSpPr>
        <p:spPr>
          <a:xfrm>
            <a:off x="900707" y="4159760"/>
            <a:ext cx="4050443" cy="246221"/>
          </a:xfrm>
        </p:spPr>
        <p:txBody>
          <a:bodyPr>
            <a:noAutofit/>
          </a:bodyPr>
          <a:lstStyle>
            <a:lvl1pPr>
              <a:spcBef>
                <a:spcPts val="0"/>
              </a:spcBef>
              <a:defRPr sz="1200" cap="none" baseline="0">
                <a:solidFill>
                  <a:schemeClr val="bg1"/>
                </a:solidFill>
                <a:latin typeface="+mn-lt"/>
              </a:defRPr>
            </a:lvl1pPr>
          </a:lstStyle>
          <a:p>
            <a:pPr lvl="0"/>
            <a:r>
              <a:rPr lang="nb-NO" sz="1200" dirty="0">
                <a:solidFill>
                  <a:schemeClr val="bg1"/>
                </a:solidFill>
              </a:rPr>
              <a:t>firstname.lastname@ipsos.com</a:t>
            </a:r>
            <a:endParaRPr lang="nb-NO" dirty="0"/>
          </a:p>
        </p:txBody>
      </p:sp>
      <p:sp>
        <p:nvSpPr>
          <p:cNvPr id="154" name="strFunction01">
            <a:extLst>
              <a:ext uri="{FF2B5EF4-FFF2-40B4-BE49-F238E27FC236}">
                <a16:creationId xmlns:a16="http://schemas.microsoft.com/office/drawing/2014/main" id="{F43C5EB0-96D8-4896-92BB-154617B4019D}"/>
              </a:ext>
            </a:extLst>
          </p:cNvPr>
          <p:cNvSpPr>
            <a:spLocks noGrp="1"/>
          </p:cNvSpPr>
          <p:nvPr userDrawn="1">
            <p:ph type="body" sz="quarter" idx="11" hasCustomPrompt="1"/>
          </p:nvPr>
        </p:nvSpPr>
        <p:spPr>
          <a:xfrm>
            <a:off x="631150" y="3715634"/>
            <a:ext cx="4320000" cy="246221"/>
          </a:xfrm>
        </p:spPr>
        <p:txBody>
          <a:bodyPr>
            <a:noAutofit/>
          </a:bodyPr>
          <a:lstStyle>
            <a:lvl1pPr>
              <a:spcBef>
                <a:spcPts val="0"/>
              </a:spcBef>
              <a:defRPr sz="1200" cap="none" baseline="0">
                <a:solidFill>
                  <a:schemeClr val="bg1">
                    <a:alpha val="50000"/>
                  </a:schemeClr>
                </a:solidFill>
                <a:latin typeface="+mn-lt"/>
              </a:defRPr>
            </a:lvl1pPr>
          </a:lstStyle>
          <a:p>
            <a:pPr lvl="0"/>
            <a:r>
              <a:rPr lang="nb-NO" dirty="0" err="1"/>
              <a:t>Function</a:t>
            </a:r>
            <a:r>
              <a:rPr lang="nb-NO" dirty="0"/>
              <a:t> </a:t>
            </a:r>
            <a:r>
              <a:rPr lang="nb-NO" dirty="0" err="1"/>
              <a:t>Title</a:t>
            </a:r>
            <a:endParaRPr lang="nb-NO" dirty="0"/>
          </a:p>
        </p:txBody>
      </p:sp>
      <p:sp>
        <p:nvSpPr>
          <p:cNvPr id="153" name="strName01">
            <a:extLst>
              <a:ext uri="{FF2B5EF4-FFF2-40B4-BE49-F238E27FC236}">
                <a16:creationId xmlns:a16="http://schemas.microsoft.com/office/drawing/2014/main" id="{CA6EDA0F-2CDC-4422-81EB-FBC0023609D5}"/>
              </a:ext>
            </a:extLst>
          </p:cNvPr>
          <p:cNvSpPr>
            <a:spLocks noGrp="1"/>
          </p:cNvSpPr>
          <p:nvPr userDrawn="1">
            <p:ph type="body" sz="quarter" idx="10" hasCustomPrompt="1"/>
          </p:nvPr>
        </p:nvSpPr>
        <p:spPr>
          <a:xfrm>
            <a:off x="631150" y="3475694"/>
            <a:ext cx="4320000" cy="246221"/>
          </a:xfrm>
        </p:spPr>
        <p:txBody>
          <a:bodyPr>
            <a:noAutofit/>
          </a:bodyPr>
          <a:lstStyle>
            <a:lvl1pPr>
              <a:spcBef>
                <a:spcPts val="0"/>
              </a:spcBef>
              <a:defRPr cap="all" baseline="0">
                <a:solidFill>
                  <a:schemeClr val="bg1"/>
                </a:solidFill>
                <a:latin typeface="+mj-lt"/>
              </a:defRPr>
            </a:lvl1pPr>
          </a:lstStyle>
          <a:p>
            <a:pPr lvl="0"/>
            <a:r>
              <a:rPr lang="nb-NO" dirty="0" err="1"/>
              <a:t>Firstname</a:t>
            </a:r>
            <a:r>
              <a:rPr lang="nb-NO" dirty="0"/>
              <a:t> </a:t>
            </a:r>
            <a:r>
              <a:rPr lang="nb-NO" dirty="0" err="1"/>
              <a:t>Lastname</a:t>
            </a:r>
            <a:endParaRPr lang="nb-NO" dirty="0"/>
          </a:p>
        </p:txBody>
      </p:sp>
    </p:spTree>
    <p:extLst>
      <p:ext uri="{BB962C8B-B14F-4D97-AF65-F5344CB8AC3E}">
        <p14:creationId xmlns:p14="http://schemas.microsoft.com/office/powerpoint/2010/main" val="4183269078"/>
      </p:ext>
    </p:extLst>
  </p:cSld>
  <p:clrMapOvr>
    <a:masterClrMapping/>
  </p:clrMapOvr>
  <p:extLst>
    <p:ext uri="{DCECCB84-F9BA-43D5-87BE-67443E8EF086}">
      <p15:sldGuideLst xmlns:p15="http://schemas.microsoft.com/office/powerpoint/2012/main">
        <p15:guide id="1" pos="393">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hanks &amp; Contacts (2)">
    <p:spTree>
      <p:nvGrpSpPr>
        <p:cNvPr id="1" name=""/>
        <p:cNvGrpSpPr/>
        <p:nvPr/>
      </p:nvGrpSpPr>
      <p:grpSpPr>
        <a:xfrm>
          <a:off x="0" y="0"/>
          <a:ext cx="0" cy="0"/>
          <a:chOff x="0" y="0"/>
          <a:chExt cx="0" cy="0"/>
        </a:xfrm>
      </p:grpSpPr>
      <p:grpSp>
        <p:nvGrpSpPr>
          <p:cNvPr id="48" name="Angled stripes">
            <a:extLst>
              <a:ext uri="{FF2B5EF4-FFF2-40B4-BE49-F238E27FC236}">
                <a16:creationId xmlns:a16="http://schemas.microsoft.com/office/drawing/2014/main" id="{6474FC46-18DA-4146-BB5E-A715CEC0A659}"/>
              </a:ext>
            </a:extLst>
          </p:cNvPr>
          <p:cNvGrpSpPr/>
          <p:nvPr userDrawn="1"/>
        </p:nvGrpSpPr>
        <p:grpSpPr>
          <a:xfrm>
            <a:off x="2101012" y="2821242"/>
            <a:ext cx="11833943" cy="1855206"/>
            <a:chOff x="2101012" y="2821242"/>
            <a:chExt cx="11833943" cy="1855206"/>
          </a:xfrm>
        </p:grpSpPr>
        <p:sp>
          <p:nvSpPr>
            <p:cNvPr id="49" name="Angled stripe 1">
              <a:extLst>
                <a:ext uri="{FF2B5EF4-FFF2-40B4-BE49-F238E27FC236}">
                  <a16:creationId xmlns:a16="http://schemas.microsoft.com/office/drawing/2014/main" id="{F787226F-625E-4C84-98E0-F63299370DC9}"/>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50" name="Angled stripe 2">
              <a:extLst>
                <a:ext uri="{FF2B5EF4-FFF2-40B4-BE49-F238E27FC236}">
                  <a16:creationId xmlns:a16="http://schemas.microsoft.com/office/drawing/2014/main" id="{C25B7367-1252-49A7-AFA7-FD5450E0891A}"/>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pSp>
      <p:sp>
        <p:nvSpPr>
          <p:cNvPr id="53" name="GameChangers">
            <a:extLst>
              <a:ext uri="{FF2B5EF4-FFF2-40B4-BE49-F238E27FC236}">
                <a16:creationId xmlns:a16="http://schemas.microsoft.com/office/drawing/2014/main" id="{B6B2605B-766D-4848-B404-F000387F9598}"/>
              </a:ext>
            </a:extLst>
          </p:cNvPr>
          <p:cNvSpPr/>
          <p:nvPr userDrawn="1"/>
        </p:nvSpPr>
        <p:spPr>
          <a:xfrm>
            <a:off x="7696051" y="5782364"/>
            <a:ext cx="2702074" cy="236588"/>
          </a:xfrm>
          <a:custGeom>
            <a:avLst/>
            <a:gdLst>
              <a:gd name="connsiteX0" fmla="*/ 1609358 w 1722437"/>
              <a:gd name="connsiteY0" fmla="*/ 100518 h 150812"/>
              <a:gd name="connsiteX1" fmla="*/ 1667937 w 1722437"/>
              <a:gd name="connsiteY1" fmla="*/ 149493 h 150812"/>
              <a:gd name="connsiteX2" fmla="*/ 1725246 w 1722437"/>
              <a:gd name="connsiteY2" fmla="*/ 105281 h 150812"/>
              <a:gd name="connsiteX3" fmla="*/ 1684367 w 1722437"/>
              <a:gd name="connsiteY3" fmla="*/ 65196 h 150812"/>
              <a:gd name="connsiteX4" fmla="*/ 1643251 w 1722437"/>
              <a:gd name="connsiteY4" fmla="*/ 44400 h 150812"/>
              <a:gd name="connsiteX5" fmla="*/ 1664127 w 1722437"/>
              <a:gd name="connsiteY5" fmla="*/ 28525 h 150812"/>
              <a:gd name="connsiteX6" fmla="*/ 1691273 w 1722437"/>
              <a:gd name="connsiteY6" fmla="*/ 49321 h 150812"/>
              <a:gd name="connsiteX7" fmla="*/ 1720562 w 1722437"/>
              <a:gd name="connsiteY7" fmla="*/ 49321 h 150812"/>
              <a:gd name="connsiteX8" fmla="*/ 1665476 w 1722437"/>
              <a:gd name="connsiteY8" fmla="*/ 4951 h 150812"/>
              <a:gd name="connsiteX9" fmla="*/ 1613962 w 1722437"/>
              <a:gd name="connsiteY9" fmla="*/ 46623 h 150812"/>
              <a:gd name="connsiteX10" fmla="*/ 1654999 w 1722437"/>
              <a:gd name="connsiteY10" fmla="*/ 85754 h 150812"/>
              <a:gd name="connsiteX11" fmla="*/ 1695956 w 1722437"/>
              <a:gd name="connsiteY11" fmla="*/ 108535 h 150812"/>
              <a:gd name="connsiteX12" fmla="*/ 1669127 w 1722437"/>
              <a:gd name="connsiteY12" fmla="*/ 125680 h 150812"/>
              <a:gd name="connsiteX13" fmla="*/ 1638647 w 1722437"/>
              <a:gd name="connsiteY13" fmla="*/ 100280 h 150812"/>
              <a:gd name="connsiteX14" fmla="*/ 1509107 w 1722437"/>
              <a:gd name="connsiteY14" fmla="*/ 32017 h 150812"/>
              <a:gd name="connsiteX15" fmla="*/ 1542207 w 1722437"/>
              <a:gd name="connsiteY15" fmla="*/ 32017 h 150812"/>
              <a:gd name="connsiteX16" fmla="*/ 1563082 w 1722437"/>
              <a:gd name="connsiteY16" fmla="*/ 51147 h 150812"/>
              <a:gd name="connsiteX17" fmla="*/ 1542207 w 1722437"/>
              <a:gd name="connsiteY17" fmla="*/ 70832 h 150812"/>
              <a:gd name="connsiteX18" fmla="*/ 1509107 w 1722437"/>
              <a:gd name="connsiteY18" fmla="*/ 70832 h 150812"/>
              <a:gd name="connsiteX19" fmla="*/ 1478786 w 1722437"/>
              <a:gd name="connsiteY19" fmla="*/ 146159 h 150812"/>
              <a:gd name="connsiteX20" fmla="*/ 1509107 w 1722437"/>
              <a:gd name="connsiteY20" fmla="*/ 146159 h 150812"/>
              <a:gd name="connsiteX21" fmla="*/ 1509107 w 1722437"/>
              <a:gd name="connsiteY21" fmla="*/ 92422 h 150812"/>
              <a:gd name="connsiteX22" fmla="*/ 1539349 w 1722437"/>
              <a:gd name="connsiteY22" fmla="*/ 92422 h 150812"/>
              <a:gd name="connsiteX23" fmla="*/ 1562288 w 1722437"/>
              <a:gd name="connsiteY23" fmla="*/ 113218 h 150812"/>
              <a:gd name="connsiteX24" fmla="*/ 1567130 w 1722437"/>
              <a:gd name="connsiteY24" fmla="*/ 146159 h 150812"/>
              <a:gd name="connsiteX25" fmla="*/ 1597372 w 1722437"/>
              <a:gd name="connsiteY25" fmla="*/ 146159 h 150812"/>
              <a:gd name="connsiteX26" fmla="*/ 1591578 w 1722437"/>
              <a:gd name="connsiteY26" fmla="*/ 113615 h 150812"/>
              <a:gd name="connsiteX27" fmla="*/ 1571575 w 1722437"/>
              <a:gd name="connsiteY27" fmla="*/ 81389 h 150812"/>
              <a:gd name="connsiteX28" fmla="*/ 1571575 w 1722437"/>
              <a:gd name="connsiteY28" fmla="*/ 81389 h 150812"/>
              <a:gd name="connsiteX29" fmla="*/ 1593324 w 1722437"/>
              <a:gd name="connsiteY29" fmla="*/ 46861 h 150812"/>
              <a:gd name="connsiteX30" fmla="*/ 1555780 w 1722437"/>
              <a:gd name="connsiteY30" fmla="*/ 8840 h 150812"/>
              <a:gd name="connsiteX31" fmla="*/ 1553081 w 1722437"/>
              <a:gd name="connsiteY31" fmla="*/ 8919 h 150812"/>
              <a:gd name="connsiteX32" fmla="*/ 1478786 w 1722437"/>
              <a:gd name="connsiteY32" fmla="*/ 8919 h 150812"/>
              <a:gd name="connsiteX33" fmla="*/ 1353850 w 1722437"/>
              <a:gd name="connsiteY33" fmla="*/ 146159 h 150812"/>
              <a:gd name="connsiteX34" fmla="*/ 1458387 w 1722437"/>
              <a:gd name="connsiteY34" fmla="*/ 146159 h 150812"/>
              <a:gd name="connsiteX35" fmla="*/ 1458387 w 1722437"/>
              <a:gd name="connsiteY35" fmla="*/ 120759 h 150812"/>
              <a:gd name="connsiteX36" fmla="*/ 1384171 w 1722437"/>
              <a:gd name="connsiteY36" fmla="*/ 120759 h 150812"/>
              <a:gd name="connsiteX37" fmla="*/ 1384171 w 1722437"/>
              <a:gd name="connsiteY37" fmla="*/ 87024 h 150812"/>
              <a:gd name="connsiteX38" fmla="*/ 1450846 w 1722437"/>
              <a:gd name="connsiteY38" fmla="*/ 87024 h 150812"/>
              <a:gd name="connsiteX39" fmla="*/ 1450846 w 1722437"/>
              <a:gd name="connsiteY39" fmla="*/ 63212 h 150812"/>
              <a:gd name="connsiteX40" fmla="*/ 1384171 w 1722437"/>
              <a:gd name="connsiteY40" fmla="*/ 63212 h 150812"/>
              <a:gd name="connsiteX41" fmla="*/ 1384171 w 1722437"/>
              <a:gd name="connsiteY41" fmla="*/ 33684 h 150812"/>
              <a:gd name="connsiteX42" fmla="*/ 1456799 w 1722437"/>
              <a:gd name="connsiteY42" fmla="*/ 33684 h 150812"/>
              <a:gd name="connsiteX43" fmla="*/ 1456799 w 1722437"/>
              <a:gd name="connsiteY43" fmla="*/ 8284 h 150812"/>
              <a:gd name="connsiteX44" fmla="*/ 1353612 w 1722437"/>
              <a:gd name="connsiteY44" fmla="*/ 8284 h 150812"/>
              <a:gd name="connsiteX45" fmla="*/ 1310114 w 1722437"/>
              <a:gd name="connsiteY45" fmla="*/ 146159 h 150812"/>
              <a:gd name="connsiteX46" fmla="*/ 1329244 w 1722437"/>
              <a:gd name="connsiteY46" fmla="*/ 146159 h 150812"/>
              <a:gd name="connsiteX47" fmla="*/ 1329244 w 1722437"/>
              <a:gd name="connsiteY47" fmla="*/ 71784 h 150812"/>
              <a:gd name="connsiteX48" fmla="*/ 1271379 w 1722437"/>
              <a:gd name="connsiteY48" fmla="*/ 71784 h 150812"/>
              <a:gd name="connsiteX49" fmla="*/ 1271379 w 1722437"/>
              <a:gd name="connsiteY49" fmla="*/ 94327 h 150812"/>
              <a:gd name="connsiteX50" fmla="*/ 1301859 w 1722437"/>
              <a:gd name="connsiteY50" fmla="*/ 94327 h 150812"/>
              <a:gd name="connsiteX51" fmla="*/ 1271998 w 1722437"/>
              <a:gd name="connsiteY51" fmla="*/ 124156 h 150812"/>
              <a:gd name="connsiteX52" fmla="*/ 1269077 w 1722437"/>
              <a:gd name="connsiteY52" fmla="*/ 124013 h 150812"/>
              <a:gd name="connsiteX53" fmla="*/ 1231612 w 1722437"/>
              <a:gd name="connsiteY53" fmla="*/ 77896 h 150812"/>
              <a:gd name="connsiteX54" fmla="*/ 1269077 w 1722437"/>
              <a:gd name="connsiteY54" fmla="*/ 30668 h 150812"/>
              <a:gd name="connsiteX55" fmla="*/ 1298208 w 1722437"/>
              <a:gd name="connsiteY55" fmla="*/ 53846 h 150812"/>
              <a:gd name="connsiteX56" fmla="*/ 1327100 w 1722437"/>
              <a:gd name="connsiteY56" fmla="*/ 53846 h 150812"/>
              <a:gd name="connsiteX57" fmla="*/ 1269077 w 1722437"/>
              <a:gd name="connsiteY57" fmla="*/ 5189 h 150812"/>
              <a:gd name="connsiteX58" fmla="*/ 1201370 w 1722437"/>
              <a:gd name="connsiteY58" fmla="*/ 77896 h 150812"/>
              <a:gd name="connsiteX59" fmla="*/ 1269077 w 1722437"/>
              <a:gd name="connsiteY59" fmla="*/ 149334 h 150812"/>
              <a:gd name="connsiteX60" fmla="*/ 1306860 w 1722437"/>
              <a:gd name="connsiteY60" fmla="*/ 130363 h 150812"/>
              <a:gd name="connsiteX61" fmla="*/ 1064607 w 1722437"/>
              <a:gd name="connsiteY61" fmla="*/ 146159 h 150812"/>
              <a:gd name="connsiteX62" fmla="*/ 1092944 w 1722437"/>
              <a:gd name="connsiteY62" fmla="*/ 146159 h 150812"/>
              <a:gd name="connsiteX63" fmla="*/ 1092944 w 1722437"/>
              <a:gd name="connsiteY63" fmla="*/ 54004 h 150812"/>
              <a:gd name="connsiteX64" fmla="*/ 1093341 w 1722437"/>
              <a:gd name="connsiteY64" fmla="*/ 54004 h 150812"/>
              <a:gd name="connsiteX65" fmla="*/ 1150650 w 1722437"/>
              <a:gd name="connsiteY65" fmla="*/ 146159 h 150812"/>
              <a:gd name="connsiteX66" fmla="*/ 1180892 w 1722437"/>
              <a:gd name="connsiteY66" fmla="*/ 146159 h 150812"/>
              <a:gd name="connsiteX67" fmla="*/ 1180892 w 1722437"/>
              <a:gd name="connsiteY67" fmla="*/ 8523 h 150812"/>
              <a:gd name="connsiteX68" fmla="*/ 1152555 w 1722437"/>
              <a:gd name="connsiteY68" fmla="*/ 8523 h 150812"/>
              <a:gd name="connsiteX69" fmla="*/ 1152555 w 1722437"/>
              <a:gd name="connsiteY69" fmla="*/ 100836 h 150812"/>
              <a:gd name="connsiteX70" fmla="*/ 1152158 w 1722437"/>
              <a:gd name="connsiteY70" fmla="*/ 100836 h 150812"/>
              <a:gd name="connsiteX71" fmla="*/ 1094690 w 1722437"/>
              <a:gd name="connsiteY71" fmla="*/ 8523 h 150812"/>
              <a:gd name="connsiteX72" fmla="*/ 1064607 w 1722437"/>
              <a:gd name="connsiteY72" fmla="*/ 8523 h 150812"/>
              <a:gd name="connsiteX73" fmla="*/ 985232 w 1722437"/>
              <a:gd name="connsiteY73" fmla="*/ 42416 h 150812"/>
              <a:gd name="connsiteX74" fmla="*/ 985232 w 1722437"/>
              <a:gd name="connsiteY74" fmla="*/ 42416 h 150812"/>
              <a:gd name="connsiteX75" fmla="*/ 1002615 w 1722437"/>
              <a:gd name="connsiteY75" fmla="*/ 92978 h 150812"/>
              <a:gd name="connsiteX76" fmla="*/ 967293 w 1722437"/>
              <a:gd name="connsiteY76" fmla="*/ 92978 h 150812"/>
              <a:gd name="connsiteX77" fmla="*/ 918002 w 1722437"/>
              <a:gd name="connsiteY77" fmla="*/ 146159 h 150812"/>
              <a:gd name="connsiteX78" fmla="*/ 948243 w 1722437"/>
              <a:gd name="connsiteY78" fmla="*/ 146159 h 150812"/>
              <a:gd name="connsiteX79" fmla="*/ 959356 w 1722437"/>
              <a:gd name="connsiteY79" fmla="*/ 115282 h 150812"/>
              <a:gd name="connsiteX80" fmla="*/ 1010870 w 1722437"/>
              <a:gd name="connsiteY80" fmla="*/ 115282 h 150812"/>
              <a:gd name="connsiteX81" fmla="*/ 1021268 w 1722437"/>
              <a:gd name="connsiteY81" fmla="*/ 145921 h 150812"/>
              <a:gd name="connsiteX82" fmla="*/ 1053018 w 1722437"/>
              <a:gd name="connsiteY82" fmla="*/ 145921 h 150812"/>
              <a:gd name="connsiteX83" fmla="*/ 1001504 w 1722437"/>
              <a:gd name="connsiteY83" fmla="*/ 8284 h 150812"/>
              <a:gd name="connsiteX84" fmla="*/ 970468 w 1722437"/>
              <a:gd name="connsiteY84" fmla="*/ 8284 h 150812"/>
              <a:gd name="connsiteX85" fmla="*/ 789731 w 1722437"/>
              <a:gd name="connsiteY85" fmla="*/ 146159 h 150812"/>
              <a:gd name="connsiteX86" fmla="*/ 820053 w 1722437"/>
              <a:gd name="connsiteY86" fmla="*/ 146159 h 150812"/>
              <a:gd name="connsiteX87" fmla="*/ 820053 w 1722437"/>
              <a:gd name="connsiteY87" fmla="*/ 86786 h 150812"/>
              <a:gd name="connsiteX88" fmla="*/ 875615 w 1722437"/>
              <a:gd name="connsiteY88" fmla="*/ 86786 h 150812"/>
              <a:gd name="connsiteX89" fmla="*/ 875615 w 1722437"/>
              <a:gd name="connsiteY89" fmla="*/ 146159 h 150812"/>
              <a:gd name="connsiteX90" fmla="*/ 905857 w 1722437"/>
              <a:gd name="connsiteY90" fmla="*/ 146159 h 150812"/>
              <a:gd name="connsiteX91" fmla="*/ 905857 w 1722437"/>
              <a:gd name="connsiteY91" fmla="*/ 8523 h 150812"/>
              <a:gd name="connsiteX92" fmla="*/ 875615 w 1722437"/>
              <a:gd name="connsiteY92" fmla="*/ 8523 h 150812"/>
              <a:gd name="connsiteX93" fmla="*/ 875615 w 1722437"/>
              <a:gd name="connsiteY93" fmla="*/ 61307 h 150812"/>
              <a:gd name="connsiteX94" fmla="*/ 820053 w 1722437"/>
              <a:gd name="connsiteY94" fmla="*/ 61307 h 150812"/>
              <a:gd name="connsiteX95" fmla="*/ 820053 w 1722437"/>
              <a:gd name="connsiteY95" fmla="*/ 8523 h 150812"/>
              <a:gd name="connsiteX96" fmla="*/ 789493 w 1722437"/>
              <a:gd name="connsiteY96" fmla="*/ 8523 h 150812"/>
              <a:gd name="connsiteX97" fmla="*/ 767983 w 1722437"/>
              <a:gd name="connsiteY97" fmla="*/ 54798 h 150812"/>
              <a:gd name="connsiteX98" fmla="*/ 708610 w 1722437"/>
              <a:gd name="connsiteY98" fmla="*/ 5189 h 150812"/>
              <a:gd name="connsiteX99" fmla="*/ 640903 w 1722437"/>
              <a:gd name="connsiteY99" fmla="*/ 77896 h 150812"/>
              <a:gd name="connsiteX100" fmla="*/ 708610 w 1722437"/>
              <a:gd name="connsiteY100" fmla="*/ 149334 h 150812"/>
              <a:gd name="connsiteX101" fmla="*/ 769094 w 1722437"/>
              <a:gd name="connsiteY101" fmla="*/ 92978 h 150812"/>
              <a:gd name="connsiteX102" fmla="*/ 739805 w 1722437"/>
              <a:gd name="connsiteY102" fmla="*/ 92978 h 150812"/>
              <a:gd name="connsiteX103" fmla="*/ 708610 w 1722437"/>
              <a:gd name="connsiteY103" fmla="*/ 123854 h 150812"/>
              <a:gd name="connsiteX104" fmla="*/ 671145 w 1722437"/>
              <a:gd name="connsiteY104" fmla="*/ 77738 h 150812"/>
              <a:gd name="connsiteX105" fmla="*/ 708610 w 1722437"/>
              <a:gd name="connsiteY105" fmla="*/ 30509 h 150812"/>
              <a:gd name="connsiteX106" fmla="*/ 738614 w 1722437"/>
              <a:gd name="connsiteY106" fmla="*/ 54322 h 150812"/>
              <a:gd name="connsiteX107" fmla="*/ 468342 w 1722437"/>
              <a:gd name="connsiteY107" fmla="*/ 146159 h 150812"/>
              <a:gd name="connsiteX108" fmla="*/ 572800 w 1722437"/>
              <a:gd name="connsiteY108" fmla="*/ 146159 h 150812"/>
              <a:gd name="connsiteX109" fmla="*/ 572800 w 1722437"/>
              <a:gd name="connsiteY109" fmla="*/ 120759 h 150812"/>
              <a:gd name="connsiteX110" fmla="*/ 498584 w 1722437"/>
              <a:gd name="connsiteY110" fmla="*/ 120759 h 150812"/>
              <a:gd name="connsiteX111" fmla="*/ 498584 w 1722437"/>
              <a:gd name="connsiteY111" fmla="*/ 87024 h 150812"/>
              <a:gd name="connsiteX112" fmla="*/ 565338 w 1722437"/>
              <a:gd name="connsiteY112" fmla="*/ 87024 h 150812"/>
              <a:gd name="connsiteX113" fmla="*/ 565338 w 1722437"/>
              <a:gd name="connsiteY113" fmla="*/ 63212 h 150812"/>
              <a:gd name="connsiteX114" fmla="*/ 498584 w 1722437"/>
              <a:gd name="connsiteY114" fmla="*/ 63212 h 150812"/>
              <a:gd name="connsiteX115" fmla="*/ 498584 w 1722437"/>
              <a:gd name="connsiteY115" fmla="*/ 33684 h 150812"/>
              <a:gd name="connsiteX116" fmla="*/ 571291 w 1722437"/>
              <a:gd name="connsiteY116" fmla="*/ 33684 h 150812"/>
              <a:gd name="connsiteX117" fmla="*/ 571291 w 1722437"/>
              <a:gd name="connsiteY117" fmla="*/ 8284 h 150812"/>
              <a:gd name="connsiteX118" fmla="*/ 468104 w 1722437"/>
              <a:gd name="connsiteY118" fmla="*/ 8284 h 150812"/>
              <a:gd name="connsiteX119" fmla="*/ 293717 w 1722437"/>
              <a:gd name="connsiteY119" fmla="*/ 146159 h 150812"/>
              <a:gd name="connsiteX120" fmla="*/ 322054 w 1722437"/>
              <a:gd name="connsiteY120" fmla="*/ 146159 h 150812"/>
              <a:gd name="connsiteX121" fmla="*/ 322054 w 1722437"/>
              <a:gd name="connsiteY121" fmla="*/ 49559 h 150812"/>
              <a:gd name="connsiteX122" fmla="*/ 322054 w 1722437"/>
              <a:gd name="connsiteY122" fmla="*/ 49559 h 150812"/>
              <a:gd name="connsiteX123" fmla="*/ 355788 w 1722437"/>
              <a:gd name="connsiteY123" fmla="*/ 146159 h 150812"/>
              <a:gd name="connsiteX124" fmla="*/ 379125 w 1722437"/>
              <a:gd name="connsiteY124" fmla="*/ 146159 h 150812"/>
              <a:gd name="connsiteX125" fmla="*/ 412938 w 1722437"/>
              <a:gd name="connsiteY125" fmla="*/ 48607 h 150812"/>
              <a:gd name="connsiteX126" fmla="*/ 412938 w 1722437"/>
              <a:gd name="connsiteY126" fmla="*/ 48607 h 150812"/>
              <a:gd name="connsiteX127" fmla="*/ 412938 w 1722437"/>
              <a:gd name="connsiteY127" fmla="*/ 146159 h 150812"/>
              <a:gd name="connsiteX128" fmla="*/ 441275 w 1722437"/>
              <a:gd name="connsiteY128" fmla="*/ 146159 h 150812"/>
              <a:gd name="connsiteX129" fmla="*/ 441275 w 1722437"/>
              <a:gd name="connsiteY129" fmla="*/ 8523 h 150812"/>
              <a:gd name="connsiteX130" fmla="*/ 398730 w 1722437"/>
              <a:gd name="connsiteY130" fmla="*/ 8523 h 150812"/>
              <a:gd name="connsiteX131" fmla="*/ 368806 w 1722437"/>
              <a:gd name="connsiteY131" fmla="*/ 103217 h 150812"/>
              <a:gd name="connsiteX132" fmla="*/ 368806 w 1722437"/>
              <a:gd name="connsiteY132" fmla="*/ 103217 h 150812"/>
              <a:gd name="connsiteX133" fmla="*/ 336580 w 1722437"/>
              <a:gd name="connsiteY133" fmla="*/ 8523 h 150812"/>
              <a:gd name="connsiteX134" fmla="*/ 293955 w 1722437"/>
              <a:gd name="connsiteY134" fmla="*/ 8523 h 150812"/>
              <a:gd name="connsiteX135" fmla="*/ 214342 w 1722437"/>
              <a:gd name="connsiteY135" fmla="*/ 42416 h 150812"/>
              <a:gd name="connsiteX136" fmla="*/ 214342 w 1722437"/>
              <a:gd name="connsiteY136" fmla="*/ 42416 h 150812"/>
              <a:gd name="connsiteX137" fmla="*/ 231725 w 1722437"/>
              <a:gd name="connsiteY137" fmla="*/ 92978 h 150812"/>
              <a:gd name="connsiteX138" fmla="*/ 196006 w 1722437"/>
              <a:gd name="connsiteY138" fmla="*/ 92978 h 150812"/>
              <a:gd name="connsiteX139" fmla="*/ 146556 w 1722437"/>
              <a:gd name="connsiteY139" fmla="*/ 146159 h 150812"/>
              <a:gd name="connsiteX140" fmla="*/ 177194 w 1722437"/>
              <a:gd name="connsiteY140" fmla="*/ 146159 h 150812"/>
              <a:gd name="connsiteX141" fmla="*/ 188069 w 1722437"/>
              <a:gd name="connsiteY141" fmla="*/ 115282 h 150812"/>
              <a:gd name="connsiteX142" fmla="*/ 239583 w 1722437"/>
              <a:gd name="connsiteY142" fmla="*/ 115282 h 150812"/>
              <a:gd name="connsiteX143" fmla="*/ 249743 w 1722437"/>
              <a:gd name="connsiteY143" fmla="*/ 146159 h 150812"/>
              <a:gd name="connsiteX144" fmla="*/ 281493 w 1722437"/>
              <a:gd name="connsiteY144" fmla="*/ 146159 h 150812"/>
              <a:gd name="connsiteX145" fmla="*/ 229899 w 1722437"/>
              <a:gd name="connsiteY145" fmla="*/ 8523 h 150812"/>
              <a:gd name="connsiteX146" fmla="*/ 198864 w 1722437"/>
              <a:gd name="connsiteY146" fmla="*/ 8523 h 150812"/>
              <a:gd name="connsiteX147" fmla="*/ 113615 w 1722437"/>
              <a:gd name="connsiteY147" fmla="*/ 146159 h 150812"/>
              <a:gd name="connsiteX148" fmla="*/ 132903 w 1722437"/>
              <a:gd name="connsiteY148" fmla="*/ 146159 h 150812"/>
              <a:gd name="connsiteX149" fmla="*/ 132903 w 1722437"/>
              <a:gd name="connsiteY149" fmla="*/ 71784 h 150812"/>
              <a:gd name="connsiteX150" fmla="*/ 75118 w 1722437"/>
              <a:gd name="connsiteY150" fmla="*/ 71784 h 150812"/>
              <a:gd name="connsiteX151" fmla="*/ 75118 w 1722437"/>
              <a:gd name="connsiteY151" fmla="*/ 94327 h 150812"/>
              <a:gd name="connsiteX152" fmla="*/ 105598 w 1722437"/>
              <a:gd name="connsiteY152" fmla="*/ 94327 h 150812"/>
              <a:gd name="connsiteX153" fmla="*/ 75739 w 1722437"/>
              <a:gd name="connsiteY153" fmla="*/ 124156 h 150812"/>
              <a:gd name="connsiteX154" fmla="*/ 72816 w 1722437"/>
              <a:gd name="connsiteY154" fmla="*/ 124013 h 150812"/>
              <a:gd name="connsiteX155" fmla="*/ 35431 w 1722437"/>
              <a:gd name="connsiteY155" fmla="*/ 77896 h 150812"/>
              <a:gd name="connsiteX156" fmla="*/ 72816 w 1722437"/>
              <a:gd name="connsiteY156" fmla="*/ 30668 h 150812"/>
              <a:gd name="connsiteX157" fmla="*/ 101947 w 1722437"/>
              <a:gd name="connsiteY157" fmla="*/ 53846 h 150812"/>
              <a:gd name="connsiteX158" fmla="*/ 130681 w 1722437"/>
              <a:gd name="connsiteY158" fmla="*/ 53846 h 150812"/>
              <a:gd name="connsiteX159" fmla="*/ 72658 w 1722437"/>
              <a:gd name="connsiteY159" fmla="*/ 5189 h 150812"/>
              <a:gd name="connsiteX160" fmla="*/ 4951 w 1722437"/>
              <a:gd name="connsiteY160" fmla="*/ 77896 h 150812"/>
              <a:gd name="connsiteX161" fmla="*/ 72658 w 1722437"/>
              <a:gd name="connsiteY161" fmla="*/ 149334 h 150812"/>
              <a:gd name="connsiteX162" fmla="*/ 110440 w 1722437"/>
              <a:gd name="connsiteY162" fmla="*/ 130363 h 15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722437" h="150812">
                <a:moveTo>
                  <a:pt x="1609358" y="100518"/>
                </a:moveTo>
                <a:cubicBezTo>
                  <a:pt x="1608961" y="134411"/>
                  <a:pt x="1637457" y="149493"/>
                  <a:pt x="1667937" y="149493"/>
                </a:cubicBezTo>
                <a:cubicBezTo>
                  <a:pt x="1705402" y="149493"/>
                  <a:pt x="1725246" y="130522"/>
                  <a:pt x="1725246" y="105281"/>
                </a:cubicBezTo>
                <a:cubicBezTo>
                  <a:pt x="1725246" y="74086"/>
                  <a:pt x="1694369" y="67736"/>
                  <a:pt x="1684367" y="65196"/>
                </a:cubicBezTo>
                <a:cubicBezTo>
                  <a:pt x="1649839" y="56306"/>
                  <a:pt x="1643251" y="54957"/>
                  <a:pt x="1643251" y="44400"/>
                </a:cubicBezTo>
                <a:cubicBezTo>
                  <a:pt x="1643251" y="33843"/>
                  <a:pt x="1654443" y="28525"/>
                  <a:pt x="1664127" y="28525"/>
                </a:cubicBezTo>
                <a:cubicBezTo>
                  <a:pt x="1678573" y="28525"/>
                  <a:pt x="1690320" y="32732"/>
                  <a:pt x="1691273" y="49321"/>
                </a:cubicBezTo>
                <a:lnTo>
                  <a:pt x="1720562" y="49321"/>
                </a:lnTo>
                <a:cubicBezTo>
                  <a:pt x="1720562" y="17571"/>
                  <a:pt x="1694210" y="4951"/>
                  <a:pt x="1665476" y="4951"/>
                </a:cubicBezTo>
                <a:cubicBezTo>
                  <a:pt x="1640552" y="4951"/>
                  <a:pt x="1613962" y="18524"/>
                  <a:pt x="1613962" y="46623"/>
                </a:cubicBezTo>
                <a:cubicBezTo>
                  <a:pt x="1613962" y="72499"/>
                  <a:pt x="1634599" y="80357"/>
                  <a:pt x="1654999" y="85754"/>
                </a:cubicBezTo>
                <a:cubicBezTo>
                  <a:pt x="1675398" y="91152"/>
                  <a:pt x="1695956" y="93692"/>
                  <a:pt x="1695956" y="108535"/>
                </a:cubicBezTo>
                <a:cubicBezTo>
                  <a:pt x="1695956" y="123378"/>
                  <a:pt x="1679684" y="125680"/>
                  <a:pt x="1669127" y="125680"/>
                </a:cubicBezTo>
                <a:cubicBezTo>
                  <a:pt x="1653252" y="125680"/>
                  <a:pt x="1638647" y="118536"/>
                  <a:pt x="1638647" y="100280"/>
                </a:cubicBezTo>
                <a:close/>
                <a:moveTo>
                  <a:pt x="1509107" y="32017"/>
                </a:moveTo>
                <a:lnTo>
                  <a:pt x="1542207" y="32017"/>
                </a:lnTo>
                <a:cubicBezTo>
                  <a:pt x="1555780" y="32017"/>
                  <a:pt x="1563082" y="37812"/>
                  <a:pt x="1563082" y="51147"/>
                </a:cubicBezTo>
                <a:cubicBezTo>
                  <a:pt x="1563082" y="64482"/>
                  <a:pt x="1555780" y="70832"/>
                  <a:pt x="1542207" y="70832"/>
                </a:cubicBezTo>
                <a:lnTo>
                  <a:pt x="1509107" y="70832"/>
                </a:lnTo>
                <a:close/>
                <a:moveTo>
                  <a:pt x="1478786" y="146159"/>
                </a:moveTo>
                <a:lnTo>
                  <a:pt x="1509107" y="146159"/>
                </a:lnTo>
                <a:lnTo>
                  <a:pt x="1509107" y="92422"/>
                </a:lnTo>
                <a:lnTo>
                  <a:pt x="1539349" y="92422"/>
                </a:lnTo>
                <a:cubicBezTo>
                  <a:pt x="1554589" y="92422"/>
                  <a:pt x="1560145" y="98772"/>
                  <a:pt x="1562288" y="113218"/>
                </a:cubicBezTo>
                <a:cubicBezTo>
                  <a:pt x="1562685" y="124347"/>
                  <a:pt x="1564305" y="135388"/>
                  <a:pt x="1567130" y="146159"/>
                </a:cubicBezTo>
                <a:lnTo>
                  <a:pt x="1597372" y="146159"/>
                </a:lnTo>
                <a:cubicBezTo>
                  <a:pt x="1591975" y="138221"/>
                  <a:pt x="1592213" y="122346"/>
                  <a:pt x="1591578" y="113615"/>
                </a:cubicBezTo>
                <a:cubicBezTo>
                  <a:pt x="1590625" y="99724"/>
                  <a:pt x="1586419" y="85278"/>
                  <a:pt x="1571575" y="81389"/>
                </a:cubicBezTo>
                <a:lnTo>
                  <a:pt x="1571575" y="81389"/>
                </a:lnTo>
                <a:cubicBezTo>
                  <a:pt x="1585736" y="76047"/>
                  <a:pt x="1594618" y="61942"/>
                  <a:pt x="1593324" y="46861"/>
                </a:cubicBezTo>
                <a:cubicBezTo>
                  <a:pt x="1593459" y="25993"/>
                  <a:pt x="1576648" y="8975"/>
                  <a:pt x="1555780" y="8840"/>
                </a:cubicBezTo>
                <a:cubicBezTo>
                  <a:pt x="1554883" y="8832"/>
                  <a:pt x="1553978" y="8864"/>
                  <a:pt x="1553081" y="8919"/>
                </a:cubicBezTo>
                <a:lnTo>
                  <a:pt x="1478786" y="8919"/>
                </a:lnTo>
                <a:close/>
                <a:moveTo>
                  <a:pt x="1353850" y="146159"/>
                </a:moveTo>
                <a:lnTo>
                  <a:pt x="1458387" y="146159"/>
                </a:lnTo>
                <a:lnTo>
                  <a:pt x="1458387" y="120759"/>
                </a:lnTo>
                <a:lnTo>
                  <a:pt x="1384171" y="120759"/>
                </a:lnTo>
                <a:lnTo>
                  <a:pt x="1384171" y="87024"/>
                </a:lnTo>
                <a:lnTo>
                  <a:pt x="1450846" y="87024"/>
                </a:lnTo>
                <a:lnTo>
                  <a:pt x="1450846" y="63212"/>
                </a:lnTo>
                <a:lnTo>
                  <a:pt x="1384171" y="63212"/>
                </a:lnTo>
                <a:lnTo>
                  <a:pt x="1384171" y="33684"/>
                </a:lnTo>
                <a:lnTo>
                  <a:pt x="1456799" y="33684"/>
                </a:lnTo>
                <a:lnTo>
                  <a:pt x="1456799" y="8284"/>
                </a:lnTo>
                <a:lnTo>
                  <a:pt x="1353612" y="8284"/>
                </a:lnTo>
                <a:close/>
                <a:moveTo>
                  <a:pt x="1310114" y="146159"/>
                </a:moveTo>
                <a:lnTo>
                  <a:pt x="1329244" y="146159"/>
                </a:lnTo>
                <a:lnTo>
                  <a:pt x="1329244" y="71784"/>
                </a:lnTo>
                <a:lnTo>
                  <a:pt x="1271379" y="71784"/>
                </a:lnTo>
                <a:lnTo>
                  <a:pt x="1271379" y="94327"/>
                </a:lnTo>
                <a:lnTo>
                  <a:pt x="1301859" y="94327"/>
                </a:lnTo>
                <a:cubicBezTo>
                  <a:pt x="1301851" y="110813"/>
                  <a:pt x="1288485" y="124164"/>
                  <a:pt x="1271998" y="124156"/>
                </a:cubicBezTo>
                <a:cubicBezTo>
                  <a:pt x="1271022" y="124156"/>
                  <a:pt x="1270046" y="124108"/>
                  <a:pt x="1269077" y="124013"/>
                </a:cubicBezTo>
                <a:cubicBezTo>
                  <a:pt x="1241852" y="124013"/>
                  <a:pt x="1231612" y="100836"/>
                  <a:pt x="1231612" y="77896"/>
                </a:cubicBezTo>
                <a:cubicBezTo>
                  <a:pt x="1231612" y="54957"/>
                  <a:pt x="1241852" y="30668"/>
                  <a:pt x="1269077" y="30668"/>
                </a:cubicBezTo>
                <a:cubicBezTo>
                  <a:pt x="1283214" y="30041"/>
                  <a:pt x="1295644" y="39931"/>
                  <a:pt x="1298208" y="53846"/>
                </a:cubicBezTo>
                <a:lnTo>
                  <a:pt x="1327100" y="53846"/>
                </a:lnTo>
                <a:cubicBezTo>
                  <a:pt x="1323846" y="22572"/>
                  <a:pt x="1297176" y="5189"/>
                  <a:pt x="1269077" y="5189"/>
                </a:cubicBezTo>
                <a:cubicBezTo>
                  <a:pt x="1226453" y="5189"/>
                  <a:pt x="1201370" y="36939"/>
                  <a:pt x="1201370" y="77896"/>
                </a:cubicBezTo>
                <a:cubicBezTo>
                  <a:pt x="1201370" y="118854"/>
                  <a:pt x="1226453" y="149334"/>
                  <a:pt x="1269077" y="149334"/>
                </a:cubicBezTo>
                <a:cubicBezTo>
                  <a:pt x="1283976" y="149405"/>
                  <a:pt x="1298017" y="142357"/>
                  <a:pt x="1306860" y="130363"/>
                </a:cubicBezTo>
                <a:close/>
                <a:moveTo>
                  <a:pt x="1064607" y="146159"/>
                </a:moveTo>
                <a:lnTo>
                  <a:pt x="1092944" y="146159"/>
                </a:lnTo>
                <a:lnTo>
                  <a:pt x="1092944" y="54004"/>
                </a:lnTo>
                <a:lnTo>
                  <a:pt x="1093341" y="54004"/>
                </a:lnTo>
                <a:lnTo>
                  <a:pt x="1150650" y="146159"/>
                </a:lnTo>
                <a:lnTo>
                  <a:pt x="1180892" y="146159"/>
                </a:lnTo>
                <a:lnTo>
                  <a:pt x="1180892" y="8523"/>
                </a:lnTo>
                <a:lnTo>
                  <a:pt x="1152555" y="8523"/>
                </a:lnTo>
                <a:lnTo>
                  <a:pt x="1152555" y="100836"/>
                </a:lnTo>
                <a:lnTo>
                  <a:pt x="1152158" y="100836"/>
                </a:lnTo>
                <a:lnTo>
                  <a:pt x="1094690" y="8523"/>
                </a:lnTo>
                <a:lnTo>
                  <a:pt x="1064607" y="8523"/>
                </a:lnTo>
                <a:close/>
                <a:moveTo>
                  <a:pt x="985232" y="42416"/>
                </a:moveTo>
                <a:lnTo>
                  <a:pt x="985232" y="42416"/>
                </a:lnTo>
                <a:lnTo>
                  <a:pt x="1002615" y="92978"/>
                </a:lnTo>
                <a:lnTo>
                  <a:pt x="967293" y="92978"/>
                </a:lnTo>
                <a:close/>
                <a:moveTo>
                  <a:pt x="918002" y="146159"/>
                </a:moveTo>
                <a:lnTo>
                  <a:pt x="948243" y="146159"/>
                </a:lnTo>
                <a:lnTo>
                  <a:pt x="959356" y="115282"/>
                </a:lnTo>
                <a:lnTo>
                  <a:pt x="1010870" y="115282"/>
                </a:lnTo>
                <a:lnTo>
                  <a:pt x="1021268" y="145921"/>
                </a:lnTo>
                <a:lnTo>
                  <a:pt x="1053018" y="145921"/>
                </a:lnTo>
                <a:lnTo>
                  <a:pt x="1001504" y="8284"/>
                </a:lnTo>
                <a:lnTo>
                  <a:pt x="970468" y="8284"/>
                </a:lnTo>
                <a:close/>
                <a:moveTo>
                  <a:pt x="789731" y="146159"/>
                </a:moveTo>
                <a:lnTo>
                  <a:pt x="820053" y="146159"/>
                </a:lnTo>
                <a:lnTo>
                  <a:pt x="820053" y="86786"/>
                </a:lnTo>
                <a:lnTo>
                  <a:pt x="875615" y="86786"/>
                </a:lnTo>
                <a:lnTo>
                  <a:pt x="875615" y="146159"/>
                </a:lnTo>
                <a:lnTo>
                  <a:pt x="905857" y="146159"/>
                </a:lnTo>
                <a:lnTo>
                  <a:pt x="905857" y="8523"/>
                </a:lnTo>
                <a:lnTo>
                  <a:pt x="875615" y="8523"/>
                </a:lnTo>
                <a:lnTo>
                  <a:pt x="875615" y="61307"/>
                </a:lnTo>
                <a:lnTo>
                  <a:pt x="820053" y="61307"/>
                </a:lnTo>
                <a:lnTo>
                  <a:pt x="820053" y="8523"/>
                </a:lnTo>
                <a:lnTo>
                  <a:pt x="789493" y="8523"/>
                </a:lnTo>
                <a:close/>
                <a:moveTo>
                  <a:pt x="767983" y="54798"/>
                </a:moveTo>
                <a:cubicBezTo>
                  <a:pt x="764332" y="23048"/>
                  <a:pt x="738852" y="5189"/>
                  <a:pt x="708610" y="5189"/>
                </a:cubicBezTo>
                <a:cubicBezTo>
                  <a:pt x="665986" y="5189"/>
                  <a:pt x="640903" y="36939"/>
                  <a:pt x="640903" y="77896"/>
                </a:cubicBezTo>
                <a:cubicBezTo>
                  <a:pt x="640903" y="118854"/>
                  <a:pt x="665986" y="149334"/>
                  <a:pt x="708610" y="149334"/>
                </a:cubicBezTo>
                <a:cubicBezTo>
                  <a:pt x="742345" y="149334"/>
                  <a:pt x="765998" y="127347"/>
                  <a:pt x="769094" y="92978"/>
                </a:cubicBezTo>
                <a:lnTo>
                  <a:pt x="739805" y="92978"/>
                </a:lnTo>
                <a:cubicBezTo>
                  <a:pt x="737503" y="111154"/>
                  <a:pt x="727105" y="123854"/>
                  <a:pt x="708610" y="123854"/>
                </a:cubicBezTo>
                <a:cubicBezTo>
                  <a:pt x="681385" y="123854"/>
                  <a:pt x="671145" y="100677"/>
                  <a:pt x="671145" y="77738"/>
                </a:cubicBezTo>
                <a:cubicBezTo>
                  <a:pt x="671145" y="54798"/>
                  <a:pt x="681385" y="30509"/>
                  <a:pt x="708610" y="30509"/>
                </a:cubicBezTo>
                <a:cubicBezTo>
                  <a:pt x="723080" y="30073"/>
                  <a:pt x="735756" y="40130"/>
                  <a:pt x="738614" y="54322"/>
                </a:cubicBezTo>
                <a:close/>
                <a:moveTo>
                  <a:pt x="468342" y="146159"/>
                </a:moveTo>
                <a:lnTo>
                  <a:pt x="572800" y="146159"/>
                </a:lnTo>
                <a:lnTo>
                  <a:pt x="572800" y="120759"/>
                </a:lnTo>
                <a:lnTo>
                  <a:pt x="498584" y="120759"/>
                </a:lnTo>
                <a:lnTo>
                  <a:pt x="498584" y="87024"/>
                </a:lnTo>
                <a:lnTo>
                  <a:pt x="565338" y="87024"/>
                </a:lnTo>
                <a:lnTo>
                  <a:pt x="565338" y="63212"/>
                </a:lnTo>
                <a:lnTo>
                  <a:pt x="498584" y="63212"/>
                </a:lnTo>
                <a:lnTo>
                  <a:pt x="498584" y="33684"/>
                </a:lnTo>
                <a:lnTo>
                  <a:pt x="571291" y="33684"/>
                </a:lnTo>
                <a:lnTo>
                  <a:pt x="571291" y="8284"/>
                </a:lnTo>
                <a:lnTo>
                  <a:pt x="468104" y="8284"/>
                </a:lnTo>
                <a:close/>
                <a:moveTo>
                  <a:pt x="293717" y="146159"/>
                </a:moveTo>
                <a:lnTo>
                  <a:pt x="322054" y="146159"/>
                </a:lnTo>
                <a:lnTo>
                  <a:pt x="322054" y="49559"/>
                </a:lnTo>
                <a:lnTo>
                  <a:pt x="322054" y="49559"/>
                </a:lnTo>
                <a:lnTo>
                  <a:pt x="355788" y="146159"/>
                </a:lnTo>
                <a:lnTo>
                  <a:pt x="379125" y="146159"/>
                </a:lnTo>
                <a:lnTo>
                  <a:pt x="412938" y="48607"/>
                </a:lnTo>
                <a:lnTo>
                  <a:pt x="412938" y="48607"/>
                </a:lnTo>
                <a:lnTo>
                  <a:pt x="412938" y="146159"/>
                </a:lnTo>
                <a:lnTo>
                  <a:pt x="441275" y="146159"/>
                </a:lnTo>
                <a:lnTo>
                  <a:pt x="441275" y="8523"/>
                </a:lnTo>
                <a:lnTo>
                  <a:pt x="398730" y="8523"/>
                </a:lnTo>
                <a:lnTo>
                  <a:pt x="368806" y="103217"/>
                </a:lnTo>
                <a:lnTo>
                  <a:pt x="368806" y="103217"/>
                </a:lnTo>
                <a:lnTo>
                  <a:pt x="336580" y="8523"/>
                </a:lnTo>
                <a:lnTo>
                  <a:pt x="293955" y="8523"/>
                </a:lnTo>
                <a:close/>
                <a:moveTo>
                  <a:pt x="214342" y="42416"/>
                </a:moveTo>
                <a:lnTo>
                  <a:pt x="214342" y="42416"/>
                </a:lnTo>
                <a:lnTo>
                  <a:pt x="231725" y="92978"/>
                </a:lnTo>
                <a:lnTo>
                  <a:pt x="196006" y="92978"/>
                </a:lnTo>
                <a:close/>
                <a:moveTo>
                  <a:pt x="146556" y="146159"/>
                </a:moveTo>
                <a:lnTo>
                  <a:pt x="177194" y="146159"/>
                </a:lnTo>
                <a:lnTo>
                  <a:pt x="188069" y="115282"/>
                </a:lnTo>
                <a:lnTo>
                  <a:pt x="239583" y="115282"/>
                </a:lnTo>
                <a:lnTo>
                  <a:pt x="249743" y="146159"/>
                </a:lnTo>
                <a:lnTo>
                  <a:pt x="281493" y="146159"/>
                </a:lnTo>
                <a:lnTo>
                  <a:pt x="229899" y="8523"/>
                </a:lnTo>
                <a:lnTo>
                  <a:pt x="198864" y="8523"/>
                </a:lnTo>
                <a:close/>
                <a:moveTo>
                  <a:pt x="113615" y="146159"/>
                </a:moveTo>
                <a:lnTo>
                  <a:pt x="132903" y="146159"/>
                </a:lnTo>
                <a:lnTo>
                  <a:pt x="132903" y="71784"/>
                </a:lnTo>
                <a:lnTo>
                  <a:pt x="75118" y="71784"/>
                </a:lnTo>
                <a:lnTo>
                  <a:pt x="75118" y="94327"/>
                </a:lnTo>
                <a:lnTo>
                  <a:pt x="105598" y="94327"/>
                </a:lnTo>
                <a:cubicBezTo>
                  <a:pt x="105590" y="110813"/>
                  <a:pt x="92222" y="124164"/>
                  <a:pt x="75739" y="124156"/>
                </a:cubicBezTo>
                <a:cubicBezTo>
                  <a:pt x="74763" y="124156"/>
                  <a:pt x="73788" y="124108"/>
                  <a:pt x="72816" y="124013"/>
                </a:cubicBezTo>
                <a:cubicBezTo>
                  <a:pt x="45591" y="124013"/>
                  <a:pt x="35431" y="100836"/>
                  <a:pt x="35431" y="77896"/>
                </a:cubicBezTo>
                <a:cubicBezTo>
                  <a:pt x="35431" y="54957"/>
                  <a:pt x="45591" y="30668"/>
                  <a:pt x="72816" y="30668"/>
                </a:cubicBezTo>
                <a:cubicBezTo>
                  <a:pt x="86963" y="30001"/>
                  <a:pt x="99417" y="39915"/>
                  <a:pt x="101947" y="53846"/>
                </a:cubicBezTo>
                <a:lnTo>
                  <a:pt x="130681" y="53846"/>
                </a:lnTo>
                <a:cubicBezTo>
                  <a:pt x="127426" y="22572"/>
                  <a:pt x="100836" y="5189"/>
                  <a:pt x="72658" y="5189"/>
                </a:cubicBezTo>
                <a:cubicBezTo>
                  <a:pt x="30033" y="5189"/>
                  <a:pt x="4951" y="36939"/>
                  <a:pt x="4951" y="77896"/>
                </a:cubicBezTo>
                <a:cubicBezTo>
                  <a:pt x="4951" y="118854"/>
                  <a:pt x="30033" y="149334"/>
                  <a:pt x="72658" y="149334"/>
                </a:cubicBezTo>
                <a:cubicBezTo>
                  <a:pt x="87564" y="149429"/>
                  <a:pt x="101614" y="142373"/>
                  <a:pt x="110440" y="130363"/>
                </a:cubicBezTo>
                <a:close/>
              </a:path>
            </a:pathLst>
          </a:custGeom>
          <a:solidFill>
            <a:schemeClr val="bg1"/>
          </a:solidFill>
          <a:ln w="7921" cap="flat">
            <a:noFill/>
            <a:prstDash val="solid"/>
            <a:miter/>
          </a:ln>
        </p:spPr>
        <p:txBody>
          <a:bodyPr rtlCol="0" anchor="ctr"/>
          <a:lstStyle/>
          <a:p>
            <a:endParaRPr lang="nb-NO" noProof="0" dirty="0"/>
          </a:p>
        </p:txBody>
      </p:sp>
      <p:pic>
        <p:nvPicPr>
          <p:cNvPr id="54" name="IpsosLogo">
            <a:extLst>
              <a:ext uri="{FF2B5EF4-FFF2-40B4-BE49-F238E27FC236}">
                <a16:creationId xmlns:a16="http://schemas.microsoft.com/office/drawing/2014/main" id="{467B23F8-2D0F-4AF1-8CD0-EA8EAC8708E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30260" y="5358931"/>
            <a:ext cx="863743" cy="791160"/>
          </a:xfrm>
          <a:prstGeom prst="rect">
            <a:avLst/>
          </a:prstGeom>
        </p:spPr>
      </p:pic>
      <p:sp>
        <p:nvSpPr>
          <p:cNvPr id="47" name="Ipsos Copyright">
            <a:extLst>
              <a:ext uri="{FF2B5EF4-FFF2-40B4-BE49-F238E27FC236}">
                <a16:creationId xmlns:a16="http://schemas.microsoft.com/office/drawing/2014/main" id="{78B5927F-2B8B-43EA-BC02-9A706AF888A4}"/>
              </a:ext>
            </a:extLst>
          </p:cNvPr>
          <p:cNvSpPr txBox="1"/>
          <p:nvPr userDrawn="1"/>
        </p:nvSpPr>
        <p:spPr>
          <a:xfrm>
            <a:off x="7000150" y="6368649"/>
            <a:ext cx="4593853" cy="276999"/>
          </a:xfrm>
          <a:prstGeom prst="rect">
            <a:avLst/>
          </a:prstGeom>
        </p:spPr>
        <p:txBody>
          <a:bodyPr vert="horz" wrap="square" lIns="0" tIns="0" rIns="0" bIns="0" rtlCol="0">
            <a:spAutoFit/>
          </a:bodyPr>
          <a:lstStyle/>
          <a:p>
            <a:pPr algn="r"/>
            <a:r>
              <a:rPr lang="nb-NO" sz="900" dirty="0">
                <a:solidFill>
                  <a:schemeClr val="bg1"/>
                </a:solidFill>
              </a:rPr>
              <a:t>© 2020 Ipsos. All </a:t>
            </a:r>
            <a:r>
              <a:rPr lang="nb-NO" sz="900" dirty="0" err="1">
                <a:solidFill>
                  <a:schemeClr val="bg1"/>
                </a:solidFill>
              </a:rPr>
              <a:t>rights</a:t>
            </a:r>
            <a:r>
              <a:rPr lang="nb-NO" sz="900" dirty="0">
                <a:solidFill>
                  <a:schemeClr val="bg1"/>
                </a:solidFill>
              </a:rPr>
              <a:t> </a:t>
            </a:r>
            <a:r>
              <a:rPr lang="nb-NO" sz="900" dirty="0" err="1">
                <a:solidFill>
                  <a:schemeClr val="bg1"/>
                </a:solidFill>
              </a:rPr>
              <a:t>reserved</a:t>
            </a:r>
            <a:r>
              <a:rPr lang="nb-NO" sz="900" dirty="0">
                <a:solidFill>
                  <a:schemeClr val="bg1"/>
                </a:solidFill>
              </a:rPr>
              <a:t>. </a:t>
            </a:r>
            <a:r>
              <a:rPr lang="nb-NO" sz="900" dirty="0" err="1">
                <a:solidFill>
                  <a:schemeClr val="bg1"/>
                </a:solidFill>
              </a:rPr>
              <a:t>Contains</a:t>
            </a:r>
            <a:r>
              <a:rPr lang="nb-NO" sz="900" dirty="0">
                <a:solidFill>
                  <a:schemeClr val="bg1"/>
                </a:solidFill>
              </a:rPr>
              <a:t> Ipsos' </a:t>
            </a:r>
            <a:r>
              <a:rPr lang="nb-NO" sz="900" dirty="0" err="1">
                <a:solidFill>
                  <a:schemeClr val="bg1"/>
                </a:solidFill>
              </a:rPr>
              <a:t>Confidential</a:t>
            </a:r>
            <a:r>
              <a:rPr lang="nb-NO" sz="900" dirty="0">
                <a:solidFill>
                  <a:schemeClr val="bg1"/>
                </a:solidFill>
              </a:rPr>
              <a:t> and </a:t>
            </a:r>
            <a:r>
              <a:rPr lang="nb-NO" sz="900" dirty="0" err="1">
                <a:solidFill>
                  <a:schemeClr val="bg1"/>
                </a:solidFill>
              </a:rPr>
              <a:t>Proprietary</a:t>
            </a:r>
            <a:r>
              <a:rPr lang="nb-NO" sz="900" dirty="0">
                <a:solidFill>
                  <a:schemeClr val="bg1"/>
                </a:solidFill>
              </a:rPr>
              <a:t> </a:t>
            </a:r>
            <a:r>
              <a:rPr lang="nb-NO" sz="900" dirty="0" err="1">
                <a:solidFill>
                  <a:schemeClr val="bg1"/>
                </a:solidFill>
              </a:rPr>
              <a:t>information</a:t>
            </a:r>
            <a:r>
              <a:rPr lang="nb-NO" sz="900" dirty="0">
                <a:solidFill>
                  <a:schemeClr val="bg1"/>
                </a:solidFill>
              </a:rPr>
              <a:t> and </a:t>
            </a:r>
            <a:r>
              <a:rPr lang="nb-NO" sz="900" dirty="0" err="1">
                <a:solidFill>
                  <a:schemeClr val="bg1"/>
                </a:solidFill>
              </a:rPr>
              <a:t>may</a:t>
            </a:r>
            <a:r>
              <a:rPr lang="nb-NO" sz="900" dirty="0">
                <a:solidFill>
                  <a:schemeClr val="bg1"/>
                </a:solidFill>
              </a:rPr>
              <a:t> not be </a:t>
            </a:r>
            <a:r>
              <a:rPr lang="nb-NO" sz="900" dirty="0" err="1">
                <a:solidFill>
                  <a:schemeClr val="bg1"/>
                </a:solidFill>
              </a:rPr>
              <a:t>disclosed</a:t>
            </a:r>
            <a:r>
              <a:rPr lang="nb-NO" sz="900" dirty="0">
                <a:solidFill>
                  <a:schemeClr val="bg1"/>
                </a:solidFill>
              </a:rPr>
              <a:t> or </a:t>
            </a:r>
            <a:r>
              <a:rPr lang="nb-NO" sz="900" dirty="0" err="1">
                <a:solidFill>
                  <a:schemeClr val="bg1"/>
                </a:solidFill>
              </a:rPr>
              <a:t>reproduced</a:t>
            </a:r>
            <a:r>
              <a:rPr lang="nb-NO" sz="900" dirty="0">
                <a:solidFill>
                  <a:schemeClr val="bg1"/>
                </a:solidFill>
              </a:rPr>
              <a:t> </a:t>
            </a:r>
            <a:r>
              <a:rPr lang="nb-NO" sz="900" dirty="0" err="1">
                <a:solidFill>
                  <a:schemeClr val="bg1"/>
                </a:solidFill>
              </a:rPr>
              <a:t>without</a:t>
            </a:r>
            <a:r>
              <a:rPr lang="nb-NO" sz="900" dirty="0">
                <a:solidFill>
                  <a:schemeClr val="bg1"/>
                </a:solidFill>
              </a:rPr>
              <a:t> </a:t>
            </a:r>
            <a:r>
              <a:rPr lang="nb-NO" sz="900" dirty="0" err="1">
                <a:solidFill>
                  <a:schemeClr val="bg1"/>
                </a:solidFill>
              </a:rPr>
              <a:t>the</a:t>
            </a:r>
            <a:r>
              <a:rPr lang="nb-NO" sz="900" dirty="0">
                <a:solidFill>
                  <a:schemeClr val="bg1"/>
                </a:solidFill>
              </a:rPr>
              <a:t> prior </a:t>
            </a:r>
            <a:r>
              <a:rPr lang="nb-NO" sz="900" dirty="0" err="1">
                <a:solidFill>
                  <a:schemeClr val="bg1"/>
                </a:solidFill>
              </a:rPr>
              <a:t>written</a:t>
            </a:r>
            <a:r>
              <a:rPr lang="nb-NO" sz="900" dirty="0">
                <a:solidFill>
                  <a:schemeClr val="bg1"/>
                </a:solidFill>
              </a:rPr>
              <a:t> </a:t>
            </a:r>
            <a:r>
              <a:rPr lang="nb-NO" sz="900" dirty="0" err="1">
                <a:solidFill>
                  <a:schemeClr val="bg1"/>
                </a:solidFill>
              </a:rPr>
              <a:t>consent</a:t>
            </a:r>
            <a:r>
              <a:rPr lang="nb-NO" sz="900" dirty="0">
                <a:solidFill>
                  <a:schemeClr val="bg1"/>
                </a:solidFill>
              </a:rPr>
              <a:t> </a:t>
            </a:r>
            <a:r>
              <a:rPr lang="nb-NO" sz="900" dirty="0" err="1">
                <a:solidFill>
                  <a:schemeClr val="bg1"/>
                </a:solidFill>
              </a:rPr>
              <a:t>of</a:t>
            </a:r>
            <a:r>
              <a:rPr lang="nb-NO" sz="900" dirty="0">
                <a:solidFill>
                  <a:schemeClr val="bg1"/>
                </a:solidFill>
              </a:rPr>
              <a:t> Ipsos.</a:t>
            </a:r>
          </a:p>
        </p:txBody>
      </p:sp>
      <p:sp>
        <p:nvSpPr>
          <p:cNvPr id="51" name="Thank">
            <a:extLst>
              <a:ext uri="{FF2B5EF4-FFF2-40B4-BE49-F238E27FC236}">
                <a16:creationId xmlns:a16="http://schemas.microsoft.com/office/drawing/2014/main" id="{FC815069-EF86-4562-8A14-D32195775E50}"/>
              </a:ext>
            </a:extLst>
          </p:cNvPr>
          <p:cNvSpPr txBox="1"/>
          <p:nvPr userDrawn="1"/>
        </p:nvSpPr>
        <p:spPr>
          <a:xfrm>
            <a:off x="631150" y="534745"/>
            <a:ext cx="3231654" cy="1107996"/>
          </a:xfrm>
          <a:prstGeom prst="rect">
            <a:avLst/>
          </a:prstGeom>
          <a:noFill/>
        </p:spPr>
        <p:txBody>
          <a:bodyPr wrap="none" lIns="0" tIns="0" rIns="0" bIns="0" rtlCol="0">
            <a:spAutoFit/>
          </a:bodyPr>
          <a:lstStyle/>
          <a:p>
            <a:r>
              <a:rPr lang="nb-NO" sz="7200" b="1" dirty="0">
                <a:solidFill>
                  <a:schemeClr val="bg1"/>
                </a:solidFill>
                <a:latin typeface="+mn-lt"/>
              </a:rPr>
              <a:t>THANK</a:t>
            </a:r>
          </a:p>
        </p:txBody>
      </p:sp>
      <p:sp>
        <p:nvSpPr>
          <p:cNvPr id="52" name="You">
            <a:extLst>
              <a:ext uri="{FF2B5EF4-FFF2-40B4-BE49-F238E27FC236}">
                <a16:creationId xmlns:a16="http://schemas.microsoft.com/office/drawing/2014/main" id="{79A7CBD7-0426-41BC-B6D6-47AE9AC69E87}"/>
              </a:ext>
            </a:extLst>
          </p:cNvPr>
          <p:cNvSpPr txBox="1"/>
          <p:nvPr userDrawn="1"/>
        </p:nvSpPr>
        <p:spPr>
          <a:xfrm>
            <a:off x="631150" y="1605008"/>
            <a:ext cx="3232800" cy="1090066"/>
          </a:xfrm>
          <a:prstGeom prst="rect">
            <a:avLst/>
          </a:prstGeom>
          <a:solidFill>
            <a:schemeClr val="tx2"/>
          </a:solidFill>
        </p:spPr>
        <p:txBody>
          <a:bodyPr wrap="square" lIns="0" tIns="0" rIns="0" bIns="0" rtlCol="0" anchor="ctr">
            <a:noAutofit/>
          </a:bodyPr>
          <a:lstStyle/>
          <a:p>
            <a:pPr algn="ctr"/>
            <a:r>
              <a:rPr lang="nb-NO" sz="7200" b="1" dirty="0">
                <a:solidFill>
                  <a:schemeClr val="bg1"/>
                </a:solidFill>
                <a:latin typeface="+mn-lt"/>
              </a:rPr>
              <a:t>YOU!</a:t>
            </a:r>
          </a:p>
        </p:txBody>
      </p:sp>
      <p:grpSp>
        <p:nvGrpSpPr>
          <p:cNvPr id="171" name="Icons02">
            <a:extLst>
              <a:ext uri="{FF2B5EF4-FFF2-40B4-BE49-F238E27FC236}">
                <a16:creationId xmlns:a16="http://schemas.microsoft.com/office/drawing/2014/main" id="{3E9DA0FE-B996-4592-A145-6B29589E46DF}"/>
              </a:ext>
            </a:extLst>
          </p:cNvPr>
          <p:cNvGrpSpPr/>
          <p:nvPr userDrawn="1"/>
        </p:nvGrpSpPr>
        <p:grpSpPr>
          <a:xfrm>
            <a:off x="5267422" y="4043586"/>
            <a:ext cx="464690" cy="562031"/>
            <a:chOff x="631150" y="4043586"/>
            <a:chExt cx="464690" cy="562031"/>
          </a:xfrm>
        </p:grpSpPr>
        <p:cxnSp>
          <p:nvCxnSpPr>
            <p:cNvPr id="172" name="Hline">
              <a:extLst>
                <a:ext uri="{FF2B5EF4-FFF2-40B4-BE49-F238E27FC236}">
                  <a16:creationId xmlns:a16="http://schemas.microsoft.com/office/drawing/2014/main" id="{E0820381-BA9F-4292-B89B-326958559A6A}"/>
                </a:ext>
              </a:extLst>
            </p:cNvPr>
            <p:cNvCxnSpPr>
              <a:cxnSpLocks/>
            </p:cNvCxnSpPr>
            <p:nvPr/>
          </p:nvCxnSpPr>
          <p:spPr>
            <a:xfrm>
              <a:off x="631150" y="4043586"/>
              <a:ext cx="4646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73" name="IconPhone">
              <a:extLst>
                <a:ext uri="{FF2B5EF4-FFF2-40B4-BE49-F238E27FC236}">
                  <a16:creationId xmlns:a16="http://schemas.microsoft.com/office/drawing/2014/main" id="{09A41851-6783-4747-90A0-401C39D757A9}"/>
                </a:ext>
              </a:extLst>
            </p:cNvPr>
            <p:cNvGrpSpPr>
              <a:grpSpLocks noChangeAspect="1"/>
            </p:cNvGrpSpPr>
            <p:nvPr/>
          </p:nvGrpSpPr>
          <p:grpSpPr>
            <a:xfrm>
              <a:off x="631150" y="4425617"/>
              <a:ext cx="180000" cy="180000"/>
              <a:chOff x="2703390" y="3158472"/>
              <a:chExt cx="960114" cy="960114"/>
            </a:xfrm>
          </p:grpSpPr>
          <p:sp>
            <p:nvSpPr>
              <p:cNvPr id="181" name="Ellipse 125">
                <a:extLst>
                  <a:ext uri="{FF2B5EF4-FFF2-40B4-BE49-F238E27FC236}">
                    <a16:creationId xmlns:a16="http://schemas.microsoft.com/office/drawing/2014/main" id="{AFF510ED-E0BF-4FF1-960C-4F4B53F3CE7F}"/>
                  </a:ext>
                </a:extLst>
              </p:cNvPr>
              <p:cNvSpPr/>
              <p:nvPr/>
            </p:nvSpPr>
            <p:spPr>
              <a:xfrm>
                <a:off x="2703390" y="3158472"/>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82" name="Group 4">
                <a:extLst>
                  <a:ext uri="{FF2B5EF4-FFF2-40B4-BE49-F238E27FC236}">
                    <a16:creationId xmlns:a16="http://schemas.microsoft.com/office/drawing/2014/main" id="{9022AFBF-0B63-4399-B3E3-61288A731917}"/>
                  </a:ext>
                </a:extLst>
              </p:cNvPr>
              <p:cNvGrpSpPr>
                <a:grpSpLocks noChangeAspect="1"/>
              </p:cNvGrpSpPr>
              <p:nvPr/>
            </p:nvGrpSpPr>
            <p:grpSpPr bwMode="auto">
              <a:xfrm>
                <a:off x="2912386" y="3366720"/>
                <a:ext cx="542122" cy="543618"/>
                <a:chOff x="2638" y="958"/>
                <a:chExt cx="1087" cy="1090"/>
              </a:xfrm>
              <a:noFill/>
            </p:grpSpPr>
            <p:sp>
              <p:nvSpPr>
                <p:cNvPr id="183" name="Freeform 5">
                  <a:extLst>
                    <a:ext uri="{FF2B5EF4-FFF2-40B4-BE49-F238E27FC236}">
                      <a16:creationId xmlns:a16="http://schemas.microsoft.com/office/drawing/2014/main" id="{4546AA30-17B8-4CD4-8A87-000ACCE4FC36}"/>
                    </a:ext>
                  </a:extLst>
                </p:cNvPr>
                <p:cNvSpPr>
                  <a:spLocks/>
                </p:cNvSpPr>
                <p:nvPr/>
              </p:nvSpPr>
              <p:spPr bwMode="auto">
                <a:xfrm>
                  <a:off x="2638" y="958"/>
                  <a:ext cx="1087" cy="1090"/>
                </a:xfrm>
                <a:custGeom>
                  <a:avLst/>
                  <a:gdLst>
                    <a:gd name="T0" fmla="*/ 8 w 886"/>
                    <a:gd name="T1" fmla="*/ 49 h 887"/>
                    <a:gd name="T2" fmla="*/ 5 w 886"/>
                    <a:gd name="T3" fmla="*/ 101 h 887"/>
                    <a:gd name="T4" fmla="*/ 273 w 886"/>
                    <a:gd name="T5" fmla="*/ 616 h 887"/>
                    <a:gd name="T6" fmla="*/ 786 w 886"/>
                    <a:gd name="T7" fmla="*/ 883 h 887"/>
                    <a:gd name="T8" fmla="*/ 839 w 886"/>
                    <a:gd name="T9" fmla="*/ 879 h 887"/>
                    <a:gd name="T10" fmla="*/ 851 w 886"/>
                    <a:gd name="T11" fmla="*/ 863 h 887"/>
                    <a:gd name="T12" fmla="*/ 883 w 886"/>
                    <a:gd name="T13" fmla="*/ 721 h 887"/>
                    <a:gd name="T14" fmla="*/ 871 w 886"/>
                    <a:gd name="T15" fmla="*/ 686 h 887"/>
                    <a:gd name="T16" fmla="*/ 708 w 886"/>
                    <a:gd name="T17" fmla="*/ 617 h 887"/>
                    <a:gd name="T18" fmla="*/ 652 w 886"/>
                    <a:gd name="T19" fmla="*/ 630 h 887"/>
                    <a:gd name="T20" fmla="*/ 632 w 886"/>
                    <a:gd name="T21" fmla="*/ 664 h 887"/>
                    <a:gd name="T22" fmla="*/ 601 w 886"/>
                    <a:gd name="T23" fmla="*/ 687 h 887"/>
                    <a:gd name="T24" fmla="*/ 363 w 886"/>
                    <a:gd name="T25" fmla="*/ 524 h 887"/>
                    <a:gd name="T26" fmla="*/ 194 w 886"/>
                    <a:gd name="T27" fmla="*/ 281 h 887"/>
                    <a:gd name="T28" fmla="*/ 217 w 886"/>
                    <a:gd name="T29" fmla="*/ 250 h 887"/>
                    <a:gd name="T30" fmla="*/ 251 w 886"/>
                    <a:gd name="T31" fmla="*/ 231 h 887"/>
                    <a:gd name="T32" fmla="*/ 264 w 886"/>
                    <a:gd name="T33" fmla="*/ 175 h 887"/>
                    <a:gd name="T34" fmla="*/ 215 w 886"/>
                    <a:gd name="T35" fmla="*/ 38 h 887"/>
                    <a:gd name="T36" fmla="*/ 167 w 886"/>
                    <a:gd name="T37" fmla="*/ 4 h 887"/>
                    <a:gd name="T38" fmla="*/ 24 w 886"/>
                    <a:gd name="T39" fmla="*/ 36 h 887"/>
                    <a:gd name="T40" fmla="*/ 8 w 886"/>
                    <a:gd name="T41" fmla="*/ 49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6" h="887">
                      <a:moveTo>
                        <a:pt x="8" y="49"/>
                      </a:moveTo>
                      <a:cubicBezTo>
                        <a:pt x="0" y="62"/>
                        <a:pt x="1" y="82"/>
                        <a:pt x="5" y="101"/>
                      </a:cubicBezTo>
                      <a:cubicBezTo>
                        <a:pt x="40" y="301"/>
                        <a:pt x="137" y="480"/>
                        <a:pt x="273" y="616"/>
                      </a:cubicBezTo>
                      <a:cubicBezTo>
                        <a:pt x="409" y="752"/>
                        <a:pt x="593" y="854"/>
                        <a:pt x="786" y="883"/>
                      </a:cubicBezTo>
                      <a:cubicBezTo>
                        <a:pt x="806" y="886"/>
                        <a:pt x="825" y="887"/>
                        <a:pt x="839" y="879"/>
                      </a:cubicBezTo>
                      <a:cubicBezTo>
                        <a:pt x="844" y="876"/>
                        <a:pt x="850" y="871"/>
                        <a:pt x="851" y="863"/>
                      </a:cubicBezTo>
                      <a:cubicBezTo>
                        <a:pt x="883" y="721"/>
                        <a:pt x="883" y="721"/>
                        <a:pt x="883" y="721"/>
                      </a:cubicBezTo>
                      <a:cubicBezTo>
                        <a:pt x="886" y="709"/>
                        <a:pt x="881" y="696"/>
                        <a:pt x="871" y="686"/>
                      </a:cubicBezTo>
                      <a:cubicBezTo>
                        <a:pt x="866" y="681"/>
                        <a:pt x="759" y="642"/>
                        <a:pt x="708" y="617"/>
                      </a:cubicBezTo>
                      <a:cubicBezTo>
                        <a:pt x="687" y="607"/>
                        <a:pt x="662" y="613"/>
                        <a:pt x="652" y="630"/>
                      </a:cubicBezTo>
                      <a:cubicBezTo>
                        <a:pt x="632" y="664"/>
                        <a:pt x="632" y="664"/>
                        <a:pt x="632" y="664"/>
                      </a:cubicBezTo>
                      <a:cubicBezTo>
                        <a:pt x="625" y="676"/>
                        <a:pt x="614" y="684"/>
                        <a:pt x="601" y="687"/>
                      </a:cubicBezTo>
                      <a:cubicBezTo>
                        <a:pt x="551" y="700"/>
                        <a:pt x="397" y="558"/>
                        <a:pt x="363" y="524"/>
                      </a:cubicBezTo>
                      <a:cubicBezTo>
                        <a:pt x="328" y="489"/>
                        <a:pt x="181" y="331"/>
                        <a:pt x="194" y="281"/>
                      </a:cubicBezTo>
                      <a:cubicBezTo>
                        <a:pt x="197" y="268"/>
                        <a:pt x="206" y="257"/>
                        <a:pt x="217" y="250"/>
                      </a:cubicBezTo>
                      <a:cubicBezTo>
                        <a:pt x="247" y="233"/>
                        <a:pt x="239" y="238"/>
                        <a:pt x="251" y="231"/>
                      </a:cubicBezTo>
                      <a:cubicBezTo>
                        <a:pt x="269" y="220"/>
                        <a:pt x="275" y="196"/>
                        <a:pt x="264" y="175"/>
                      </a:cubicBezTo>
                      <a:cubicBezTo>
                        <a:pt x="242" y="129"/>
                        <a:pt x="229" y="87"/>
                        <a:pt x="215" y="38"/>
                      </a:cubicBezTo>
                      <a:cubicBezTo>
                        <a:pt x="208" y="17"/>
                        <a:pt x="188" y="0"/>
                        <a:pt x="167" y="4"/>
                      </a:cubicBezTo>
                      <a:cubicBezTo>
                        <a:pt x="167" y="4"/>
                        <a:pt x="165" y="5"/>
                        <a:pt x="24" y="36"/>
                      </a:cubicBezTo>
                      <a:cubicBezTo>
                        <a:pt x="16" y="38"/>
                        <a:pt x="11" y="44"/>
                        <a:pt x="8" y="49"/>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4" name="Freeform 6">
                  <a:extLst>
                    <a:ext uri="{FF2B5EF4-FFF2-40B4-BE49-F238E27FC236}">
                      <a16:creationId xmlns:a16="http://schemas.microsoft.com/office/drawing/2014/main" id="{A4FF0471-B4FD-4855-8CEB-DFBE53DD41BA}"/>
                    </a:ext>
                  </a:extLst>
                </p:cNvPr>
                <p:cNvSpPr>
                  <a:spLocks/>
                </p:cNvSpPr>
                <p:nvPr/>
              </p:nvSpPr>
              <p:spPr bwMode="auto">
                <a:xfrm>
                  <a:off x="3182" y="1108"/>
                  <a:ext cx="344" cy="345"/>
                </a:xfrm>
                <a:custGeom>
                  <a:avLst/>
                  <a:gdLst>
                    <a:gd name="T0" fmla="*/ 0 w 281"/>
                    <a:gd name="T1" fmla="*/ 0 h 281"/>
                    <a:gd name="T2" fmla="*/ 281 w 281"/>
                    <a:gd name="T3" fmla="*/ 281 h 281"/>
                  </a:gdLst>
                  <a:ahLst/>
                  <a:cxnLst>
                    <a:cxn ang="0">
                      <a:pos x="T0" y="T1"/>
                    </a:cxn>
                    <a:cxn ang="0">
                      <a:pos x="T2" y="T3"/>
                    </a:cxn>
                  </a:cxnLst>
                  <a:rect l="0" t="0" r="r" b="b"/>
                  <a:pathLst>
                    <a:path w="281" h="281">
                      <a:moveTo>
                        <a:pt x="0" y="0"/>
                      </a:moveTo>
                      <a:cubicBezTo>
                        <a:pt x="155" y="0"/>
                        <a:pt x="281" y="126"/>
                        <a:pt x="281" y="28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5" name="Freeform 7">
                  <a:extLst>
                    <a:ext uri="{FF2B5EF4-FFF2-40B4-BE49-F238E27FC236}">
                      <a16:creationId xmlns:a16="http://schemas.microsoft.com/office/drawing/2014/main" id="{AEC9BCE8-FF8D-4CA9-91E0-55B5FD0FD40A}"/>
                    </a:ext>
                  </a:extLst>
                </p:cNvPr>
                <p:cNvSpPr>
                  <a:spLocks/>
                </p:cNvSpPr>
                <p:nvPr/>
              </p:nvSpPr>
              <p:spPr bwMode="auto">
                <a:xfrm>
                  <a:off x="3182" y="961"/>
                  <a:ext cx="491" cy="492"/>
                </a:xfrm>
                <a:custGeom>
                  <a:avLst/>
                  <a:gdLst>
                    <a:gd name="T0" fmla="*/ 0 w 400"/>
                    <a:gd name="T1" fmla="*/ 0 h 401"/>
                    <a:gd name="T2" fmla="*/ 400 w 400"/>
                    <a:gd name="T3" fmla="*/ 401 h 401"/>
                  </a:gdLst>
                  <a:ahLst/>
                  <a:cxnLst>
                    <a:cxn ang="0">
                      <a:pos x="T0" y="T1"/>
                    </a:cxn>
                    <a:cxn ang="0">
                      <a:pos x="T2" y="T3"/>
                    </a:cxn>
                  </a:cxnLst>
                  <a:rect l="0" t="0" r="r" b="b"/>
                  <a:pathLst>
                    <a:path w="400" h="401">
                      <a:moveTo>
                        <a:pt x="0" y="0"/>
                      </a:moveTo>
                      <a:cubicBezTo>
                        <a:pt x="221" y="0"/>
                        <a:pt x="400" y="180"/>
                        <a:pt x="400" y="40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174" name="IconEmail">
              <a:extLst>
                <a:ext uri="{FF2B5EF4-FFF2-40B4-BE49-F238E27FC236}">
                  <a16:creationId xmlns:a16="http://schemas.microsoft.com/office/drawing/2014/main" id="{6FD409C9-ACEA-47E6-8F0F-C91625D113B3}"/>
                </a:ext>
              </a:extLst>
            </p:cNvPr>
            <p:cNvGrpSpPr>
              <a:grpSpLocks noChangeAspect="1"/>
            </p:cNvGrpSpPr>
            <p:nvPr/>
          </p:nvGrpSpPr>
          <p:grpSpPr>
            <a:xfrm>
              <a:off x="631150" y="4162565"/>
              <a:ext cx="180000" cy="180000"/>
              <a:chOff x="2703390" y="4365085"/>
              <a:chExt cx="960114" cy="960114"/>
            </a:xfrm>
          </p:grpSpPr>
          <p:sp>
            <p:nvSpPr>
              <p:cNvPr id="175" name="Ellipse 125">
                <a:extLst>
                  <a:ext uri="{FF2B5EF4-FFF2-40B4-BE49-F238E27FC236}">
                    <a16:creationId xmlns:a16="http://schemas.microsoft.com/office/drawing/2014/main" id="{95BFDFC8-049D-49B7-8633-58549208D35A}"/>
                  </a:ext>
                </a:extLst>
              </p:cNvPr>
              <p:cNvSpPr/>
              <p:nvPr/>
            </p:nvSpPr>
            <p:spPr>
              <a:xfrm>
                <a:off x="2703390" y="4365085"/>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76" name="Group 175">
                <a:extLst>
                  <a:ext uri="{FF2B5EF4-FFF2-40B4-BE49-F238E27FC236}">
                    <a16:creationId xmlns:a16="http://schemas.microsoft.com/office/drawing/2014/main" id="{43694B27-068A-4EE7-810A-7491B1866B54}"/>
                  </a:ext>
                </a:extLst>
              </p:cNvPr>
              <p:cNvGrpSpPr>
                <a:grpSpLocks noChangeAspect="1"/>
              </p:cNvGrpSpPr>
              <p:nvPr/>
            </p:nvGrpSpPr>
            <p:grpSpPr>
              <a:xfrm>
                <a:off x="2886170" y="4635603"/>
                <a:ext cx="594554" cy="419078"/>
                <a:chOff x="4562584" y="4650255"/>
                <a:chExt cx="457200" cy="322263"/>
              </a:xfrm>
            </p:grpSpPr>
            <p:sp>
              <p:nvSpPr>
                <p:cNvPr id="177" name="Line 20">
                  <a:extLst>
                    <a:ext uri="{FF2B5EF4-FFF2-40B4-BE49-F238E27FC236}">
                      <a16:creationId xmlns:a16="http://schemas.microsoft.com/office/drawing/2014/main" id="{9BA386E5-6C14-4C84-8361-BB05371DA895}"/>
                    </a:ext>
                  </a:extLst>
                </p:cNvPr>
                <p:cNvSpPr>
                  <a:spLocks noChangeShapeType="1"/>
                </p:cNvSpPr>
                <p:nvPr/>
              </p:nvSpPr>
              <p:spPr bwMode="auto">
                <a:xfrm>
                  <a:off x="4867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dirty="0"/>
                </a:p>
              </p:txBody>
            </p:sp>
            <p:sp>
              <p:nvSpPr>
                <p:cNvPr id="178" name="Freeform 21">
                  <a:extLst>
                    <a:ext uri="{FF2B5EF4-FFF2-40B4-BE49-F238E27FC236}">
                      <a16:creationId xmlns:a16="http://schemas.microsoft.com/office/drawing/2014/main" id="{CD606574-A038-4115-912B-96D833B660EF}"/>
                    </a:ext>
                  </a:extLst>
                </p:cNvPr>
                <p:cNvSpPr>
                  <a:spLocks/>
                </p:cNvSpPr>
                <p:nvPr/>
              </p:nvSpPr>
              <p:spPr bwMode="auto">
                <a:xfrm>
                  <a:off x="4562584" y="4650255"/>
                  <a:ext cx="457200" cy="322263"/>
                </a:xfrm>
                <a:custGeom>
                  <a:avLst/>
                  <a:gdLst>
                    <a:gd name="T0" fmla="*/ 0 w 108"/>
                    <a:gd name="T1" fmla="*/ 40 h 76"/>
                    <a:gd name="T2" fmla="*/ 0 w 108"/>
                    <a:gd name="T3" fmla="*/ 8 h 76"/>
                    <a:gd name="T4" fmla="*/ 8 w 108"/>
                    <a:gd name="T5" fmla="*/ 0 h 76"/>
                    <a:gd name="T6" fmla="*/ 100 w 108"/>
                    <a:gd name="T7" fmla="*/ 0 h 76"/>
                    <a:gd name="T8" fmla="*/ 108 w 108"/>
                    <a:gd name="T9" fmla="*/ 8 h 76"/>
                    <a:gd name="T10" fmla="*/ 108 w 108"/>
                    <a:gd name="T11" fmla="*/ 68 h 76"/>
                    <a:gd name="T12" fmla="*/ 100 w 108"/>
                    <a:gd name="T13" fmla="*/ 76 h 76"/>
                    <a:gd name="T14" fmla="*/ 8 w 108"/>
                    <a:gd name="T15" fmla="*/ 76 h 76"/>
                    <a:gd name="T16" fmla="*/ 0 w 108"/>
                    <a:gd name="T17" fmla="*/ 68 h 76"/>
                    <a:gd name="T18" fmla="*/ 0 w 108"/>
                    <a:gd name="T19" fmla="*/ 52 h 76"/>
                    <a:gd name="connsiteX0" fmla="*/ 0 w 10000"/>
                    <a:gd name="connsiteY0" fmla="*/ 5263 h 10000"/>
                    <a:gd name="connsiteX1" fmla="*/ 0 w 10000"/>
                    <a:gd name="connsiteY1" fmla="*/ 1053 h 10000"/>
                    <a:gd name="connsiteX2" fmla="*/ 741 w 10000"/>
                    <a:gd name="connsiteY2" fmla="*/ 0 h 10000"/>
                    <a:gd name="connsiteX3" fmla="*/ 9259 w 10000"/>
                    <a:gd name="connsiteY3" fmla="*/ 0 h 10000"/>
                    <a:gd name="connsiteX4" fmla="*/ 10000 w 10000"/>
                    <a:gd name="connsiteY4" fmla="*/ 1053 h 10000"/>
                    <a:gd name="connsiteX5" fmla="*/ 10000 w 10000"/>
                    <a:gd name="connsiteY5" fmla="*/ 8947 h 10000"/>
                    <a:gd name="connsiteX6" fmla="*/ 9259 w 10000"/>
                    <a:gd name="connsiteY6" fmla="*/ 10000 h 10000"/>
                    <a:gd name="connsiteX7" fmla="*/ 741 w 10000"/>
                    <a:gd name="connsiteY7" fmla="*/ 10000 h 10000"/>
                    <a:gd name="connsiteX8" fmla="*/ 0 w 10000"/>
                    <a:gd name="connsiteY8" fmla="*/ 8947 h 10000"/>
                    <a:gd name="connsiteX9" fmla="*/ 0 w 10000"/>
                    <a:gd name="connsiteY9" fmla="*/ 6842 h 10000"/>
                    <a:gd name="connsiteX10" fmla="*/ 0 w 10000"/>
                    <a:gd name="connsiteY10" fmla="*/ 526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0" y="5263"/>
                      </a:moveTo>
                      <a:lnTo>
                        <a:pt x="0" y="1053"/>
                      </a:lnTo>
                      <a:cubicBezTo>
                        <a:pt x="0" y="526"/>
                        <a:pt x="370" y="0"/>
                        <a:pt x="741" y="0"/>
                      </a:cubicBezTo>
                      <a:lnTo>
                        <a:pt x="9259" y="0"/>
                      </a:lnTo>
                      <a:cubicBezTo>
                        <a:pt x="9630" y="0"/>
                        <a:pt x="10000" y="526"/>
                        <a:pt x="10000" y="1053"/>
                      </a:cubicBezTo>
                      <a:lnTo>
                        <a:pt x="10000" y="8947"/>
                      </a:lnTo>
                      <a:cubicBezTo>
                        <a:pt x="10000" y="9474"/>
                        <a:pt x="9630" y="10000"/>
                        <a:pt x="9259" y="10000"/>
                      </a:cubicBezTo>
                      <a:lnTo>
                        <a:pt x="741" y="10000"/>
                      </a:lnTo>
                      <a:cubicBezTo>
                        <a:pt x="370" y="10000"/>
                        <a:pt x="0" y="9474"/>
                        <a:pt x="0" y="8947"/>
                      </a:cubicBezTo>
                      <a:lnTo>
                        <a:pt x="0" y="6842"/>
                      </a:lnTo>
                      <a:lnTo>
                        <a:pt x="0" y="5263"/>
                      </a:lnTo>
                      <a:close/>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dirty="0"/>
                </a:p>
              </p:txBody>
            </p:sp>
            <p:sp>
              <p:nvSpPr>
                <p:cNvPr id="179" name="Freeform 22">
                  <a:extLst>
                    <a:ext uri="{FF2B5EF4-FFF2-40B4-BE49-F238E27FC236}">
                      <a16:creationId xmlns:a16="http://schemas.microsoft.com/office/drawing/2014/main" id="{4C227C4F-FF53-4A45-A019-67CF6AA6D354}"/>
                    </a:ext>
                  </a:extLst>
                </p:cNvPr>
                <p:cNvSpPr>
                  <a:spLocks/>
                </p:cNvSpPr>
                <p:nvPr/>
              </p:nvSpPr>
              <p:spPr bwMode="auto">
                <a:xfrm>
                  <a:off x="4613384" y="4701055"/>
                  <a:ext cx="355600" cy="152400"/>
                </a:xfrm>
                <a:custGeom>
                  <a:avLst/>
                  <a:gdLst>
                    <a:gd name="T0" fmla="*/ 0 w 84"/>
                    <a:gd name="T1" fmla="*/ 0 h 36"/>
                    <a:gd name="T2" fmla="*/ 32 w 84"/>
                    <a:gd name="T3" fmla="*/ 32 h 36"/>
                    <a:gd name="T4" fmla="*/ 52 w 84"/>
                    <a:gd name="T5" fmla="*/ 32 h 36"/>
                    <a:gd name="T6" fmla="*/ 84 w 84"/>
                    <a:gd name="T7" fmla="*/ 0 h 36"/>
                  </a:gdLst>
                  <a:ahLst/>
                  <a:cxnLst>
                    <a:cxn ang="0">
                      <a:pos x="T0" y="T1"/>
                    </a:cxn>
                    <a:cxn ang="0">
                      <a:pos x="T2" y="T3"/>
                    </a:cxn>
                    <a:cxn ang="0">
                      <a:pos x="T4" y="T5"/>
                    </a:cxn>
                    <a:cxn ang="0">
                      <a:pos x="T6" y="T7"/>
                    </a:cxn>
                  </a:cxnLst>
                  <a:rect l="0" t="0" r="r" b="b"/>
                  <a:pathLst>
                    <a:path w="84" h="36">
                      <a:moveTo>
                        <a:pt x="0" y="0"/>
                      </a:moveTo>
                      <a:cubicBezTo>
                        <a:pt x="32" y="32"/>
                        <a:pt x="32" y="32"/>
                        <a:pt x="32" y="32"/>
                      </a:cubicBezTo>
                      <a:cubicBezTo>
                        <a:pt x="37" y="36"/>
                        <a:pt x="47" y="36"/>
                        <a:pt x="52" y="32"/>
                      </a:cubicBezTo>
                      <a:cubicBezTo>
                        <a:pt x="84" y="0"/>
                        <a:pt x="84" y="0"/>
                        <a:pt x="84" y="0"/>
                      </a:cubicBezTo>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dirty="0"/>
                </a:p>
              </p:txBody>
            </p:sp>
            <p:sp>
              <p:nvSpPr>
                <p:cNvPr id="180" name="Line 23">
                  <a:extLst>
                    <a:ext uri="{FF2B5EF4-FFF2-40B4-BE49-F238E27FC236}">
                      <a16:creationId xmlns:a16="http://schemas.microsoft.com/office/drawing/2014/main" id="{52E3DD9F-0B48-48BA-8F4A-95FC0C8E0869}"/>
                    </a:ext>
                  </a:extLst>
                </p:cNvPr>
                <p:cNvSpPr>
                  <a:spLocks noChangeShapeType="1"/>
                </p:cNvSpPr>
                <p:nvPr/>
              </p:nvSpPr>
              <p:spPr bwMode="auto">
                <a:xfrm flipH="1">
                  <a:off x="4613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dirty="0"/>
                </a:p>
              </p:txBody>
            </p:sp>
          </p:grpSp>
        </p:grpSp>
      </p:grpSp>
      <p:sp>
        <p:nvSpPr>
          <p:cNvPr id="186" name="strPhone02">
            <a:extLst>
              <a:ext uri="{FF2B5EF4-FFF2-40B4-BE49-F238E27FC236}">
                <a16:creationId xmlns:a16="http://schemas.microsoft.com/office/drawing/2014/main" id="{E2C0C522-12E4-4EF0-833F-E0F37D5F3D02}"/>
              </a:ext>
            </a:extLst>
          </p:cNvPr>
          <p:cNvSpPr>
            <a:spLocks noGrp="1"/>
          </p:cNvSpPr>
          <p:nvPr>
            <p:ph type="body" sz="quarter" idx="26" hasCustomPrompt="1"/>
          </p:nvPr>
        </p:nvSpPr>
        <p:spPr>
          <a:xfrm>
            <a:off x="5536979" y="4417541"/>
            <a:ext cx="4050443" cy="246221"/>
          </a:xfrm>
        </p:spPr>
        <p:txBody>
          <a:bodyPr>
            <a:noAutofit/>
          </a:bodyPr>
          <a:lstStyle>
            <a:lvl1pPr>
              <a:spcBef>
                <a:spcPts val="0"/>
              </a:spcBef>
              <a:defRPr sz="1200" cap="none" baseline="0">
                <a:solidFill>
                  <a:schemeClr val="bg1"/>
                </a:solidFill>
                <a:latin typeface="+mn-lt"/>
              </a:defRPr>
            </a:lvl1pPr>
          </a:lstStyle>
          <a:p>
            <a:pPr lvl="0"/>
            <a:r>
              <a:rPr lang="nb-NO" sz="1200" dirty="0">
                <a:solidFill>
                  <a:schemeClr val="bg1"/>
                </a:solidFill>
              </a:rPr>
              <a:t>+32 # ### ## ##</a:t>
            </a:r>
            <a:endParaRPr lang="nb-NO" dirty="0"/>
          </a:p>
        </p:txBody>
      </p:sp>
      <p:sp>
        <p:nvSpPr>
          <p:cNvPr id="187" name="strEmail02">
            <a:extLst>
              <a:ext uri="{FF2B5EF4-FFF2-40B4-BE49-F238E27FC236}">
                <a16:creationId xmlns:a16="http://schemas.microsoft.com/office/drawing/2014/main" id="{DE941389-73A0-43C7-9DBA-C71D9024DCFC}"/>
              </a:ext>
            </a:extLst>
          </p:cNvPr>
          <p:cNvSpPr>
            <a:spLocks noGrp="1"/>
          </p:cNvSpPr>
          <p:nvPr>
            <p:ph type="body" sz="quarter" idx="27" hasCustomPrompt="1"/>
          </p:nvPr>
        </p:nvSpPr>
        <p:spPr>
          <a:xfrm>
            <a:off x="5536979" y="4159760"/>
            <a:ext cx="4050443" cy="246221"/>
          </a:xfrm>
        </p:spPr>
        <p:txBody>
          <a:bodyPr>
            <a:noAutofit/>
          </a:bodyPr>
          <a:lstStyle>
            <a:lvl1pPr>
              <a:spcBef>
                <a:spcPts val="0"/>
              </a:spcBef>
              <a:defRPr sz="1200" cap="none" baseline="0">
                <a:solidFill>
                  <a:schemeClr val="bg1"/>
                </a:solidFill>
                <a:latin typeface="+mn-lt"/>
              </a:defRPr>
            </a:lvl1pPr>
          </a:lstStyle>
          <a:p>
            <a:pPr lvl="0"/>
            <a:r>
              <a:rPr lang="nb-NO" sz="1200" dirty="0">
                <a:solidFill>
                  <a:schemeClr val="bg1"/>
                </a:solidFill>
              </a:rPr>
              <a:t>firstname.lastname@ipsos.com</a:t>
            </a:r>
            <a:endParaRPr lang="nb-NO" dirty="0"/>
          </a:p>
        </p:txBody>
      </p:sp>
      <p:sp>
        <p:nvSpPr>
          <p:cNvPr id="188" name="strFunction02">
            <a:extLst>
              <a:ext uri="{FF2B5EF4-FFF2-40B4-BE49-F238E27FC236}">
                <a16:creationId xmlns:a16="http://schemas.microsoft.com/office/drawing/2014/main" id="{D8CBC902-433C-4313-98FA-5AA1866EC939}"/>
              </a:ext>
            </a:extLst>
          </p:cNvPr>
          <p:cNvSpPr>
            <a:spLocks noGrp="1"/>
          </p:cNvSpPr>
          <p:nvPr>
            <p:ph type="body" sz="quarter" idx="28" hasCustomPrompt="1"/>
          </p:nvPr>
        </p:nvSpPr>
        <p:spPr>
          <a:xfrm>
            <a:off x="5267422" y="3715634"/>
            <a:ext cx="4320000" cy="246221"/>
          </a:xfrm>
        </p:spPr>
        <p:txBody>
          <a:bodyPr>
            <a:noAutofit/>
          </a:bodyPr>
          <a:lstStyle>
            <a:lvl1pPr>
              <a:spcBef>
                <a:spcPts val="0"/>
              </a:spcBef>
              <a:defRPr sz="1200" cap="none" baseline="0">
                <a:solidFill>
                  <a:schemeClr val="bg1">
                    <a:alpha val="50000"/>
                  </a:schemeClr>
                </a:solidFill>
                <a:latin typeface="+mn-lt"/>
              </a:defRPr>
            </a:lvl1pPr>
          </a:lstStyle>
          <a:p>
            <a:pPr lvl="0"/>
            <a:r>
              <a:rPr lang="nb-NO" dirty="0" err="1"/>
              <a:t>Function</a:t>
            </a:r>
            <a:r>
              <a:rPr lang="nb-NO" dirty="0"/>
              <a:t> </a:t>
            </a:r>
            <a:r>
              <a:rPr lang="nb-NO" dirty="0" err="1"/>
              <a:t>Title</a:t>
            </a:r>
            <a:endParaRPr lang="nb-NO" dirty="0"/>
          </a:p>
        </p:txBody>
      </p:sp>
      <p:sp>
        <p:nvSpPr>
          <p:cNvPr id="189" name="strName02">
            <a:extLst>
              <a:ext uri="{FF2B5EF4-FFF2-40B4-BE49-F238E27FC236}">
                <a16:creationId xmlns:a16="http://schemas.microsoft.com/office/drawing/2014/main" id="{B7CAD57A-FEFC-47FA-AF95-5D0511D06A8D}"/>
              </a:ext>
            </a:extLst>
          </p:cNvPr>
          <p:cNvSpPr>
            <a:spLocks noGrp="1"/>
          </p:cNvSpPr>
          <p:nvPr>
            <p:ph type="body" sz="quarter" idx="29" hasCustomPrompt="1"/>
          </p:nvPr>
        </p:nvSpPr>
        <p:spPr>
          <a:xfrm>
            <a:off x="5267422" y="3475694"/>
            <a:ext cx="4320000" cy="246221"/>
          </a:xfrm>
        </p:spPr>
        <p:txBody>
          <a:bodyPr>
            <a:noAutofit/>
          </a:bodyPr>
          <a:lstStyle>
            <a:lvl1pPr>
              <a:spcBef>
                <a:spcPts val="0"/>
              </a:spcBef>
              <a:defRPr cap="all" baseline="0">
                <a:solidFill>
                  <a:schemeClr val="bg1"/>
                </a:solidFill>
                <a:latin typeface="+mj-lt"/>
              </a:defRPr>
            </a:lvl1pPr>
          </a:lstStyle>
          <a:p>
            <a:pPr lvl="0"/>
            <a:r>
              <a:rPr lang="nb-NO" dirty="0" err="1"/>
              <a:t>Firstname</a:t>
            </a:r>
            <a:r>
              <a:rPr lang="nb-NO" dirty="0"/>
              <a:t> </a:t>
            </a:r>
            <a:r>
              <a:rPr lang="nb-NO" dirty="0" err="1"/>
              <a:t>Lastname</a:t>
            </a:r>
            <a:endParaRPr lang="nb-NO" dirty="0"/>
          </a:p>
        </p:txBody>
      </p:sp>
      <p:grpSp>
        <p:nvGrpSpPr>
          <p:cNvPr id="93" name="Icons01">
            <a:extLst>
              <a:ext uri="{FF2B5EF4-FFF2-40B4-BE49-F238E27FC236}">
                <a16:creationId xmlns:a16="http://schemas.microsoft.com/office/drawing/2014/main" id="{239DD276-DDB8-44F0-9FC0-D73680DA20F5}"/>
              </a:ext>
            </a:extLst>
          </p:cNvPr>
          <p:cNvGrpSpPr/>
          <p:nvPr userDrawn="1"/>
        </p:nvGrpSpPr>
        <p:grpSpPr>
          <a:xfrm>
            <a:off x="631150" y="4043586"/>
            <a:ext cx="464690" cy="562031"/>
            <a:chOff x="631150" y="4043586"/>
            <a:chExt cx="464690" cy="562031"/>
          </a:xfrm>
        </p:grpSpPr>
        <p:cxnSp>
          <p:nvCxnSpPr>
            <p:cNvPr id="94" name="Hline">
              <a:extLst>
                <a:ext uri="{FF2B5EF4-FFF2-40B4-BE49-F238E27FC236}">
                  <a16:creationId xmlns:a16="http://schemas.microsoft.com/office/drawing/2014/main" id="{2DC9BDF0-2FC5-46F1-A7B2-0ED11725DFD2}"/>
                </a:ext>
              </a:extLst>
            </p:cNvPr>
            <p:cNvCxnSpPr>
              <a:cxnSpLocks/>
            </p:cNvCxnSpPr>
            <p:nvPr/>
          </p:nvCxnSpPr>
          <p:spPr>
            <a:xfrm>
              <a:off x="631150" y="4043586"/>
              <a:ext cx="4646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95" name="IconPhone">
              <a:extLst>
                <a:ext uri="{FF2B5EF4-FFF2-40B4-BE49-F238E27FC236}">
                  <a16:creationId xmlns:a16="http://schemas.microsoft.com/office/drawing/2014/main" id="{2F25269A-1C55-473F-BE66-A61B5F63959D}"/>
                </a:ext>
              </a:extLst>
            </p:cNvPr>
            <p:cNvGrpSpPr>
              <a:grpSpLocks noChangeAspect="1"/>
            </p:cNvGrpSpPr>
            <p:nvPr/>
          </p:nvGrpSpPr>
          <p:grpSpPr>
            <a:xfrm>
              <a:off x="631150" y="4425617"/>
              <a:ext cx="180000" cy="180000"/>
              <a:chOff x="2703390" y="3158472"/>
              <a:chExt cx="960114" cy="960114"/>
            </a:xfrm>
          </p:grpSpPr>
          <p:sp>
            <p:nvSpPr>
              <p:cNvPr id="122" name="Ellipse 125">
                <a:extLst>
                  <a:ext uri="{FF2B5EF4-FFF2-40B4-BE49-F238E27FC236}">
                    <a16:creationId xmlns:a16="http://schemas.microsoft.com/office/drawing/2014/main" id="{211F23FB-69E5-44C4-A18C-3C2073E5B11A}"/>
                  </a:ext>
                </a:extLst>
              </p:cNvPr>
              <p:cNvSpPr/>
              <p:nvPr/>
            </p:nvSpPr>
            <p:spPr>
              <a:xfrm>
                <a:off x="2703390" y="3158472"/>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23" name="Group 4">
                <a:extLst>
                  <a:ext uri="{FF2B5EF4-FFF2-40B4-BE49-F238E27FC236}">
                    <a16:creationId xmlns:a16="http://schemas.microsoft.com/office/drawing/2014/main" id="{A2277612-0C18-4E4A-9946-5BDF503C9ACE}"/>
                  </a:ext>
                </a:extLst>
              </p:cNvPr>
              <p:cNvGrpSpPr>
                <a:grpSpLocks noChangeAspect="1"/>
              </p:cNvGrpSpPr>
              <p:nvPr/>
            </p:nvGrpSpPr>
            <p:grpSpPr bwMode="auto">
              <a:xfrm>
                <a:off x="2912386" y="3366720"/>
                <a:ext cx="542122" cy="543618"/>
                <a:chOff x="2638" y="958"/>
                <a:chExt cx="1087" cy="1090"/>
              </a:xfrm>
              <a:noFill/>
            </p:grpSpPr>
            <p:sp>
              <p:nvSpPr>
                <p:cNvPr id="124" name="Freeform 5">
                  <a:extLst>
                    <a:ext uri="{FF2B5EF4-FFF2-40B4-BE49-F238E27FC236}">
                      <a16:creationId xmlns:a16="http://schemas.microsoft.com/office/drawing/2014/main" id="{E539A085-2A56-42BA-8876-ECBA47781E5C}"/>
                    </a:ext>
                  </a:extLst>
                </p:cNvPr>
                <p:cNvSpPr>
                  <a:spLocks/>
                </p:cNvSpPr>
                <p:nvPr/>
              </p:nvSpPr>
              <p:spPr bwMode="auto">
                <a:xfrm>
                  <a:off x="2638" y="958"/>
                  <a:ext cx="1087" cy="1090"/>
                </a:xfrm>
                <a:custGeom>
                  <a:avLst/>
                  <a:gdLst>
                    <a:gd name="T0" fmla="*/ 8 w 886"/>
                    <a:gd name="T1" fmla="*/ 49 h 887"/>
                    <a:gd name="T2" fmla="*/ 5 w 886"/>
                    <a:gd name="T3" fmla="*/ 101 h 887"/>
                    <a:gd name="T4" fmla="*/ 273 w 886"/>
                    <a:gd name="T5" fmla="*/ 616 h 887"/>
                    <a:gd name="T6" fmla="*/ 786 w 886"/>
                    <a:gd name="T7" fmla="*/ 883 h 887"/>
                    <a:gd name="T8" fmla="*/ 839 w 886"/>
                    <a:gd name="T9" fmla="*/ 879 h 887"/>
                    <a:gd name="T10" fmla="*/ 851 w 886"/>
                    <a:gd name="T11" fmla="*/ 863 h 887"/>
                    <a:gd name="T12" fmla="*/ 883 w 886"/>
                    <a:gd name="T13" fmla="*/ 721 h 887"/>
                    <a:gd name="T14" fmla="*/ 871 w 886"/>
                    <a:gd name="T15" fmla="*/ 686 h 887"/>
                    <a:gd name="T16" fmla="*/ 708 w 886"/>
                    <a:gd name="T17" fmla="*/ 617 h 887"/>
                    <a:gd name="T18" fmla="*/ 652 w 886"/>
                    <a:gd name="T19" fmla="*/ 630 h 887"/>
                    <a:gd name="T20" fmla="*/ 632 w 886"/>
                    <a:gd name="T21" fmla="*/ 664 h 887"/>
                    <a:gd name="T22" fmla="*/ 601 w 886"/>
                    <a:gd name="T23" fmla="*/ 687 h 887"/>
                    <a:gd name="T24" fmla="*/ 363 w 886"/>
                    <a:gd name="T25" fmla="*/ 524 h 887"/>
                    <a:gd name="T26" fmla="*/ 194 w 886"/>
                    <a:gd name="T27" fmla="*/ 281 h 887"/>
                    <a:gd name="T28" fmla="*/ 217 w 886"/>
                    <a:gd name="T29" fmla="*/ 250 h 887"/>
                    <a:gd name="T30" fmla="*/ 251 w 886"/>
                    <a:gd name="T31" fmla="*/ 231 h 887"/>
                    <a:gd name="T32" fmla="*/ 264 w 886"/>
                    <a:gd name="T33" fmla="*/ 175 h 887"/>
                    <a:gd name="T34" fmla="*/ 215 w 886"/>
                    <a:gd name="T35" fmla="*/ 38 h 887"/>
                    <a:gd name="T36" fmla="*/ 167 w 886"/>
                    <a:gd name="T37" fmla="*/ 4 h 887"/>
                    <a:gd name="T38" fmla="*/ 24 w 886"/>
                    <a:gd name="T39" fmla="*/ 36 h 887"/>
                    <a:gd name="T40" fmla="*/ 8 w 886"/>
                    <a:gd name="T41" fmla="*/ 49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6" h="887">
                      <a:moveTo>
                        <a:pt x="8" y="49"/>
                      </a:moveTo>
                      <a:cubicBezTo>
                        <a:pt x="0" y="62"/>
                        <a:pt x="1" y="82"/>
                        <a:pt x="5" y="101"/>
                      </a:cubicBezTo>
                      <a:cubicBezTo>
                        <a:pt x="40" y="301"/>
                        <a:pt x="137" y="480"/>
                        <a:pt x="273" y="616"/>
                      </a:cubicBezTo>
                      <a:cubicBezTo>
                        <a:pt x="409" y="752"/>
                        <a:pt x="593" y="854"/>
                        <a:pt x="786" y="883"/>
                      </a:cubicBezTo>
                      <a:cubicBezTo>
                        <a:pt x="806" y="886"/>
                        <a:pt x="825" y="887"/>
                        <a:pt x="839" y="879"/>
                      </a:cubicBezTo>
                      <a:cubicBezTo>
                        <a:pt x="844" y="876"/>
                        <a:pt x="850" y="871"/>
                        <a:pt x="851" y="863"/>
                      </a:cubicBezTo>
                      <a:cubicBezTo>
                        <a:pt x="883" y="721"/>
                        <a:pt x="883" y="721"/>
                        <a:pt x="883" y="721"/>
                      </a:cubicBezTo>
                      <a:cubicBezTo>
                        <a:pt x="886" y="709"/>
                        <a:pt x="881" y="696"/>
                        <a:pt x="871" y="686"/>
                      </a:cubicBezTo>
                      <a:cubicBezTo>
                        <a:pt x="866" y="681"/>
                        <a:pt x="759" y="642"/>
                        <a:pt x="708" y="617"/>
                      </a:cubicBezTo>
                      <a:cubicBezTo>
                        <a:pt x="687" y="607"/>
                        <a:pt x="662" y="613"/>
                        <a:pt x="652" y="630"/>
                      </a:cubicBezTo>
                      <a:cubicBezTo>
                        <a:pt x="632" y="664"/>
                        <a:pt x="632" y="664"/>
                        <a:pt x="632" y="664"/>
                      </a:cubicBezTo>
                      <a:cubicBezTo>
                        <a:pt x="625" y="676"/>
                        <a:pt x="614" y="684"/>
                        <a:pt x="601" y="687"/>
                      </a:cubicBezTo>
                      <a:cubicBezTo>
                        <a:pt x="551" y="700"/>
                        <a:pt x="397" y="558"/>
                        <a:pt x="363" y="524"/>
                      </a:cubicBezTo>
                      <a:cubicBezTo>
                        <a:pt x="328" y="489"/>
                        <a:pt x="181" y="331"/>
                        <a:pt x="194" y="281"/>
                      </a:cubicBezTo>
                      <a:cubicBezTo>
                        <a:pt x="197" y="268"/>
                        <a:pt x="206" y="257"/>
                        <a:pt x="217" y="250"/>
                      </a:cubicBezTo>
                      <a:cubicBezTo>
                        <a:pt x="247" y="233"/>
                        <a:pt x="239" y="238"/>
                        <a:pt x="251" y="231"/>
                      </a:cubicBezTo>
                      <a:cubicBezTo>
                        <a:pt x="269" y="220"/>
                        <a:pt x="275" y="196"/>
                        <a:pt x="264" y="175"/>
                      </a:cubicBezTo>
                      <a:cubicBezTo>
                        <a:pt x="242" y="129"/>
                        <a:pt x="229" y="87"/>
                        <a:pt x="215" y="38"/>
                      </a:cubicBezTo>
                      <a:cubicBezTo>
                        <a:pt x="208" y="17"/>
                        <a:pt x="188" y="0"/>
                        <a:pt x="167" y="4"/>
                      </a:cubicBezTo>
                      <a:cubicBezTo>
                        <a:pt x="167" y="4"/>
                        <a:pt x="165" y="5"/>
                        <a:pt x="24" y="36"/>
                      </a:cubicBezTo>
                      <a:cubicBezTo>
                        <a:pt x="16" y="38"/>
                        <a:pt x="11" y="44"/>
                        <a:pt x="8" y="49"/>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5" name="Freeform 6">
                  <a:extLst>
                    <a:ext uri="{FF2B5EF4-FFF2-40B4-BE49-F238E27FC236}">
                      <a16:creationId xmlns:a16="http://schemas.microsoft.com/office/drawing/2014/main" id="{E3319C81-CAB2-4C55-9262-EE060FC47B6E}"/>
                    </a:ext>
                  </a:extLst>
                </p:cNvPr>
                <p:cNvSpPr>
                  <a:spLocks/>
                </p:cNvSpPr>
                <p:nvPr/>
              </p:nvSpPr>
              <p:spPr bwMode="auto">
                <a:xfrm>
                  <a:off x="3182" y="1108"/>
                  <a:ext cx="344" cy="345"/>
                </a:xfrm>
                <a:custGeom>
                  <a:avLst/>
                  <a:gdLst>
                    <a:gd name="T0" fmla="*/ 0 w 281"/>
                    <a:gd name="T1" fmla="*/ 0 h 281"/>
                    <a:gd name="T2" fmla="*/ 281 w 281"/>
                    <a:gd name="T3" fmla="*/ 281 h 281"/>
                  </a:gdLst>
                  <a:ahLst/>
                  <a:cxnLst>
                    <a:cxn ang="0">
                      <a:pos x="T0" y="T1"/>
                    </a:cxn>
                    <a:cxn ang="0">
                      <a:pos x="T2" y="T3"/>
                    </a:cxn>
                  </a:cxnLst>
                  <a:rect l="0" t="0" r="r" b="b"/>
                  <a:pathLst>
                    <a:path w="281" h="281">
                      <a:moveTo>
                        <a:pt x="0" y="0"/>
                      </a:moveTo>
                      <a:cubicBezTo>
                        <a:pt x="155" y="0"/>
                        <a:pt x="281" y="126"/>
                        <a:pt x="281" y="28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6" name="Freeform 7">
                  <a:extLst>
                    <a:ext uri="{FF2B5EF4-FFF2-40B4-BE49-F238E27FC236}">
                      <a16:creationId xmlns:a16="http://schemas.microsoft.com/office/drawing/2014/main" id="{A7339AEE-CBCF-47AB-A9A5-1CD86F751448}"/>
                    </a:ext>
                  </a:extLst>
                </p:cNvPr>
                <p:cNvSpPr>
                  <a:spLocks/>
                </p:cNvSpPr>
                <p:nvPr/>
              </p:nvSpPr>
              <p:spPr bwMode="auto">
                <a:xfrm>
                  <a:off x="3182" y="961"/>
                  <a:ext cx="491" cy="492"/>
                </a:xfrm>
                <a:custGeom>
                  <a:avLst/>
                  <a:gdLst>
                    <a:gd name="T0" fmla="*/ 0 w 400"/>
                    <a:gd name="T1" fmla="*/ 0 h 401"/>
                    <a:gd name="T2" fmla="*/ 400 w 400"/>
                    <a:gd name="T3" fmla="*/ 401 h 401"/>
                  </a:gdLst>
                  <a:ahLst/>
                  <a:cxnLst>
                    <a:cxn ang="0">
                      <a:pos x="T0" y="T1"/>
                    </a:cxn>
                    <a:cxn ang="0">
                      <a:pos x="T2" y="T3"/>
                    </a:cxn>
                  </a:cxnLst>
                  <a:rect l="0" t="0" r="r" b="b"/>
                  <a:pathLst>
                    <a:path w="400" h="401">
                      <a:moveTo>
                        <a:pt x="0" y="0"/>
                      </a:moveTo>
                      <a:cubicBezTo>
                        <a:pt x="221" y="0"/>
                        <a:pt x="400" y="180"/>
                        <a:pt x="400" y="40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96" name="IconEmail">
              <a:extLst>
                <a:ext uri="{FF2B5EF4-FFF2-40B4-BE49-F238E27FC236}">
                  <a16:creationId xmlns:a16="http://schemas.microsoft.com/office/drawing/2014/main" id="{6F1632F9-B621-4C38-960C-DA5E6F85B343}"/>
                </a:ext>
              </a:extLst>
            </p:cNvPr>
            <p:cNvGrpSpPr>
              <a:grpSpLocks noChangeAspect="1"/>
            </p:cNvGrpSpPr>
            <p:nvPr/>
          </p:nvGrpSpPr>
          <p:grpSpPr>
            <a:xfrm>
              <a:off x="631150" y="4162565"/>
              <a:ext cx="180000" cy="180000"/>
              <a:chOff x="2703390" y="4365085"/>
              <a:chExt cx="960114" cy="960114"/>
            </a:xfrm>
          </p:grpSpPr>
          <p:sp>
            <p:nvSpPr>
              <p:cNvPr id="97" name="Ellipse 125">
                <a:extLst>
                  <a:ext uri="{FF2B5EF4-FFF2-40B4-BE49-F238E27FC236}">
                    <a16:creationId xmlns:a16="http://schemas.microsoft.com/office/drawing/2014/main" id="{F11AD308-C899-4373-B00C-56D77249A081}"/>
                  </a:ext>
                </a:extLst>
              </p:cNvPr>
              <p:cNvSpPr/>
              <p:nvPr/>
            </p:nvSpPr>
            <p:spPr>
              <a:xfrm>
                <a:off x="2703390" y="4365085"/>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17" name="Group 116">
                <a:extLst>
                  <a:ext uri="{FF2B5EF4-FFF2-40B4-BE49-F238E27FC236}">
                    <a16:creationId xmlns:a16="http://schemas.microsoft.com/office/drawing/2014/main" id="{3DC56136-2549-4CAD-A095-EA048E8BEC24}"/>
                  </a:ext>
                </a:extLst>
              </p:cNvPr>
              <p:cNvGrpSpPr>
                <a:grpSpLocks noChangeAspect="1"/>
              </p:cNvGrpSpPr>
              <p:nvPr/>
            </p:nvGrpSpPr>
            <p:grpSpPr>
              <a:xfrm>
                <a:off x="2886170" y="4635603"/>
                <a:ext cx="594554" cy="419078"/>
                <a:chOff x="4562584" y="4650255"/>
                <a:chExt cx="457200" cy="322263"/>
              </a:xfrm>
            </p:grpSpPr>
            <p:sp>
              <p:nvSpPr>
                <p:cNvPr id="118" name="Line 20">
                  <a:extLst>
                    <a:ext uri="{FF2B5EF4-FFF2-40B4-BE49-F238E27FC236}">
                      <a16:creationId xmlns:a16="http://schemas.microsoft.com/office/drawing/2014/main" id="{7465CE6F-AB4D-45E4-959F-77A21B0A5DB3}"/>
                    </a:ext>
                  </a:extLst>
                </p:cNvPr>
                <p:cNvSpPr>
                  <a:spLocks noChangeShapeType="1"/>
                </p:cNvSpPr>
                <p:nvPr/>
              </p:nvSpPr>
              <p:spPr bwMode="auto">
                <a:xfrm>
                  <a:off x="4867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dirty="0"/>
                </a:p>
              </p:txBody>
            </p:sp>
            <p:sp>
              <p:nvSpPr>
                <p:cNvPr id="119" name="Freeform 21">
                  <a:extLst>
                    <a:ext uri="{FF2B5EF4-FFF2-40B4-BE49-F238E27FC236}">
                      <a16:creationId xmlns:a16="http://schemas.microsoft.com/office/drawing/2014/main" id="{46D4B8F3-8C14-40EC-A063-FE3AF5C0750D}"/>
                    </a:ext>
                  </a:extLst>
                </p:cNvPr>
                <p:cNvSpPr>
                  <a:spLocks/>
                </p:cNvSpPr>
                <p:nvPr/>
              </p:nvSpPr>
              <p:spPr bwMode="auto">
                <a:xfrm>
                  <a:off x="4562584" y="4650255"/>
                  <a:ext cx="457200" cy="322263"/>
                </a:xfrm>
                <a:custGeom>
                  <a:avLst/>
                  <a:gdLst>
                    <a:gd name="T0" fmla="*/ 0 w 108"/>
                    <a:gd name="T1" fmla="*/ 40 h 76"/>
                    <a:gd name="T2" fmla="*/ 0 w 108"/>
                    <a:gd name="T3" fmla="*/ 8 h 76"/>
                    <a:gd name="T4" fmla="*/ 8 w 108"/>
                    <a:gd name="T5" fmla="*/ 0 h 76"/>
                    <a:gd name="T6" fmla="*/ 100 w 108"/>
                    <a:gd name="T7" fmla="*/ 0 h 76"/>
                    <a:gd name="T8" fmla="*/ 108 w 108"/>
                    <a:gd name="T9" fmla="*/ 8 h 76"/>
                    <a:gd name="T10" fmla="*/ 108 w 108"/>
                    <a:gd name="T11" fmla="*/ 68 h 76"/>
                    <a:gd name="T12" fmla="*/ 100 w 108"/>
                    <a:gd name="T13" fmla="*/ 76 h 76"/>
                    <a:gd name="T14" fmla="*/ 8 w 108"/>
                    <a:gd name="T15" fmla="*/ 76 h 76"/>
                    <a:gd name="T16" fmla="*/ 0 w 108"/>
                    <a:gd name="T17" fmla="*/ 68 h 76"/>
                    <a:gd name="T18" fmla="*/ 0 w 108"/>
                    <a:gd name="T19" fmla="*/ 52 h 76"/>
                    <a:gd name="connsiteX0" fmla="*/ 0 w 10000"/>
                    <a:gd name="connsiteY0" fmla="*/ 5263 h 10000"/>
                    <a:gd name="connsiteX1" fmla="*/ 0 w 10000"/>
                    <a:gd name="connsiteY1" fmla="*/ 1053 h 10000"/>
                    <a:gd name="connsiteX2" fmla="*/ 741 w 10000"/>
                    <a:gd name="connsiteY2" fmla="*/ 0 h 10000"/>
                    <a:gd name="connsiteX3" fmla="*/ 9259 w 10000"/>
                    <a:gd name="connsiteY3" fmla="*/ 0 h 10000"/>
                    <a:gd name="connsiteX4" fmla="*/ 10000 w 10000"/>
                    <a:gd name="connsiteY4" fmla="*/ 1053 h 10000"/>
                    <a:gd name="connsiteX5" fmla="*/ 10000 w 10000"/>
                    <a:gd name="connsiteY5" fmla="*/ 8947 h 10000"/>
                    <a:gd name="connsiteX6" fmla="*/ 9259 w 10000"/>
                    <a:gd name="connsiteY6" fmla="*/ 10000 h 10000"/>
                    <a:gd name="connsiteX7" fmla="*/ 741 w 10000"/>
                    <a:gd name="connsiteY7" fmla="*/ 10000 h 10000"/>
                    <a:gd name="connsiteX8" fmla="*/ 0 w 10000"/>
                    <a:gd name="connsiteY8" fmla="*/ 8947 h 10000"/>
                    <a:gd name="connsiteX9" fmla="*/ 0 w 10000"/>
                    <a:gd name="connsiteY9" fmla="*/ 6842 h 10000"/>
                    <a:gd name="connsiteX10" fmla="*/ 0 w 10000"/>
                    <a:gd name="connsiteY10" fmla="*/ 526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0" y="5263"/>
                      </a:moveTo>
                      <a:lnTo>
                        <a:pt x="0" y="1053"/>
                      </a:lnTo>
                      <a:cubicBezTo>
                        <a:pt x="0" y="526"/>
                        <a:pt x="370" y="0"/>
                        <a:pt x="741" y="0"/>
                      </a:cubicBezTo>
                      <a:lnTo>
                        <a:pt x="9259" y="0"/>
                      </a:lnTo>
                      <a:cubicBezTo>
                        <a:pt x="9630" y="0"/>
                        <a:pt x="10000" y="526"/>
                        <a:pt x="10000" y="1053"/>
                      </a:cubicBezTo>
                      <a:lnTo>
                        <a:pt x="10000" y="8947"/>
                      </a:lnTo>
                      <a:cubicBezTo>
                        <a:pt x="10000" y="9474"/>
                        <a:pt x="9630" y="10000"/>
                        <a:pt x="9259" y="10000"/>
                      </a:cubicBezTo>
                      <a:lnTo>
                        <a:pt x="741" y="10000"/>
                      </a:lnTo>
                      <a:cubicBezTo>
                        <a:pt x="370" y="10000"/>
                        <a:pt x="0" y="9474"/>
                        <a:pt x="0" y="8947"/>
                      </a:cubicBezTo>
                      <a:lnTo>
                        <a:pt x="0" y="6842"/>
                      </a:lnTo>
                      <a:lnTo>
                        <a:pt x="0" y="5263"/>
                      </a:lnTo>
                      <a:close/>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dirty="0"/>
                </a:p>
              </p:txBody>
            </p:sp>
            <p:sp>
              <p:nvSpPr>
                <p:cNvPr id="120" name="Freeform 22">
                  <a:extLst>
                    <a:ext uri="{FF2B5EF4-FFF2-40B4-BE49-F238E27FC236}">
                      <a16:creationId xmlns:a16="http://schemas.microsoft.com/office/drawing/2014/main" id="{ECED9814-E13C-4C80-8880-0AD48CA1BB7B}"/>
                    </a:ext>
                  </a:extLst>
                </p:cNvPr>
                <p:cNvSpPr>
                  <a:spLocks/>
                </p:cNvSpPr>
                <p:nvPr/>
              </p:nvSpPr>
              <p:spPr bwMode="auto">
                <a:xfrm>
                  <a:off x="4613384" y="4701055"/>
                  <a:ext cx="355600" cy="152400"/>
                </a:xfrm>
                <a:custGeom>
                  <a:avLst/>
                  <a:gdLst>
                    <a:gd name="T0" fmla="*/ 0 w 84"/>
                    <a:gd name="T1" fmla="*/ 0 h 36"/>
                    <a:gd name="T2" fmla="*/ 32 w 84"/>
                    <a:gd name="T3" fmla="*/ 32 h 36"/>
                    <a:gd name="T4" fmla="*/ 52 w 84"/>
                    <a:gd name="T5" fmla="*/ 32 h 36"/>
                    <a:gd name="T6" fmla="*/ 84 w 84"/>
                    <a:gd name="T7" fmla="*/ 0 h 36"/>
                  </a:gdLst>
                  <a:ahLst/>
                  <a:cxnLst>
                    <a:cxn ang="0">
                      <a:pos x="T0" y="T1"/>
                    </a:cxn>
                    <a:cxn ang="0">
                      <a:pos x="T2" y="T3"/>
                    </a:cxn>
                    <a:cxn ang="0">
                      <a:pos x="T4" y="T5"/>
                    </a:cxn>
                    <a:cxn ang="0">
                      <a:pos x="T6" y="T7"/>
                    </a:cxn>
                  </a:cxnLst>
                  <a:rect l="0" t="0" r="r" b="b"/>
                  <a:pathLst>
                    <a:path w="84" h="36">
                      <a:moveTo>
                        <a:pt x="0" y="0"/>
                      </a:moveTo>
                      <a:cubicBezTo>
                        <a:pt x="32" y="32"/>
                        <a:pt x="32" y="32"/>
                        <a:pt x="32" y="32"/>
                      </a:cubicBezTo>
                      <a:cubicBezTo>
                        <a:pt x="37" y="36"/>
                        <a:pt x="47" y="36"/>
                        <a:pt x="52" y="32"/>
                      </a:cubicBezTo>
                      <a:cubicBezTo>
                        <a:pt x="84" y="0"/>
                        <a:pt x="84" y="0"/>
                        <a:pt x="84" y="0"/>
                      </a:cubicBezTo>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dirty="0"/>
                </a:p>
              </p:txBody>
            </p:sp>
            <p:sp>
              <p:nvSpPr>
                <p:cNvPr id="121" name="Line 23">
                  <a:extLst>
                    <a:ext uri="{FF2B5EF4-FFF2-40B4-BE49-F238E27FC236}">
                      <a16:creationId xmlns:a16="http://schemas.microsoft.com/office/drawing/2014/main" id="{71D7ACFC-25B1-447D-B302-221A7C9AB7C7}"/>
                    </a:ext>
                  </a:extLst>
                </p:cNvPr>
                <p:cNvSpPr>
                  <a:spLocks noChangeShapeType="1"/>
                </p:cNvSpPr>
                <p:nvPr/>
              </p:nvSpPr>
              <p:spPr bwMode="auto">
                <a:xfrm flipH="1">
                  <a:off x="4613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dirty="0"/>
                </a:p>
              </p:txBody>
            </p:sp>
          </p:grpSp>
        </p:grpSp>
      </p:grpSp>
      <p:sp>
        <p:nvSpPr>
          <p:cNvPr id="127" name="strPhone01">
            <a:extLst>
              <a:ext uri="{FF2B5EF4-FFF2-40B4-BE49-F238E27FC236}">
                <a16:creationId xmlns:a16="http://schemas.microsoft.com/office/drawing/2014/main" id="{A51A564F-A374-4B3F-BD79-1C67B6213137}"/>
              </a:ext>
            </a:extLst>
          </p:cNvPr>
          <p:cNvSpPr>
            <a:spLocks noGrp="1"/>
          </p:cNvSpPr>
          <p:nvPr>
            <p:ph type="body" sz="quarter" idx="12" hasCustomPrompt="1"/>
          </p:nvPr>
        </p:nvSpPr>
        <p:spPr>
          <a:xfrm>
            <a:off x="900707" y="4417541"/>
            <a:ext cx="4050443" cy="246221"/>
          </a:xfrm>
        </p:spPr>
        <p:txBody>
          <a:bodyPr>
            <a:noAutofit/>
          </a:bodyPr>
          <a:lstStyle>
            <a:lvl1pPr>
              <a:spcBef>
                <a:spcPts val="0"/>
              </a:spcBef>
              <a:defRPr sz="1200" cap="none" baseline="0">
                <a:solidFill>
                  <a:schemeClr val="bg1"/>
                </a:solidFill>
                <a:latin typeface="+mn-lt"/>
              </a:defRPr>
            </a:lvl1pPr>
          </a:lstStyle>
          <a:p>
            <a:pPr lvl="0"/>
            <a:r>
              <a:rPr lang="nb-NO" sz="1200" dirty="0">
                <a:solidFill>
                  <a:schemeClr val="bg1"/>
                </a:solidFill>
              </a:rPr>
              <a:t>+32 # ### ## ##</a:t>
            </a:r>
            <a:endParaRPr lang="nb-NO" dirty="0"/>
          </a:p>
        </p:txBody>
      </p:sp>
      <p:sp>
        <p:nvSpPr>
          <p:cNvPr id="128" name="strEmail01">
            <a:extLst>
              <a:ext uri="{FF2B5EF4-FFF2-40B4-BE49-F238E27FC236}">
                <a16:creationId xmlns:a16="http://schemas.microsoft.com/office/drawing/2014/main" id="{60B11F2F-B4E3-40EE-85D3-A30C1802A8E5}"/>
              </a:ext>
            </a:extLst>
          </p:cNvPr>
          <p:cNvSpPr>
            <a:spLocks noGrp="1"/>
          </p:cNvSpPr>
          <p:nvPr>
            <p:ph type="body" sz="quarter" idx="13" hasCustomPrompt="1"/>
          </p:nvPr>
        </p:nvSpPr>
        <p:spPr>
          <a:xfrm>
            <a:off x="900707" y="4159760"/>
            <a:ext cx="4050443" cy="246221"/>
          </a:xfrm>
        </p:spPr>
        <p:txBody>
          <a:bodyPr>
            <a:noAutofit/>
          </a:bodyPr>
          <a:lstStyle>
            <a:lvl1pPr>
              <a:spcBef>
                <a:spcPts val="0"/>
              </a:spcBef>
              <a:defRPr sz="1200" cap="none" baseline="0">
                <a:solidFill>
                  <a:schemeClr val="bg1"/>
                </a:solidFill>
                <a:latin typeface="+mn-lt"/>
              </a:defRPr>
            </a:lvl1pPr>
          </a:lstStyle>
          <a:p>
            <a:pPr lvl="0"/>
            <a:r>
              <a:rPr lang="nb-NO" sz="1200" dirty="0">
                <a:solidFill>
                  <a:schemeClr val="bg1"/>
                </a:solidFill>
              </a:rPr>
              <a:t>firstname.lastname@ipsos.com</a:t>
            </a:r>
            <a:endParaRPr lang="nb-NO" dirty="0"/>
          </a:p>
        </p:txBody>
      </p:sp>
      <p:sp>
        <p:nvSpPr>
          <p:cNvPr id="129" name="strFunction01">
            <a:extLst>
              <a:ext uri="{FF2B5EF4-FFF2-40B4-BE49-F238E27FC236}">
                <a16:creationId xmlns:a16="http://schemas.microsoft.com/office/drawing/2014/main" id="{3C49658E-3019-4D0B-9138-33C7142625B7}"/>
              </a:ext>
            </a:extLst>
          </p:cNvPr>
          <p:cNvSpPr>
            <a:spLocks noGrp="1"/>
          </p:cNvSpPr>
          <p:nvPr>
            <p:ph type="body" sz="quarter" idx="11" hasCustomPrompt="1"/>
          </p:nvPr>
        </p:nvSpPr>
        <p:spPr>
          <a:xfrm>
            <a:off x="631150" y="3715634"/>
            <a:ext cx="4320000" cy="246221"/>
          </a:xfrm>
        </p:spPr>
        <p:txBody>
          <a:bodyPr>
            <a:noAutofit/>
          </a:bodyPr>
          <a:lstStyle>
            <a:lvl1pPr>
              <a:spcBef>
                <a:spcPts val="0"/>
              </a:spcBef>
              <a:defRPr sz="1200" cap="none" baseline="0">
                <a:solidFill>
                  <a:schemeClr val="bg1">
                    <a:alpha val="50000"/>
                  </a:schemeClr>
                </a:solidFill>
                <a:latin typeface="+mn-lt"/>
              </a:defRPr>
            </a:lvl1pPr>
          </a:lstStyle>
          <a:p>
            <a:pPr lvl="0"/>
            <a:r>
              <a:rPr lang="nb-NO" dirty="0" err="1"/>
              <a:t>Function</a:t>
            </a:r>
            <a:r>
              <a:rPr lang="nb-NO" dirty="0"/>
              <a:t> </a:t>
            </a:r>
            <a:r>
              <a:rPr lang="nb-NO" dirty="0" err="1"/>
              <a:t>Title</a:t>
            </a:r>
            <a:endParaRPr lang="nb-NO" dirty="0"/>
          </a:p>
        </p:txBody>
      </p:sp>
      <p:sp>
        <p:nvSpPr>
          <p:cNvPr id="130" name="strName01">
            <a:extLst>
              <a:ext uri="{FF2B5EF4-FFF2-40B4-BE49-F238E27FC236}">
                <a16:creationId xmlns:a16="http://schemas.microsoft.com/office/drawing/2014/main" id="{7409FF92-ACE7-46CA-9665-B23428452C4D}"/>
              </a:ext>
            </a:extLst>
          </p:cNvPr>
          <p:cNvSpPr>
            <a:spLocks noGrp="1"/>
          </p:cNvSpPr>
          <p:nvPr>
            <p:ph type="body" sz="quarter" idx="10" hasCustomPrompt="1"/>
          </p:nvPr>
        </p:nvSpPr>
        <p:spPr>
          <a:xfrm>
            <a:off x="631150" y="3475694"/>
            <a:ext cx="4320000" cy="246221"/>
          </a:xfrm>
        </p:spPr>
        <p:txBody>
          <a:bodyPr>
            <a:noAutofit/>
          </a:bodyPr>
          <a:lstStyle>
            <a:lvl1pPr>
              <a:spcBef>
                <a:spcPts val="0"/>
              </a:spcBef>
              <a:defRPr cap="all" baseline="0">
                <a:solidFill>
                  <a:schemeClr val="bg1"/>
                </a:solidFill>
                <a:latin typeface="+mj-lt"/>
              </a:defRPr>
            </a:lvl1pPr>
          </a:lstStyle>
          <a:p>
            <a:pPr lvl="0"/>
            <a:r>
              <a:rPr lang="nb-NO" dirty="0" err="1"/>
              <a:t>Firstname</a:t>
            </a:r>
            <a:r>
              <a:rPr lang="nb-NO" dirty="0"/>
              <a:t> </a:t>
            </a:r>
            <a:r>
              <a:rPr lang="nb-NO" dirty="0" err="1"/>
              <a:t>Lastname</a:t>
            </a:r>
            <a:endParaRPr lang="nb-NO" dirty="0"/>
          </a:p>
        </p:txBody>
      </p:sp>
    </p:spTree>
    <p:extLst>
      <p:ext uri="{BB962C8B-B14F-4D97-AF65-F5344CB8AC3E}">
        <p14:creationId xmlns:p14="http://schemas.microsoft.com/office/powerpoint/2010/main" val="650699373"/>
      </p:ext>
    </p:extLst>
  </p:cSld>
  <p:clrMapOvr>
    <a:masterClrMapping/>
  </p:clrMapOvr>
  <p:extLst>
    <p:ext uri="{DCECCB84-F9BA-43D5-87BE-67443E8EF086}">
      <p15:sldGuideLst xmlns:p15="http://schemas.microsoft.com/office/powerpoint/2012/main">
        <p15:guide id="1" pos="393"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hanks &amp; Contacts (3)">
    <p:spTree>
      <p:nvGrpSpPr>
        <p:cNvPr id="1" name=""/>
        <p:cNvGrpSpPr/>
        <p:nvPr/>
      </p:nvGrpSpPr>
      <p:grpSpPr>
        <a:xfrm>
          <a:off x="0" y="0"/>
          <a:ext cx="0" cy="0"/>
          <a:chOff x="0" y="0"/>
          <a:chExt cx="0" cy="0"/>
        </a:xfrm>
      </p:grpSpPr>
      <p:grpSp>
        <p:nvGrpSpPr>
          <p:cNvPr id="67" name="Angled stripes">
            <a:extLst>
              <a:ext uri="{FF2B5EF4-FFF2-40B4-BE49-F238E27FC236}">
                <a16:creationId xmlns:a16="http://schemas.microsoft.com/office/drawing/2014/main" id="{F533E234-6025-4C47-A002-B53D3206A9BC}"/>
              </a:ext>
            </a:extLst>
          </p:cNvPr>
          <p:cNvGrpSpPr/>
          <p:nvPr userDrawn="1"/>
        </p:nvGrpSpPr>
        <p:grpSpPr>
          <a:xfrm>
            <a:off x="2101012" y="2821242"/>
            <a:ext cx="11833943" cy="1855206"/>
            <a:chOff x="2101012" y="2821242"/>
            <a:chExt cx="11833943" cy="1855206"/>
          </a:xfrm>
        </p:grpSpPr>
        <p:sp>
          <p:nvSpPr>
            <p:cNvPr id="68" name="Angled stripe 1">
              <a:extLst>
                <a:ext uri="{FF2B5EF4-FFF2-40B4-BE49-F238E27FC236}">
                  <a16:creationId xmlns:a16="http://schemas.microsoft.com/office/drawing/2014/main" id="{D9A50C02-45F5-4790-A2D6-F634706348FB}"/>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69" name="Angled stripe 2">
              <a:extLst>
                <a:ext uri="{FF2B5EF4-FFF2-40B4-BE49-F238E27FC236}">
                  <a16:creationId xmlns:a16="http://schemas.microsoft.com/office/drawing/2014/main" id="{8AAA1F8F-0343-4487-8E8A-70290DE2986B}"/>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pSp>
      <p:sp>
        <p:nvSpPr>
          <p:cNvPr id="70" name="GameChangers">
            <a:extLst>
              <a:ext uri="{FF2B5EF4-FFF2-40B4-BE49-F238E27FC236}">
                <a16:creationId xmlns:a16="http://schemas.microsoft.com/office/drawing/2014/main" id="{4012E296-F82D-4B97-9EFD-8CB7483F8C78}"/>
              </a:ext>
            </a:extLst>
          </p:cNvPr>
          <p:cNvSpPr/>
          <p:nvPr userDrawn="1"/>
        </p:nvSpPr>
        <p:spPr>
          <a:xfrm>
            <a:off x="7696051" y="5782364"/>
            <a:ext cx="2702074" cy="236588"/>
          </a:xfrm>
          <a:custGeom>
            <a:avLst/>
            <a:gdLst>
              <a:gd name="connsiteX0" fmla="*/ 1609358 w 1722437"/>
              <a:gd name="connsiteY0" fmla="*/ 100518 h 150812"/>
              <a:gd name="connsiteX1" fmla="*/ 1667937 w 1722437"/>
              <a:gd name="connsiteY1" fmla="*/ 149493 h 150812"/>
              <a:gd name="connsiteX2" fmla="*/ 1725246 w 1722437"/>
              <a:gd name="connsiteY2" fmla="*/ 105281 h 150812"/>
              <a:gd name="connsiteX3" fmla="*/ 1684367 w 1722437"/>
              <a:gd name="connsiteY3" fmla="*/ 65196 h 150812"/>
              <a:gd name="connsiteX4" fmla="*/ 1643251 w 1722437"/>
              <a:gd name="connsiteY4" fmla="*/ 44400 h 150812"/>
              <a:gd name="connsiteX5" fmla="*/ 1664127 w 1722437"/>
              <a:gd name="connsiteY5" fmla="*/ 28525 h 150812"/>
              <a:gd name="connsiteX6" fmla="*/ 1691273 w 1722437"/>
              <a:gd name="connsiteY6" fmla="*/ 49321 h 150812"/>
              <a:gd name="connsiteX7" fmla="*/ 1720562 w 1722437"/>
              <a:gd name="connsiteY7" fmla="*/ 49321 h 150812"/>
              <a:gd name="connsiteX8" fmla="*/ 1665476 w 1722437"/>
              <a:gd name="connsiteY8" fmla="*/ 4951 h 150812"/>
              <a:gd name="connsiteX9" fmla="*/ 1613962 w 1722437"/>
              <a:gd name="connsiteY9" fmla="*/ 46623 h 150812"/>
              <a:gd name="connsiteX10" fmla="*/ 1654999 w 1722437"/>
              <a:gd name="connsiteY10" fmla="*/ 85754 h 150812"/>
              <a:gd name="connsiteX11" fmla="*/ 1695956 w 1722437"/>
              <a:gd name="connsiteY11" fmla="*/ 108535 h 150812"/>
              <a:gd name="connsiteX12" fmla="*/ 1669127 w 1722437"/>
              <a:gd name="connsiteY12" fmla="*/ 125680 h 150812"/>
              <a:gd name="connsiteX13" fmla="*/ 1638647 w 1722437"/>
              <a:gd name="connsiteY13" fmla="*/ 100280 h 150812"/>
              <a:gd name="connsiteX14" fmla="*/ 1509107 w 1722437"/>
              <a:gd name="connsiteY14" fmla="*/ 32017 h 150812"/>
              <a:gd name="connsiteX15" fmla="*/ 1542207 w 1722437"/>
              <a:gd name="connsiteY15" fmla="*/ 32017 h 150812"/>
              <a:gd name="connsiteX16" fmla="*/ 1563082 w 1722437"/>
              <a:gd name="connsiteY16" fmla="*/ 51147 h 150812"/>
              <a:gd name="connsiteX17" fmla="*/ 1542207 w 1722437"/>
              <a:gd name="connsiteY17" fmla="*/ 70832 h 150812"/>
              <a:gd name="connsiteX18" fmla="*/ 1509107 w 1722437"/>
              <a:gd name="connsiteY18" fmla="*/ 70832 h 150812"/>
              <a:gd name="connsiteX19" fmla="*/ 1478786 w 1722437"/>
              <a:gd name="connsiteY19" fmla="*/ 146159 h 150812"/>
              <a:gd name="connsiteX20" fmla="*/ 1509107 w 1722437"/>
              <a:gd name="connsiteY20" fmla="*/ 146159 h 150812"/>
              <a:gd name="connsiteX21" fmla="*/ 1509107 w 1722437"/>
              <a:gd name="connsiteY21" fmla="*/ 92422 h 150812"/>
              <a:gd name="connsiteX22" fmla="*/ 1539349 w 1722437"/>
              <a:gd name="connsiteY22" fmla="*/ 92422 h 150812"/>
              <a:gd name="connsiteX23" fmla="*/ 1562288 w 1722437"/>
              <a:gd name="connsiteY23" fmla="*/ 113218 h 150812"/>
              <a:gd name="connsiteX24" fmla="*/ 1567130 w 1722437"/>
              <a:gd name="connsiteY24" fmla="*/ 146159 h 150812"/>
              <a:gd name="connsiteX25" fmla="*/ 1597372 w 1722437"/>
              <a:gd name="connsiteY25" fmla="*/ 146159 h 150812"/>
              <a:gd name="connsiteX26" fmla="*/ 1591578 w 1722437"/>
              <a:gd name="connsiteY26" fmla="*/ 113615 h 150812"/>
              <a:gd name="connsiteX27" fmla="*/ 1571575 w 1722437"/>
              <a:gd name="connsiteY27" fmla="*/ 81389 h 150812"/>
              <a:gd name="connsiteX28" fmla="*/ 1571575 w 1722437"/>
              <a:gd name="connsiteY28" fmla="*/ 81389 h 150812"/>
              <a:gd name="connsiteX29" fmla="*/ 1593324 w 1722437"/>
              <a:gd name="connsiteY29" fmla="*/ 46861 h 150812"/>
              <a:gd name="connsiteX30" fmla="*/ 1555780 w 1722437"/>
              <a:gd name="connsiteY30" fmla="*/ 8840 h 150812"/>
              <a:gd name="connsiteX31" fmla="*/ 1553081 w 1722437"/>
              <a:gd name="connsiteY31" fmla="*/ 8919 h 150812"/>
              <a:gd name="connsiteX32" fmla="*/ 1478786 w 1722437"/>
              <a:gd name="connsiteY32" fmla="*/ 8919 h 150812"/>
              <a:gd name="connsiteX33" fmla="*/ 1353850 w 1722437"/>
              <a:gd name="connsiteY33" fmla="*/ 146159 h 150812"/>
              <a:gd name="connsiteX34" fmla="*/ 1458387 w 1722437"/>
              <a:gd name="connsiteY34" fmla="*/ 146159 h 150812"/>
              <a:gd name="connsiteX35" fmla="*/ 1458387 w 1722437"/>
              <a:gd name="connsiteY35" fmla="*/ 120759 h 150812"/>
              <a:gd name="connsiteX36" fmla="*/ 1384171 w 1722437"/>
              <a:gd name="connsiteY36" fmla="*/ 120759 h 150812"/>
              <a:gd name="connsiteX37" fmla="*/ 1384171 w 1722437"/>
              <a:gd name="connsiteY37" fmla="*/ 87024 h 150812"/>
              <a:gd name="connsiteX38" fmla="*/ 1450846 w 1722437"/>
              <a:gd name="connsiteY38" fmla="*/ 87024 h 150812"/>
              <a:gd name="connsiteX39" fmla="*/ 1450846 w 1722437"/>
              <a:gd name="connsiteY39" fmla="*/ 63212 h 150812"/>
              <a:gd name="connsiteX40" fmla="*/ 1384171 w 1722437"/>
              <a:gd name="connsiteY40" fmla="*/ 63212 h 150812"/>
              <a:gd name="connsiteX41" fmla="*/ 1384171 w 1722437"/>
              <a:gd name="connsiteY41" fmla="*/ 33684 h 150812"/>
              <a:gd name="connsiteX42" fmla="*/ 1456799 w 1722437"/>
              <a:gd name="connsiteY42" fmla="*/ 33684 h 150812"/>
              <a:gd name="connsiteX43" fmla="*/ 1456799 w 1722437"/>
              <a:gd name="connsiteY43" fmla="*/ 8284 h 150812"/>
              <a:gd name="connsiteX44" fmla="*/ 1353612 w 1722437"/>
              <a:gd name="connsiteY44" fmla="*/ 8284 h 150812"/>
              <a:gd name="connsiteX45" fmla="*/ 1310114 w 1722437"/>
              <a:gd name="connsiteY45" fmla="*/ 146159 h 150812"/>
              <a:gd name="connsiteX46" fmla="*/ 1329244 w 1722437"/>
              <a:gd name="connsiteY46" fmla="*/ 146159 h 150812"/>
              <a:gd name="connsiteX47" fmla="*/ 1329244 w 1722437"/>
              <a:gd name="connsiteY47" fmla="*/ 71784 h 150812"/>
              <a:gd name="connsiteX48" fmla="*/ 1271379 w 1722437"/>
              <a:gd name="connsiteY48" fmla="*/ 71784 h 150812"/>
              <a:gd name="connsiteX49" fmla="*/ 1271379 w 1722437"/>
              <a:gd name="connsiteY49" fmla="*/ 94327 h 150812"/>
              <a:gd name="connsiteX50" fmla="*/ 1301859 w 1722437"/>
              <a:gd name="connsiteY50" fmla="*/ 94327 h 150812"/>
              <a:gd name="connsiteX51" fmla="*/ 1271998 w 1722437"/>
              <a:gd name="connsiteY51" fmla="*/ 124156 h 150812"/>
              <a:gd name="connsiteX52" fmla="*/ 1269077 w 1722437"/>
              <a:gd name="connsiteY52" fmla="*/ 124013 h 150812"/>
              <a:gd name="connsiteX53" fmla="*/ 1231612 w 1722437"/>
              <a:gd name="connsiteY53" fmla="*/ 77896 h 150812"/>
              <a:gd name="connsiteX54" fmla="*/ 1269077 w 1722437"/>
              <a:gd name="connsiteY54" fmla="*/ 30668 h 150812"/>
              <a:gd name="connsiteX55" fmla="*/ 1298208 w 1722437"/>
              <a:gd name="connsiteY55" fmla="*/ 53846 h 150812"/>
              <a:gd name="connsiteX56" fmla="*/ 1327100 w 1722437"/>
              <a:gd name="connsiteY56" fmla="*/ 53846 h 150812"/>
              <a:gd name="connsiteX57" fmla="*/ 1269077 w 1722437"/>
              <a:gd name="connsiteY57" fmla="*/ 5189 h 150812"/>
              <a:gd name="connsiteX58" fmla="*/ 1201370 w 1722437"/>
              <a:gd name="connsiteY58" fmla="*/ 77896 h 150812"/>
              <a:gd name="connsiteX59" fmla="*/ 1269077 w 1722437"/>
              <a:gd name="connsiteY59" fmla="*/ 149334 h 150812"/>
              <a:gd name="connsiteX60" fmla="*/ 1306860 w 1722437"/>
              <a:gd name="connsiteY60" fmla="*/ 130363 h 150812"/>
              <a:gd name="connsiteX61" fmla="*/ 1064607 w 1722437"/>
              <a:gd name="connsiteY61" fmla="*/ 146159 h 150812"/>
              <a:gd name="connsiteX62" fmla="*/ 1092944 w 1722437"/>
              <a:gd name="connsiteY62" fmla="*/ 146159 h 150812"/>
              <a:gd name="connsiteX63" fmla="*/ 1092944 w 1722437"/>
              <a:gd name="connsiteY63" fmla="*/ 54004 h 150812"/>
              <a:gd name="connsiteX64" fmla="*/ 1093341 w 1722437"/>
              <a:gd name="connsiteY64" fmla="*/ 54004 h 150812"/>
              <a:gd name="connsiteX65" fmla="*/ 1150650 w 1722437"/>
              <a:gd name="connsiteY65" fmla="*/ 146159 h 150812"/>
              <a:gd name="connsiteX66" fmla="*/ 1180892 w 1722437"/>
              <a:gd name="connsiteY66" fmla="*/ 146159 h 150812"/>
              <a:gd name="connsiteX67" fmla="*/ 1180892 w 1722437"/>
              <a:gd name="connsiteY67" fmla="*/ 8523 h 150812"/>
              <a:gd name="connsiteX68" fmla="*/ 1152555 w 1722437"/>
              <a:gd name="connsiteY68" fmla="*/ 8523 h 150812"/>
              <a:gd name="connsiteX69" fmla="*/ 1152555 w 1722437"/>
              <a:gd name="connsiteY69" fmla="*/ 100836 h 150812"/>
              <a:gd name="connsiteX70" fmla="*/ 1152158 w 1722437"/>
              <a:gd name="connsiteY70" fmla="*/ 100836 h 150812"/>
              <a:gd name="connsiteX71" fmla="*/ 1094690 w 1722437"/>
              <a:gd name="connsiteY71" fmla="*/ 8523 h 150812"/>
              <a:gd name="connsiteX72" fmla="*/ 1064607 w 1722437"/>
              <a:gd name="connsiteY72" fmla="*/ 8523 h 150812"/>
              <a:gd name="connsiteX73" fmla="*/ 985232 w 1722437"/>
              <a:gd name="connsiteY73" fmla="*/ 42416 h 150812"/>
              <a:gd name="connsiteX74" fmla="*/ 985232 w 1722437"/>
              <a:gd name="connsiteY74" fmla="*/ 42416 h 150812"/>
              <a:gd name="connsiteX75" fmla="*/ 1002615 w 1722437"/>
              <a:gd name="connsiteY75" fmla="*/ 92978 h 150812"/>
              <a:gd name="connsiteX76" fmla="*/ 967293 w 1722437"/>
              <a:gd name="connsiteY76" fmla="*/ 92978 h 150812"/>
              <a:gd name="connsiteX77" fmla="*/ 918002 w 1722437"/>
              <a:gd name="connsiteY77" fmla="*/ 146159 h 150812"/>
              <a:gd name="connsiteX78" fmla="*/ 948243 w 1722437"/>
              <a:gd name="connsiteY78" fmla="*/ 146159 h 150812"/>
              <a:gd name="connsiteX79" fmla="*/ 959356 w 1722437"/>
              <a:gd name="connsiteY79" fmla="*/ 115282 h 150812"/>
              <a:gd name="connsiteX80" fmla="*/ 1010870 w 1722437"/>
              <a:gd name="connsiteY80" fmla="*/ 115282 h 150812"/>
              <a:gd name="connsiteX81" fmla="*/ 1021268 w 1722437"/>
              <a:gd name="connsiteY81" fmla="*/ 145921 h 150812"/>
              <a:gd name="connsiteX82" fmla="*/ 1053018 w 1722437"/>
              <a:gd name="connsiteY82" fmla="*/ 145921 h 150812"/>
              <a:gd name="connsiteX83" fmla="*/ 1001504 w 1722437"/>
              <a:gd name="connsiteY83" fmla="*/ 8284 h 150812"/>
              <a:gd name="connsiteX84" fmla="*/ 970468 w 1722437"/>
              <a:gd name="connsiteY84" fmla="*/ 8284 h 150812"/>
              <a:gd name="connsiteX85" fmla="*/ 789731 w 1722437"/>
              <a:gd name="connsiteY85" fmla="*/ 146159 h 150812"/>
              <a:gd name="connsiteX86" fmla="*/ 820053 w 1722437"/>
              <a:gd name="connsiteY86" fmla="*/ 146159 h 150812"/>
              <a:gd name="connsiteX87" fmla="*/ 820053 w 1722437"/>
              <a:gd name="connsiteY87" fmla="*/ 86786 h 150812"/>
              <a:gd name="connsiteX88" fmla="*/ 875615 w 1722437"/>
              <a:gd name="connsiteY88" fmla="*/ 86786 h 150812"/>
              <a:gd name="connsiteX89" fmla="*/ 875615 w 1722437"/>
              <a:gd name="connsiteY89" fmla="*/ 146159 h 150812"/>
              <a:gd name="connsiteX90" fmla="*/ 905857 w 1722437"/>
              <a:gd name="connsiteY90" fmla="*/ 146159 h 150812"/>
              <a:gd name="connsiteX91" fmla="*/ 905857 w 1722437"/>
              <a:gd name="connsiteY91" fmla="*/ 8523 h 150812"/>
              <a:gd name="connsiteX92" fmla="*/ 875615 w 1722437"/>
              <a:gd name="connsiteY92" fmla="*/ 8523 h 150812"/>
              <a:gd name="connsiteX93" fmla="*/ 875615 w 1722437"/>
              <a:gd name="connsiteY93" fmla="*/ 61307 h 150812"/>
              <a:gd name="connsiteX94" fmla="*/ 820053 w 1722437"/>
              <a:gd name="connsiteY94" fmla="*/ 61307 h 150812"/>
              <a:gd name="connsiteX95" fmla="*/ 820053 w 1722437"/>
              <a:gd name="connsiteY95" fmla="*/ 8523 h 150812"/>
              <a:gd name="connsiteX96" fmla="*/ 789493 w 1722437"/>
              <a:gd name="connsiteY96" fmla="*/ 8523 h 150812"/>
              <a:gd name="connsiteX97" fmla="*/ 767983 w 1722437"/>
              <a:gd name="connsiteY97" fmla="*/ 54798 h 150812"/>
              <a:gd name="connsiteX98" fmla="*/ 708610 w 1722437"/>
              <a:gd name="connsiteY98" fmla="*/ 5189 h 150812"/>
              <a:gd name="connsiteX99" fmla="*/ 640903 w 1722437"/>
              <a:gd name="connsiteY99" fmla="*/ 77896 h 150812"/>
              <a:gd name="connsiteX100" fmla="*/ 708610 w 1722437"/>
              <a:gd name="connsiteY100" fmla="*/ 149334 h 150812"/>
              <a:gd name="connsiteX101" fmla="*/ 769094 w 1722437"/>
              <a:gd name="connsiteY101" fmla="*/ 92978 h 150812"/>
              <a:gd name="connsiteX102" fmla="*/ 739805 w 1722437"/>
              <a:gd name="connsiteY102" fmla="*/ 92978 h 150812"/>
              <a:gd name="connsiteX103" fmla="*/ 708610 w 1722437"/>
              <a:gd name="connsiteY103" fmla="*/ 123854 h 150812"/>
              <a:gd name="connsiteX104" fmla="*/ 671145 w 1722437"/>
              <a:gd name="connsiteY104" fmla="*/ 77738 h 150812"/>
              <a:gd name="connsiteX105" fmla="*/ 708610 w 1722437"/>
              <a:gd name="connsiteY105" fmla="*/ 30509 h 150812"/>
              <a:gd name="connsiteX106" fmla="*/ 738614 w 1722437"/>
              <a:gd name="connsiteY106" fmla="*/ 54322 h 150812"/>
              <a:gd name="connsiteX107" fmla="*/ 468342 w 1722437"/>
              <a:gd name="connsiteY107" fmla="*/ 146159 h 150812"/>
              <a:gd name="connsiteX108" fmla="*/ 572800 w 1722437"/>
              <a:gd name="connsiteY108" fmla="*/ 146159 h 150812"/>
              <a:gd name="connsiteX109" fmla="*/ 572800 w 1722437"/>
              <a:gd name="connsiteY109" fmla="*/ 120759 h 150812"/>
              <a:gd name="connsiteX110" fmla="*/ 498584 w 1722437"/>
              <a:gd name="connsiteY110" fmla="*/ 120759 h 150812"/>
              <a:gd name="connsiteX111" fmla="*/ 498584 w 1722437"/>
              <a:gd name="connsiteY111" fmla="*/ 87024 h 150812"/>
              <a:gd name="connsiteX112" fmla="*/ 565338 w 1722437"/>
              <a:gd name="connsiteY112" fmla="*/ 87024 h 150812"/>
              <a:gd name="connsiteX113" fmla="*/ 565338 w 1722437"/>
              <a:gd name="connsiteY113" fmla="*/ 63212 h 150812"/>
              <a:gd name="connsiteX114" fmla="*/ 498584 w 1722437"/>
              <a:gd name="connsiteY114" fmla="*/ 63212 h 150812"/>
              <a:gd name="connsiteX115" fmla="*/ 498584 w 1722437"/>
              <a:gd name="connsiteY115" fmla="*/ 33684 h 150812"/>
              <a:gd name="connsiteX116" fmla="*/ 571291 w 1722437"/>
              <a:gd name="connsiteY116" fmla="*/ 33684 h 150812"/>
              <a:gd name="connsiteX117" fmla="*/ 571291 w 1722437"/>
              <a:gd name="connsiteY117" fmla="*/ 8284 h 150812"/>
              <a:gd name="connsiteX118" fmla="*/ 468104 w 1722437"/>
              <a:gd name="connsiteY118" fmla="*/ 8284 h 150812"/>
              <a:gd name="connsiteX119" fmla="*/ 293717 w 1722437"/>
              <a:gd name="connsiteY119" fmla="*/ 146159 h 150812"/>
              <a:gd name="connsiteX120" fmla="*/ 322054 w 1722437"/>
              <a:gd name="connsiteY120" fmla="*/ 146159 h 150812"/>
              <a:gd name="connsiteX121" fmla="*/ 322054 w 1722437"/>
              <a:gd name="connsiteY121" fmla="*/ 49559 h 150812"/>
              <a:gd name="connsiteX122" fmla="*/ 322054 w 1722437"/>
              <a:gd name="connsiteY122" fmla="*/ 49559 h 150812"/>
              <a:gd name="connsiteX123" fmla="*/ 355788 w 1722437"/>
              <a:gd name="connsiteY123" fmla="*/ 146159 h 150812"/>
              <a:gd name="connsiteX124" fmla="*/ 379125 w 1722437"/>
              <a:gd name="connsiteY124" fmla="*/ 146159 h 150812"/>
              <a:gd name="connsiteX125" fmla="*/ 412938 w 1722437"/>
              <a:gd name="connsiteY125" fmla="*/ 48607 h 150812"/>
              <a:gd name="connsiteX126" fmla="*/ 412938 w 1722437"/>
              <a:gd name="connsiteY126" fmla="*/ 48607 h 150812"/>
              <a:gd name="connsiteX127" fmla="*/ 412938 w 1722437"/>
              <a:gd name="connsiteY127" fmla="*/ 146159 h 150812"/>
              <a:gd name="connsiteX128" fmla="*/ 441275 w 1722437"/>
              <a:gd name="connsiteY128" fmla="*/ 146159 h 150812"/>
              <a:gd name="connsiteX129" fmla="*/ 441275 w 1722437"/>
              <a:gd name="connsiteY129" fmla="*/ 8523 h 150812"/>
              <a:gd name="connsiteX130" fmla="*/ 398730 w 1722437"/>
              <a:gd name="connsiteY130" fmla="*/ 8523 h 150812"/>
              <a:gd name="connsiteX131" fmla="*/ 368806 w 1722437"/>
              <a:gd name="connsiteY131" fmla="*/ 103217 h 150812"/>
              <a:gd name="connsiteX132" fmla="*/ 368806 w 1722437"/>
              <a:gd name="connsiteY132" fmla="*/ 103217 h 150812"/>
              <a:gd name="connsiteX133" fmla="*/ 336580 w 1722437"/>
              <a:gd name="connsiteY133" fmla="*/ 8523 h 150812"/>
              <a:gd name="connsiteX134" fmla="*/ 293955 w 1722437"/>
              <a:gd name="connsiteY134" fmla="*/ 8523 h 150812"/>
              <a:gd name="connsiteX135" fmla="*/ 214342 w 1722437"/>
              <a:gd name="connsiteY135" fmla="*/ 42416 h 150812"/>
              <a:gd name="connsiteX136" fmla="*/ 214342 w 1722437"/>
              <a:gd name="connsiteY136" fmla="*/ 42416 h 150812"/>
              <a:gd name="connsiteX137" fmla="*/ 231725 w 1722437"/>
              <a:gd name="connsiteY137" fmla="*/ 92978 h 150812"/>
              <a:gd name="connsiteX138" fmla="*/ 196006 w 1722437"/>
              <a:gd name="connsiteY138" fmla="*/ 92978 h 150812"/>
              <a:gd name="connsiteX139" fmla="*/ 146556 w 1722437"/>
              <a:gd name="connsiteY139" fmla="*/ 146159 h 150812"/>
              <a:gd name="connsiteX140" fmla="*/ 177194 w 1722437"/>
              <a:gd name="connsiteY140" fmla="*/ 146159 h 150812"/>
              <a:gd name="connsiteX141" fmla="*/ 188069 w 1722437"/>
              <a:gd name="connsiteY141" fmla="*/ 115282 h 150812"/>
              <a:gd name="connsiteX142" fmla="*/ 239583 w 1722437"/>
              <a:gd name="connsiteY142" fmla="*/ 115282 h 150812"/>
              <a:gd name="connsiteX143" fmla="*/ 249743 w 1722437"/>
              <a:gd name="connsiteY143" fmla="*/ 146159 h 150812"/>
              <a:gd name="connsiteX144" fmla="*/ 281493 w 1722437"/>
              <a:gd name="connsiteY144" fmla="*/ 146159 h 150812"/>
              <a:gd name="connsiteX145" fmla="*/ 229899 w 1722437"/>
              <a:gd name="connsiteY145" fmla="*/ 8523 h 150812"/>
              <a:gd name="connsiteX146" fmla="*/ 198864 w 1722437"/>
              <a:gd name="connsiteY146" fmla="*/ 8523 h 150812"/>
              <a:gd name="connsiteX147" fmla="*/ 113615 w 1722437"/>
              <a:gd name="connsiteY147" fmla="*/ 146159 h 150812"/>
              <a:gd name="connsiteX148" fmla="*/ 132903 w 1722437"/>
              <a:gd name="connsiteY148" fmla="*/ 146159 h 150812"/>
              <a:gd name="connsiteX149" fmla="*/ 132903 w 1722437"/>
              <a:gd name="connsiteY149" fmla="*/ 71784 h 150812"/>
              <a:gd name="connsiteX150" fmla="*/ 75118 w 1722437"/>
              <a:gd name="connsiteY150" fmla="*/ 71784 h 150812"/>
              <a:gd name="connsiteX151" fmla="*/ 75118 w 1722437"/>
              <a:gd name="connsiteY151" fmla="*/ 94327 h 150812"/>
              <a:gd name="connsiteX152" fmla="*/ 105598 w 1722437"/>
              <a:gd name="connsiteY152" fmla="*/ 94327 h 150812"/>
              <a:gd name="connsiteX153" fmla="*/ 75739 w 1722437"/>
              <a:gd name="connsiteY153" fmla="*/ 124156 h 150812"/>
              <a:gd name="connsiteX154" fmla="*/ 72816 w 1722437"/>
              <a:gd name="connsiteY154" fmla="*/ 124013 h 150812"/>
              <a:gd name="connsiteX155" fmla="*/ 35431 w 1722437"/>
              <a:gd name="connsiteY155" fmla="*/ 77896 h 150812"/>
              <a:gd name="connsiteX156" fmla="*/ 72816 w 1722437"/>
              <a:gd name="connsiteY156" fmla="*/ 30668 h 150812"/>
              <a:gd name="connsiteX157" fmla="*/ 101947 w 1722437"/>
              <a:gd name="connsiteY157" fmla="*/ 53846 h 150812"/>
              <a:gd name="connsiteX158" fmla="*/ 130681 w 1722437"/>
              <a:gd name="connsiteY158" fmla="*/ 53846 h 150812"/>
              <a:gd name="connsiteX159" fmla="*/ 72658 w 1722437"/>
              <a:gd name="connsiteY159" fmla="*/ 5189 h 150812"/>
              <a:gd name="connsiteX160" fmla="*/ 4951 w 1722437"/>
              <a:gd name="connsiteY160" fmla="*/ 77896 h 150812"/>
              <a:gd name="connsiteX161" fmla="*/ 72658 w 1722437"/>
              <a:gd name="connsiteY161" fmla="*/ 149334 h 150812"/>
              <a:gd name="connsiteX162" fmla="*/ 110440 w 1722437"/>
              <a:gd name="connsiteY162" fmla="*/ 130363 h 15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722437" h="150812">
                <a:moveTo>
                  <a:pt x="1609358" y="100518"/>
                </a:moveTo>
                <a:cubicBezTo>
                  <a:pt x="1608961" y="134411"/>
                  <a:pt x="1637457" y="149493"/>
                  <a:pt x="1667937" y="149493"/>
                </a:cubicBezTo>
                <a:cubicBezTo>
                  <a:pt x="1705402" y="149493"/>
                  <a:pt x="1725246" y="130522"/>
                  <a:pt x="1725246" y="105281"/>
                </a:cubicBezTo>
                <a:cubicBezTo>
                  <a:pt x="1725246" y="74086"/>
                  <a:pt x="1694369" y="67736"/>
                  <a:pt x="1684367" y="65196"/>
                </a:cubicBezTo>
                <a:cubicBezTo>
                  <a:pt x="1649839" y="56306"/>
                  <a:pt x="1643251" y="54957"/>
                  <a:pt x="1643251" y="44400"/>
                </a:cubicBezTo>
                <a:cubicBezTo>
                  <a:pt x="1643251" y="33843"/>
                  <a:pt x="1654443" y="28525"/>
                  <a:pt x="1664127" y="28525"/>
                </a:cubicBezTo>
                <a:cubicBezTo>
                  <a:pt x="1678573" y="28525"/>
                  <a:pt x="1690320" y="32732"/>
                  <a:pt x="1691273" y="49321"/>
                </a:cubicBezTo>
                <a:lnTo>
                  <a:pt x="1720562" y="49321"/>
                </a:lnTo>
                <a:cubicBezTo>
                  <a:pt x="1720562" y="17571"/>
                  <a:pt x="1694210" y="4951"/>
                  <a:pt x="1665476" y="4951"/>
                </a:cubicBezTo>
                <a:cubicBezTo>
                  <a:pt x="1640552" y="4951"/>
                  <a:pt x="1613962" y="18524"/>
                  <a:pt x="1613962" y="46623"/>
                </a:cubicBezTo>
                <a:cubicBezTo>
                  <a:pt x="1613962" y="72499"/>
                  <a:pt x="1634599" y="80357"/>
                  <a:pt x="1654999" y="85754"/>
                </a:cubicBezTo>
                <a:cubicBezTo>
                  <a:pt x="1675398" y="91152"/>
                  <a:pt x="1695956" y="93692"/>
                  <a:pt x="1695956" y="108535"/>
                </a:cubicBezTo>
                <a:cubicBezTo>
                  <a:pt x="1695956" y="123378"/>
                  <a:pt x="1679684" y="125680"/>
                  <a:pt x="1669127" y="125680"/>
                </a:cubicBezTo>
                <a:cubicBezTo>
                  <a:pt x="1653252" y="125680"/>
                  <a:pt x="1638647" y="118536"/>
                  <a:pt x="1638647" y="100280"/>
                </a:cubicBezTo>
                <a:close/>
                <a:moveTo>
                  <a:pt x="1509107" y="32017"/>
                </a:moveTo>
                <a:lnTo>
                  <a:pt x="1542207" y="32017"/>
                </a:lnTo>
                <a:cubicBezTo>
                  <a:pt x="1555780" y="32017"/>
                  <a:pt x="1563082" y="37812"/>
                  <a:pt x="1563082" y="51147"/>
                </a:cubicBezTo>
                <a:cubicBezTo>
                  <a:pt x="1563082" y="64482"/>
                  <a:pt x="1555780" y="70832"/>
                  <a:pt x="1542207" y="70832"/>
                </a:cubicBezTo>
                <a:lnTo>
                  <a:pt x="1509107" y="70832"/>
                </a:lnTo>
                <a:close/>
                <a:moveTo>
                  <a:pt x="1478786" y="146159"/>
                </a:moveTo>
                <a:lnTo>
                  <a:pt x="1509107" y="146159"/>
                </a:lnTo>
                <a:lnTo>
                  <a:pt x="1509107" y="92422"/>
                </a:lnTo>
                <a:lnTo>
                  <a:pt x="1539349" y="92422"/>
                </a:lnTo>
                <a:cubicBezTo>
                  <a:pt x="1554589" y="92422"/>
                  <a:pt x="1560145" y="98772"/>
                  <a:pt x="1562288" y="113218"/>
                </a:cubicBezTo>
                <a:cubicBezTo>
                  <a:pt x="1562685" y="124347"/>
                  <a:pt x="1564305" y="135388"/>
                  <a:pt x="1567130" y="146159"/>
                </a:cubicBezTo>
                <a:lnTo>
                  <a:pt x="1597372" y="146159"/>
                </a:lnTo>
                <a:cubicBezTo>
                  <a:pt x="1591975" y="138221"/>
                  <a:pt x="1592213" y="122346"/>
                  <a:pt x="1591578" y="113615"/>
                </a:cubicBezTo>
                <a:cubicBezTo>
                  <a:pt x="1590625" y="99724"/>
                  <a:pt x="1586419" y="85278"/>
                  <a:pt x="1571575" y="81389"/>
                </a:cubicBezTo>
                <a:lnTo>
                  <a:pt x="1571575" y="81389"/>
                </a:lnTo>
                <a:cubicBezTo>
                  <a:pt x="1585736" y="76047"/>
                  <a:pt x="1594618" y="61942"/>
                  <a:pt x="1593324" y="46861"/>
                </a:cubicBezTo>
                <a:cubicBezTo>
                  <a:pt x="1593459" y="25993"/>
                  <a:pt x="1576648" y="8975"/>
                  <a:pt x="1555780" y="8840"/>
                </a:cubicBezTo>
                <a:cubicBezTo>
                  <a:pt x="1554883" y="8832"/>
                  <a:pt x="1553978" y="8864"/>
                  <a:pt x="1553081" y="8919"/>
                </a:cubicBezTo>
                <a:lnTo>
                  <a:pt x="1478786" y="8919"/>
                </a:lnTo>
                <a:close/>
                <a:moveTo>
                  <a:pt x="1353850" y="146159"/>
                </a:moveTo>
                <a:lnTo>
                  <a:pt x="1458387" y="146159"/>
                </a:lnTo>
                <a:lnTo>
                  <a:pt x="1458387" y="120759"/>
                </a:lnTo>
                <a:lnTo>
                  <a:pt x="1384171" y="120759"/>
                </a:lnTo>
                <a:lnTo>
                  <a:pt x="1384171" y="87024"/>
                </a:lnTo>
                <a:lnTo>
                  <a:pt x="1450846" y="87024"/>
                </a:lnTo>
                <a:lnTo>
                  <a:pt x="1450846" y="63212"/>
                </a:lnTo>
                <a:lnTo>
                  <a:pt x="1384171" y="63212"/>
                </a:lnTo>
                <a:lnTo>
                  <a:pt x="1384171" y="33684"/>
                </a:lnTo>
                <a:lnTo>
                  <a:pt x="1456799" y="33684"/>
                </a:lnTo>
                <a:lnTo>
                  <a:pt x="1456799" y="8284"/>
                </a:lnTo>
                <a:lnTo>
                  <a:pt x="1353612" y="8284"/>
                </a:lnTo>
                <a:close/>
                <a:moveTo>
                  <a:pt x="1310114" y="146159"/>
                </a:moveTo>
                <a:lnTo>
                  <a:pt x="1329244" y="146159"/>
                </a:lnTo>
                <a:lnTo>
                  <a:pt x="1329244" y="71784"/>
                </a:lnTo>
                <a:lnTo>
                  <a:pt x="1271379" y="71784"/>
                </a:lnTo>
                <a:lnTo>
                  <a:pt x="1271379" y="94327"/>
                </a:lnTo>
                <a:lnTo>
                  <a:pt x="1301859" y="94327"/>
                </a:lnTo>
                <a:cubicBezTo>
                  <a:pt x="1301851" y="110813"/>
                  <a:pt x="1288485" y="124164"/>
                  <a:pt x="1271998" y="124156"/>
                </a:cubicBezTo>
                <a:cubicBezTo>
                  <a:pt x="1271022" y="124156"/>
                  <a:pt x="1270046" y="124108"/>
                  <a:pt x="1269077" y="124013"/>
                </a:cubicBezTo>
                <a:cubicBezTo>
                  <a:pt x="1241852" y="124013"/>
                  <a:pt x="1231612" y="100836"/>
                  <a:pt x="1231612" y="77896"/>
                </a:cubicBezTo>
                <a:cubicBezTo>
                  <a:pt x="1231612" y="54957"/>
                  <a:pt x="1241852" y="30668"/>
                  <a:pt x="1269077" y="30668"/>
                </a:cubicBezTo>
                <a:cubicBezTo>
                  <a:pt x="1283214" y="30041"/>
                  <a:pt x="1295644" y="39931"/>
                  <a:pt x="1298208" y="53846"/>
                </a:cubicBezTo>
                <a:lnTo>
                  <a:pt x="1327100" y="53846"/>
                </a:lnTo>
                <a:cubicBezTo>
                  <a:pt x="1323846" y="22572"/>
                  <a:pt x="1297176" y="5189"/>
                  <a:pt x="1269077" y="5189"/>
                </a:cubicBezTo>
                <a:cubicBezTo>
                  <a:pt x="1226453" y="5189"/>
                  <a:pt x="1201370" y="36939"/>
                  <a:pt x="1201370" y="77896"/>
                </a:cubicBezTo>
                <a:cubicBezTo>
                  <a:pt x="1201370" y="118854"/>
                  <a:pt x="1226453" y="149334"/>
                  <a:pt x="1269077" y="149334"/>
                </a:cubicBezTo>
                <a:cubicBezTo>
                  <a:pt x="1283976" y="149405"/>
                  <a:pt x="1298017" y="142357"/>
                  <a:pt x="1306860" y="130363"/>
                </a:cubicBezTo>
                <a:close/>
                <a:moveTo>
                  <a:pt x="1064607" y="146159"/>
                </a:moveTo>
                <a:lnTo>
                  <a:pt x="1092944" y="146159"/>
                </a:lnTo>
                <a:lnTo>
                  <a:pt x="1092944" y="54004"/>
                </a:lnTo>
                <a:lnTo>
                  <a:pt x="1093341" y="54004"/>
                </a:lnTo>
                <a:lnTo>
                  <a:pt x="1150650" y="146159"/>
                </a:lnTo>
                <a:lnTo>
                  <a:pt x="1180892" y="146159"/>
                </a:lnTo>
                <a:lnTo>
                  <a:pt x="1180892" y="8523"/>
                </a:lnTo>
                <a:lnTo>
                  <a:pt x="1152555" y="8523"/>
                </a:lnTo>
                <a:lnTo>
                  <a:pt x="1152555" y="100836"/>
                </a:lnTo>
                <a:lnTo>
                  <a:pt x="1152158" y="100836"/>
                </a:lnTo>
                <a:lnTo>
                  <a:pt x="1094690" y="8523"/>
                </a:lnTo>
                <a:lnTo>
                  <a:pt x="1064607" y="8523"/>
                </a:lnTo>
                <a:close/>
                <a:moveTo>
                  <a:pt x="985232" y="42416"/>
                </a:moveTo>
                <a:lnTo>
                  <a:pt x="985232" y="42416"/>
                </a:lnTo>
                <a:lnTo>
                  <a:pt x="1002615" y="92978"/>
                </a:lnTo>
                <a:lnTo>
                  <a:pt x="967293" y="92978"/>
                </a:lnTo>
                <a:close/>
                <a:moveTo>
                  <a:pt x="918002" y="146159"/>
                </a:moveTo>
                <a:lnTo>
                  <a:pt x="948243" y="146159"/>
                </a:lnTo>
                <a:lnTo>
                  <a:pt x="959356" y="115282"/>
                </a:lnTo>
                <a:lnTo>
                  <a:pt x="1010870" y="115282"/>
                </a:lnTo>
                <a:lnTo>
                  <a:pt x="1021268" y="145921"/>
                </a:lnTo>
                <a:lnTo>
                  <a:pt x="1053018" y="145921"/>
                </a:lnTo>
                <a:lnTo>
                  <a:pt x="1001504" y="8284"/>
                </a:lnTo>
                <a:lnTo>
                  <a:pt x="970468" y="8284"/>
                </a:lnTo>
                <a:close/>
                <a:moveTo>
                  <a:pt x="789731" y="146159"/>
                </a:moveTo>
                <a:lnTo>
                  <a:pt x="820053" y="146159"/>
                </a:lnTo>
                <a:lnTo>
                  <a:pt x="820053" y="86786"/>
                </a:lnTo>
                <a:lnTo>
                  <a:pt x="875615" y="86786"/>
                </a:lnTo>
                <a:lnTo>
                  <a:pt x="875615" y="146159"/>
                </a:lnTo>
                <a:lnTo>
                  <a:pt x="905857" y="146159"/>
                </a:lnTo>
                <a:lnTo>
                  <a:pt x="905857" y="8523"/>
                </a:lnTo>
                <a:lnTo>
                  <a:pt x="875615" y="8523"/>
                </a:lnTo>
                <a:lnTo>
                  <a:pt x="875615" y="61307"/>
                </a:lnTo>
                <a:lnTo>
                  <a:pt x="820053" y="61307"/>
                </a:lnTo>
                <a:lnTo>
                  <a:pt x="820053" y="8523"/>
                </a:lnTo>
                <a:lnTo>
                  <a:pt x="789493" y="8523"/>
                </a:lnTo>
                <a:close/>
                <a:moveTo>
                  <a:pt x="767983" y="54798"/>
                </a:moveTo>
                <a:cubicBezTo>
                  <a:pt x="764332" y="23048"/>
                  <a:pt x="738852" y="5189"/>
                  <a:pt x="708610" y="5189"/>
                </a:cubicBezTo>
                <a:cubicBezTo>
                  <a:pt x="665986" y="5189"/>
                  <a:pt x="640903" y="36939"/>
                  <a:pt x="640903" y="77896"/>
                </a:cubicBezTo>
                <a:cubicBezTo>
                  <a:pt x="640903" y="118854"/>
                  <a:pt x="665986" y="149334"/>
                  <a:pt x="708610" y="149334"/>
                </a:cubicBezTo>
                <a:cubicBezTo>
                  <a:pt x="742345" y="149334"/>
                  <a:pt x="765998" y="127347"/>
                  <a:pt x="769094" y="92978"/>
                </a:cubicBezTo>
                <a:lnTo>
                  <a:pt x="739805" y="92978"/>
                </a:lnTo>
                <a:cubicBezTo>
                  <a:pt x="737503" y="111154"/>
                  <a:pt x="727105" y="123854"/>
                  <a:pt x="708610" y="123854"/>
                </a:cubicBezTo>
                <a:cubicBezTo>
                  <a:pt x="681385" y="123854"/>
                  <a:pt x="671145" y="100677"/>
                  <a:pt x="671145" y="77738"/>
                </a:cubicBezTo>
                <a:cubicBezTo>
                  <a:pt x="671145" y="54798"/>
                  <a:pt x="681385" y="30509"/>
                  <a:pt x="708610" y="30509"/>
                </a:cubicBezTo>
                <a:cubicBezTo>
                  <a:pt x="723080" y="30073"/>
                  <a:pt x="735756" y="40130"/>
                  <a:pt x="738614" y="54322"/>
                </a:cubicBezTo>
                <a:close/>
                <a:moveTo>
                  <a:pt x="468342" y="146159"/>
                </a:moveTo>
                <a:lnTo>
                  <a:pt x="572800" y="146159"/>
                </a:lnTo>
                <a:lnTo>
                  <a:pt x="572800" y="120759"/>
                </a:lnTo>
                <a:lnTo>
                  <a:pt x="498584" y="120759"/>
                </a:lnTo>
                <a:lnTo>
                  <a:pt x="498584" y="87024"/>
                </a:lnTo>
                <a:lnTo>
                  <a:pt x="565338" y="87024"/>
                </a:lnTo>
                <a:lnTo>
                  <a:pt x="565338" y="63212"/>
                </a:lnTo>
                <a:lnTo>
                  <a:pt x="498584" y="63212"/>
                </a:lnTo>
                <a:lnTo>
                  <a:pt x="498584" y="33684"/>
                </a:lnTo>
                <a:lnTo>
                  <a:pt x="571291" y="33684"/>
                </a:lnTo>
                <a:lnTo>
                  <a:pt x="571291" y="8284"/>
                </a:lnTo>
                <a:lnTo>
                  <a:pt x="468104" y="8284"/>
                </a:lnTo>
                <a:close/>
                <a:moveTo>
                  <a:pt x="293717" y="146159"/>
                </a:moveTo>
                <a:lnTo>
                  <a:pt x="322054" y="146159"/>
                </a:lnTo>
                <a:lnTo>
                  <a:pt x="322054" y="49559"/>
                </a:lnTo>
                <a:lnTo>
                  <a:pt x="322054" y="49559"/>
                </a:lnTo>
                <a:lnTo>
                  <a:pt x="355788" y="146159"/>
                </a:lnTo>
                <a:lnTo>
                  <a:pt x="379125" y="146159"/>
                </a:lnTo>
                <a:lnTo>
                  <a:pt x="412938" y="48607"/>
                </a:lnTo>
                <a:lnTo>
                  <a:pt x="412938" y="48607"/>
                </a:lnTo>
                <a:lnTo>
                  <a:pt x="412938" y="146159"/>
                </a:lnTo>
                <a:lnTo>
                  <a:pt x="441275" y="146159"/>
                </a:lnTo>
                <a:lnTo>
                  <a:pt x="441275" y="8523"/>
                </a:lnTo>
                <a:lnTo>
                  <a:pt x="398730" y="8523"/>
                </a:lnTo>
                <a:lnTo>
                  <a:pt x="368806" y="103217"/>
                </a:lnTo>
                <a:lnTo>
                  <a:pt x="368806" y="103217"/>
                </a:lnTo>
                <a:lnTo>
                  <a:pt x="336580" y="8523"/>
                </a:lnTo>
                <a:lnTo>
                  <a:pt x="293955" y="8523"/>
                </a:lnTo>
                <a:close/>
                <a:moveTo>
                  <a:pt x="214342" y="42416"/>
                </a:moveTo>
                <a:lnTo>
                  <a:pt x="214342" y="42416"/>
                </a:lnTo>
                <a:lnTo>
                  <a:pt x="231725" y="92978"/>
                </a:lnTo>
                <a:lnTo>
                  <a:pt x="196006" y="92978"/>
                </a:lnTo>
                <a:close/>
                <a:moveTo>
                  <a:pt x="146556" y="146159"/>
                </a:moveTo>
                <a:lnTo>
                  <a:pt x="177194" y="146159"/>
                </a:lnTo>
                <a:lnTo>
                  <a:pt x="188069" y="115282"/>
                </a:lnTo>
                <a:lnTo>
                  <a:pt x="239583" y="115282"/>
                </a:lnTo>
                <a:lnTo>
                  <a:pt x="249743" y="146159"/>
                </a:lnTo>
                <a:lnTo>
                  <a:pt x="281493" y="146159"/>
                </a:lnTo>
                <a:lnTo>
                  <a:pt x="229899" y="8523"/>
                </a:lnTo>
                <a:lnTo>
                  <a:pt x="198864" y="8523"/>
                </a:lnTo>
                <a:close/>
                <a:moveTo>
                  <a:pt x="113615" y="146159"/>
                </a:moveTo>
                <a:lnTo>
                  <a:pt x="132903" y="146159"/>
                </a:lnTo>
                <a:lnTo>
                  <a:pt x="132903" y="71784"/>
                </a:lnTo>
                <a:lnTo>
                  <a:pt x="75118" y="71784"/>
                </a:lnTo>
                <a:lnTo>
                  <a:pt x="75118" y="94327"/>
                </a:lnTo>
                <a:lnTo>
                  <a:pt x="105598" y="94327"/>
                </a:lnTo>
                <a:cubicBezTo>
                  <a:pt x="105590" y="110813"/>
                  <a:pt x="92222" y="124164"/>
                  <a:pt x="75739" y="124156"/>
                </a:cubicBezTo>
                <a:cubicBezTo>
                  <a:pt x="74763" y="124156"/>
                  <a:pt x="73788" y="124108"/>
                  <a:pt x="72816" y="124013"/>
                </a:cubicBezTo>
                <a:cubicBezTo>
                  <a:pt x="45591" y="124013"/>
                  <a:pt x="35431" y="100836"/>
                  <a:pt x="35431" y="77896"/>
                </a:cubicBezTo>
                <a:cubicBezTo>
                  <a:pt x="35431" y="54957"/>
                  <a:pt x="45591" y="30668"/>
                  <a:pt x="72816" y="30668"/>
                </a:cubicBezTo>
                <a:cubicBezTo>
                  <a:pt x="86963" y="30001"/>
                  <a:pt x="99417" y="39915"/>
                  <a:pt x="101947" y="53846"/>
                </a:cubicBezTo>
                <a:lnTo>
                  <a:pt x="130681" y="53846"/>
                </a:lnTo>
                <a:cubicBezTo>
                  <a:pt x="127426" y="22572"/>
                  <a:pt x="100836" y="5189"/>
                  <a:pt x="72658" y="5189"/>
                </a:cubicBezTo>
                <a:cubicBezTo>
                  <a:pt x="30033" y="5189"/>
                  <a:pt x="4951" y="36939"/>
                  <a:pt x="4951" y="77896"/>
                </a:cubicBezTo>
                <a:cubicBezTo>
                  <a:pt x="4951" y="118854"/>
                  <a:pt x="30033" y="149334"/>
                  <a:pt x="72658" y="149334"/>
                </a:cubicBezTo>
                <a:cubicBezTo>
                  <a:pt x="87564" y="149429"/>
                  <a:pt x="101614" y="142373"/>
                  <a:pt x="110440" y="130363"/>
                </a:cubicBezTo>
                <a:close/>
              </a:path>
            </a:pathLst>
          </a:custGeom>
          <a:solidFill>
            <a:schemeClr val="bg1"/>
          </a:solidFill>
          <a:ln w="7921" cap="flat">
            <a:noFill/>
            <a:prstDash val="solid"/>
            <a:miter/>
          </a:ln>
        </p:spPr>
        <p:txBody>
          <a:bodyPr rtlCol="0" anchor="ctr"/>
          <a:lstStyle/>
          <a:p>
            <a:endParaRPr lang="nb-NO" noProof="0" dirty="0"/>
          </a:p>
        </p:txBody>
      </p:sp>
      <p:pic>
        <p:nvPicPr>
          <p:cNvPr id="71" name="IpsosLogo">
            <a:extLst>
              <a:ext uri="{FF2B5EF4-FFF2-40B4-BE49-F238E27FC236}">
                <a16:creationId xmlns:a16="http://schemas.microsoft.com/office/drawing/2014/main" id="{FC641C7B-CDED-49C1-9507-5D12793BAA9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30260" y="5358931"/>
            <a:ext cx="863743" cy="791160"/>
          </a:xfrm>
          <a:prstGeom prst="rect">
            <a:avLst/>
          </a:prstGeom>
        </p:spPr>
      </p:pic>
      <p:sp>
        <p:nvSpPr>
          <p:cNvPr id="66" name="Ipsos Copyright">
            <a:extLst>
              <a:ext uri="{FF2B5EF4-FFF2-40B4-BE49-F238E27FC236}">
                <a16:creationId xmlns:a16="http://schemas.microsoft.com/office/drawing/2014/main" id="{9C1E8FB8-53C6-4B29-92BE-13CA7B6A885A}"/>
              </a:ext>
            </a:extLst>
          </p:cNvPr>
          <p:cNvSpPr txBox="1"/>
          <p:nvPr userDrawn="1"/>
        </p:nvSpPr>
        <p:spPr>
          <a:xfrm>
            <a:off x="7000150" y="6368649"/>
            <a:ext cx="4593853" cy="276999"/>
          </a:xfrm>
          <a:prstGeom prst="rect">
            <a:avLst/>
          </a:prstGeom>
        </p:spPr>
        <p:txBody>
          <a:bodyPr vert="horz" wrap="square" lIns="0" tIns="0" rIns="0" bIns="0" rtlCol="0">
            <a:spAutoFit/>
          </a:bodyPr>
          <a:lstStyle/>
          <a:p>
            <a:pPr algn="r"/>
            <a:r>
              <a:rPr lang="nb-NO" sz="900" dirty="0">
                <a:solidFill>
                  <a:schemeClr val="bg1"/>
                </a:solidFill>
              </a:rPr>
              <a:t>© 2020 Ipsos. All </a:t>
            </a:r>
            <a:r>
              <a:rPr lang="nb-NO" sz="900" dirty="0" err="1">
                <a:solidFill>
                  <a:schemeClr val="bg1"/>
                </a:solidFill>
              </a:rPr>
              <a:t>rights</a:t>
            </a:r>
            <a:r>
              <a:rPr lang="nb-NO" sz="900" dirty="0">
                <a:solidFill>
                  <a:schemeClr val="bg1"/>
                </a:solidFill>
              </a:rPr>
              <a:t> </a:t>
            </a:r>
            <a:r>
              <a:rPr lang="nb-NO" sz="900" dirty="0" err="1">
                <a:solidFill>
                  <a:schemeClr val="bg1"/>
                </a:solidFill>
              </a:rPr>
              <a:t>reserved</a:t>
            </a:r>
            <a:r>
              <a:rPr lang="nb-NO" sz="900" dirty="0">
                <a:solidFill>
                  <a:schemeClr val="bg1"/>
                </a:solidFill>
              </a:rPr>
              <a:t>. </a:t>
            </a:r>
            <a:r>
              <a:rPr lang="nb-NO" sz="900" dirty="0" err="1">
                <a:solidFill>
                  <a:schemeClr val="bg1"/>
                </a:solidFill>
              </a:rPr>
              <a:t>Contains</a:t>
            </a:r>
            <a:r>
              <a:rPr lang="nb-NO" sz="900" dirty="0">
                <a:solidFill>
                  <a:schemeClr val="bg1"/>
                </a:solidFill>
              </a:rPr>
              <a:t> Ipsos' </a:t>
            </a:r>
            <a:r>
              <a:rPr lang="nb-NO" sz="900" dirty="0" err="1">
                <a:solidFill>
                  <a:schemeClr val="bg1"/>
                </a:solidFill>
              </a:rPr>
              <a:t>Confidential</a:t>
            </a:r>
            <a:r>
              <a:rPr lang="nb-NO" sz="900" dirty="0">
                <a:solidFill>
                  <a:schemeClr val="bg1"/>
                </a:solidFill>
              </a:rPr>
              <a:t> and </a:t>
            </a:r>
            <a:r>
              <a:rPr lang="nb-NO" sz="900" dirty="0" err="1">
                <a:solidFill>
                  <a:schemeClr val="bg1"/>
                </a:solidFill>
              </a:rPr>
              <a:t>Proprietary</a:t>
            </a:r>
            <a:r>
              <a:rPr lang="nb-NO" sz="900" dirty="0">
                <a:solidFill>
                  <a:schemeClr val="bg1"/>
                </a:solidFill>
              </a:rPr>
              <a:t> </a:t>
            </a:r>
            <a:r>
              <a:rPr lang="nb-NO" sz="900" dirty="0" err="1">
                <a:solidFill>
                  <a:schemeClr val="bg1"/>
                </a:solidFill>
              </a:rPr>
              <a:t>information</a:t>
            </a:r>
            <a:r>
              <a:rPr lang="nb-NO" sz="900" dirty="0">
                <a:solidFill>
                  <a:schemeClr val="bg1"/>
                </a:solidFill>
              </a:rPr>
              <a:t> and </a:t>
            </a:r>
            <a:r>
              <a:rPr lang="nb-NO" sz="900" dirty="0" err="1">
                <a:solidFill>
                  <a:schemeClr val="bg1"/>
                </a:solidFill>
              </a:rPr>
              <a:t>may</a:t>
            </a:r>
            <a:r>
              <a:rPr lang="nb-NO" sz="900" dirty="0">
                <a:solidFill>
                  <a:schemeClr val="bg1"/>
                </a:solidFill>
              </a:rPr>
              <a:t> not be </a:t>
            </a:r>
            <a:r>
              <a:rPr lang="nb-NO" sz="900" dirty="0" err="1">
                <a:solidFill>
                  <a:schemeClr val="bg1"/>
                </a:solidFill>
              </a:rPr>
              <a:t>disclosed</a:t>
            </a:r>
            <a:r>
              <a:rPr lang="nb-NO" sz="900" dirty="0">
                <a:solidFill>
                  <a:schemeClr val="bg1"/>
                </a:solidFill>
              </a:rPr>
              <a:t> or </a:t>
            </a:r>
            <a:r>
              <a:rPr lang="nb-NO" sz="900" dirty="0" err="1">
                <a:solidFill>
                  <a:schemeClr val="bg1"/>
                </a:solidFill>
              </a:rPr>
              <a:t>reproduced</a:t>
            </a:r>
            <a:r>
              <a:rPr lang="nb-NO" sz="900" dirty="0">
                <a:solidFill>
                  <a:schemeClr val="bg1"/>
                </a:solidFill>
              </a:rPr>
              <a:t> </a:t>
            </a:r>
            <a:r>
              <a:rPr lang="nb-NO" sz="900" dirty="0" err="1">
                <a:solidFill>
                  <a:schemeClr val="bg1"/>
                </a:solidFill>
              </a:rPr>
              <a:t>without</a:t>
            </a:r>
            <a:r>
              <a:rPr lang="nb-NO" sz="900" dirty="0">
                <a:solidFill>
                  <a:schemeClr val="bg1"/>
                </a:solidFill>
              </a:rPr>
              <a:t> </a:t>
            </a:r>
            <a:r>
              <a:rPr lang="nb-NO" sz="900" dirty="0" err="1">
                <a:solidFill>
                  <a:schemeClr val="bg1"/>
                </a:solidFill>
              </a:rPr>
              <a:t>the</a:t>
            </a:r>
            <a:r>
              <a:rPr lang="nb-NO" sz="900" dirty="0">
                <a:solidFill>
                  <a:schemeClr val="bg1"/>
                </a:solidFill>
              </a:rPr>
              <a:t> prior </a:t>
            </a:r>
            <a:r>
              <a:rPr lang="nb-NO" sz="900" dirty="0" err="1">
                <a:solidFill>
                  <a:schemeClr val="bg1"/>
                </a:solidFill>
              </a:rPr>
              <a:t>written</a:t>
            </a:r>
            <a:r>
              <a:rPr lang="nb-NO" sz="900" dirty="0">
                <a:solidFill>
                  <a:schemeClr val="bg1"/>
                </a:solidFill>
              </a:rPr>
              <a:t> </a:t>
            </a:r>
            <a:r>
              <a:rPr lang="nb-NO" sz="900" dirty="0" err="1">
                <a:solidFill>
                  <a:schemeClr val="bg1"/>
                </a:solidFill>
              </a:rPr>
              <a:t>consent</a:t>
            </a:r>
            <a:r>
              <a:rPr lang="nb-NO" sz="900" dirty="0">
                <a:solidFill>
                  <a:schemeClr val="bg1"/>
                </a:solidFill>
              </a:rPr>
              <a:t> </a:t>
            </a:r>
            <a:r>
              <a:rPr lang="nb-NO" sz="900" dirty="0" err="1">
                <a:solidFill>
                  <a:schemeClr val="bg1"/>
                </a:solidFill>
              </a:rPr>
              <a:t>of</a:t>
            </a:r>
            <a:r>
              <a:rPr lang="nb-NO" sz="900" dirty="0">
                <a:solidFill>
                  <a:schemeClr val="bg1"/>
                </a:solidFill>
              </a:rPr>
              <a:t> Ipsos.</a:t>
            </a:r>
          </a:p>
        </p:txBody>
      </p:sp>
      <p:sp>
        <p:nvSpPr>
          <p:cNvPr id="136" name="Thank">
            <a:extLst>
              <a:ext uri="{FF2B5EF4-FFF2-40B4-BE49-F238E27FC236}">
                <a16:creationId xmlns:a16="http://schemas.microsoft.com/office/drawing/2014/main" id="{C0820950-AE2F-4837-88D3-A2C0A532DA63}"/>
              </a:ext>
            </a:extLst>
          </p:cNvPr>
          <p:cNvSpPr txBox="1"/>
          <p:nvPr userDrawn="1"/>
        </p:nvSpPr>
        <p:spPr>
          <a:xfrm>
            <a:off x="631150" y="156304"/>
            <a:ext cx="3231654" cy="1107996"/>
          </a:xfrm>
          <a:prstGeom prst="rect">
            <a:avLst/>
          </a:prstGeom>
          <a:noFill/>
        </p:spPr>
        <p:txBody>
          <a:bodyPr wrap="none" lIns="0" tIns="0" rIns="0" bIns="0" rtlCol="0">
            <a:spAutoFit/>
          </a:bodyPr>
          <a:lstStyle/>
          <a:p>
            <a:r>
              <a:rPr lang="nb-NO" sz="7200" b="1" dirty="0">
                <a:solidFill>
                  <a:schemeClr val="bg1"/>
                </a:solidFill>
                <a:latin typeface="+mn-lt"/>
              </a:rPr>
              <a:t>THANK</a:t>
            </a:r>
          </a:p>
        </p:txBody>
      </p:sp>
      <p:sp>
        <p:nvSpPr>
          <p:cNvPr id="137" name="You">
            <a:extLst>
              <a:ext uri="{FF2B5EF4-FFF2-40B4-BE49-F238E27FC236}">
                <a16:creationId xmlns:a16="http://schemas.microsoft.com/office/drawing/2014/main" id="{DDDC6352-A020-4B44-92AD-FF8486AAAF22}"/>
              </a:ext>
            </a:extLst>
          </p:cNvPr>
          <p:cNvSpPr txBox="1"/>
          <p:nvPr userDrawn="1"/>
        </p:nvSpPr>
        <p:spPr>
          <a:xfrm>
            <a:off x="631150" y="1226567"/>
            <a:ext cx="3232800" cy="1090066"/>
          </a:xfrm>
          <a:prstGeom prst="rect">
            <a:avLst/>
          </a:prstGeom>
          <a:solidFill>
            <a:schemeClr val="tx2"/>
          </a:solidFill>
        </p:spPr>
        <p:txBody>
          <a:bodyPr wrap="square" lIns="0" tIns="0" rIns="0" bIns="0" rtlCol="0" anchor="ctr">
            <a:noAutofit/>
          </a:bodyPr>
          <a:lstStyle/>
          <a:p>
            <a:pPr algn="ctr"/>
            <a:r>
              <a:rPr lang="nb-NO" sz="7200" b="1" dirty="0">
                <a:solidFill>
                  <a:schemeClr val="bg1"/>
                </a:solidFill>
                <a:latin typeface="+mn-lt"/>
              </a:rPr>
              <a:t>YOU!</a:t>
            </a:r>
          </a:p>
        </p:txBody>
      </p:sp>
      <p:grpSp>
        <p:nvGrpSpPr>
          <p:cNvPr id="129" name="Icons03">
            <a:extLst>
              <a:ext uri="{FF2B5EF4-FFF2-40B4-BE49-F238E27FC236}">
                <a16:creationId xmlns:a16="http://schemas.microsoft.com/office/drawing/2014/main" id="{055A0E85-3AC3-44F9-AFC0-413406BC8A0D}"/>
              </a:ext>
            </a:extLst>
          </p:cNvPr>
          <p:cNvGrpSpPr/>
          <p:nvPr userDrawn="1"/>
        </p:nvGrpSpPr>
        <p:grpSpPr>
          <a:xfrm>
            <a:off x="631150" y="4875303"/>
            <a:ext cx="464690" cy="562031"/>
            <a:chOff x="631150" y="4043586"/>
            <a:chExt cx="464690" cy="562031"/>
          </a:xfrm>
        </p:grpSpPr>
        <p:cxnSp>
          <p:nvCxnSpPr>
            <p:cNvPr id="130" name="Hline">
              <a:extLst>
                <a:ext uri="{FF2B5EF4-FFF2-40B4-BE49-F238E27FC236}">
                  <a16:creationId xmlns:a16="http://schemas.microsoft.com/office/drawing/2014/main" id="{0B493B13-6310-4532-8D70-14DF5181577D}"/>
                </a:ext>
              </a:extLst>
            </p:cNvPr>
            <p:cNvCxnSpPr>
              <a:cxnSpLocks/>
            </p:cNvCxnSpPr>
            <p:nvPr/>
          </p:nvCxnSpPr>
          <p:spPr>
            <a:xfrm>
              <a:off x="631150" y="4043586"/>
              <a:ext cx="4646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31" name="IconPhone">
              <a:extLst>
                <a:ext uri="{FF2B5EF4-FFF2-40B4-BE49-F238E27FC236}">
                  <a16:creationId xmlns:a16="http://schemas.microsoft.com/office/drawing/2014/main" id="{C264DE80-C3BE-4825-82E5-9E5D10344CF5}"/>
                </a:ext>
              </a:extLst>
            </p:cNvPr>
            <p:cNvGrpSpPr>
              <a:grpSpLocks noChangeAspect="1"/>
            </p:cNvGrpSpPr>
            <p:nvPr/>
          </p:nvGrpSpPr>
          <p:grpSpPr>
            <a:xfrm>
              <a:off x="631150" y="4425617"/>
              <a:ext cx="180000" cy="180000"/>
              <a:chOff x="2703390" y="3158472"/>
              <a:chExt cx="960114" cy="960114"/>
            </a:xfrm>
          </p:grpSpPr>
          <p:sp>
            <p:nvSpPr>
              <p:cNvPr id="179" name="Ellipse 125">
                <a:extLst>
                  <a:ext uri="{FF2B5EF4-FFF2-40B4-BE49-F238E27FC236}">
                    <a16:creationId xmlns:a16="http://schemas.microsoft.com/office/drawing/2014/main" id="{A99E3C81-C18C-4543-B3E9-28AE383CFDBA}"/>
                  </a:ext>
                </a:extLst>
              </p:cNvPr>
              <p:cNvSpPr/>
              <p:nvPr/>
            </p:nvSpPr>
            <p:spPr>
              <a:xfrm>
                <a:off x="2703390" y="3158472"/>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80" name="Group 4">
                <a:extLst>
                  <a:ext uri="{FF2B5EF4-FFF2-40B4-BE49-F238E27FC236}">
                    <a16:creationId xmlns:a16="http://schemas.microsoft.com/office/drawing/2014/main" id="{BEFDBF85-D60B-465B-83F8-C7AA401FE432}"/>
                  </a:ext>
                </a:extLst>
              </p:cNvPr>
              <p:cNvGrpSpPr>
                <a:grpSpLocks noChangeAspect="1"/>
              </p:cNvGrpSpPr>
              <p:nvPr/>
            </p:nvGrpSpPr>
            <p:grpSpPr bwMode="auto">
              <a:xfrm>
                <a:off x="2912386" y="3366720"/>
                <a:ext cx="542122" cy="543618"/>
                <a:chOff x="2638" y="958"/>
                <a:chExt cx="1087" cy="1090"/>
              </a:xfrm>
              <a:noFill/>
            </p:grpSpPr>
            <p:sp>
              <p:nvSpPr>
                <p:cNvPr id="181" name="Freeform 5">
                  <a:extLst>
                    <a:ext uri="{FF2B5EF4-FFF2-40B4-BE49-F238E27FC236}">
                      <a16:creationId xmlns:a16="http://schemas.microsoft.com/office/drawing/2014/main" id="{0F38E2D4-F771-4307-ABC2-225D51553132}"/>
                    </a:ext>
                  </a:extLst>
                </p:cNvPr>
                <p:cNvSpPr>
                  <a:spLocks/>
                </p:cNvSpPr>
                <p:nvPr/>
              </p:nvSpPr>
              <p:spPr bwMode="auto">
                <a:xfrm>
                  <a:off x="2638" y="958"/>
                  <a:ext cx="1087" cy="1090"/>
                </a:xfrm>
                <a:custGeom>
                  <a:avLst/>
                  <a:gdLst>
                    <a:gd name="T0" fmla="*/ 8 w 886"/>
                    <a:gd name="T1" fmla="*/ 49 h 887"/>
                    <a:gd name="T2" fmla="*/ 5 w 886"/>
                    <a:gd name="T3" fmla="*/ 101 h 887"/>
                    <a:gd name="T4" fmla="*/ 273 w 886"/>
                    <a:gd name="T5" fmla="*/ 616 h 887"/>
                    <a:gd name="T6" fmla="*/ 786 w 886"/>
                    <a:gd name="T7" fmla="*/ 883 h 887"/>
                    <a:gd name="T8" fmla="*/ 839 w 886"/>
                    <a:gd name="T9" fmla="*/ 879 h 887"/>
                    <a:gd name="T10" fmla="*/ 851 w 886"/>
                    <a:gd name="T11" fmla="*/ 863 h 887"/>
                    <a:gd name="T12" fmla="*/ 883 w 886"/>
                    <a:gd name="T13" fmla="*/ 721 h 887"/>
                    <a:gd name="T14" fmla="*/ 871 w 886"/>
                    <a:gd name="T15" fmla="*/ 686 h 887"/>
                    <a:gd name="T16" fmla="*/ 708 w 886"/>
                    <a:gd name="T17" fmla="*/ 617 h 887"/>
                    <a:gd name="T18" fmla="*/ 652 w 886"/>
                    <a:gd name="T19" fmla="*/ 630 h 887"/>
                    <a:gd name="T20" fmla="*/ 632 w 886"/>
                    <a:gd name="T21" fmla="*/ 664 h 887"/>
                    <a:gd name="T22" fmla="*/ 601 w 886"/>
                    <a:gd name="T23" fmla="*/ 687 h 887"/>
                    <a:gd name="T24" fmla="*/ 363 w 886"/>
                    <a:gd name="T25" fmla="*/ 524 h 887"/>
                    <a:gd name="T26" fmla="*/ 194 w 886"/>
                    <a:gd name="T27" fmla="*/ 281 h 887"/>
                    <a:gd name="T28" fmla="*/ 217 w 886"/>
                    <a:gd name="T29" fmla="*/ 250 h 887"/>
                    <a:gd name="T30" fmla="*/ 251 w 886"/>
                    <a:gd name="T31" fmla="*/ 231 h 887"/>
                    <a:gd name="T32" fmla="*/ 264 w 886"/>
                    <a:gd name="T33" fmla="*/ 175 h 887"/>
                    <a:gd name="T34" fmla="*/ 215 w 886"/>
                    <a:gd name="T35" fmla="*/ 38 h 887"/>
                    <a:gd name="T36" fmla="*/ 167 w 886"/>
                    <a:gd name="T37" fmla="*/ 4 h 887"/>
                    <a:gd name="T38" fmla="*/ 24 w 886"/>
                    <a:gd name="T39" fmla="*/ 36 h 887"/>
                    <a:gd name="T40" fmla="*/ 8 w 886"/>
                    <a:gd name="T41" fmla="*/ 49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6" h="887">
                      <a:moveTo>
                        <a:pt x="8" y="49"/>
                      </a:moveTo>
                      <a:cubicBezTo>
                        <a:pt x="0" y="62"/>
                        <a:pt x="1" y="82"/>
                        <a:pt x="5" y="101"/>
                      </a:cubicBezTo>
                      <a:cubicBezTo>
                        <a:pt x="40" y="301"/>
                        <a:pt x="137" y="480"/>
                        <a:pt x="273" y="616"/>
                      </a:cubicBezTo>
                      <a:cubicBezTo>
                        <a:pt x="409" y="752"/>
                        <a:pt x="593" y="854"/>
                        <a:pt x="786" y="883"/>
                      </a:cubicBezTo>
                      <a:cubicBezTo>
                        <a:pt x="806" y="886"/>
                        <a:pt x="825" y="887"/>
                        <a:pt x="839" y="879"/>
                      </a:cubicBezTo>
                      <a:cubicBezTo>
                        <a:pt x="844" y="876"/>
                        <a:pt x="850" y="871"/>
                        <a:pt x="851" y="863"/>
                      </a:cubicBezTo>
                      <a:cubicBezTo>
                        <a:pt x="883" y="721"/>
                        <a:pt x="883" y="721"/>
                        <a:pt x="883" y="721"/>
                      </a:cubicBezTo>
                      <a:cubicBezTo>
                        <a:pt x="886" y="709"/>
                        <a:pt x="881" y="696"/>
                        <a:pt x="871" y="686"/>
                      </a:cubicBezTo>
                      <a:cubicBezTo>
                        <a:pt x="866" y="681"/>
                        <a:pt x="759" y="642"/>
                        <a:pt x="708" y="617"/>
                      </a:cubicBezTo>
                      <a:cubicBezTo>
                        <a:pt x="687" y="607"/>
                        <a:pt x="662" y="613"/>
                        <a:pt x="652" y="630"/>
                      </a:cubicBezTo>
                      <a:cubicBezTo>
                        <a:pt x="632" y="664"/>
                        <a:pt x="632" y="664"/>
                        <a:pt x="632" y="664"/>
                      </a:cubicBezTo>
                      <a:cubicBezTo>
                        <a:pt x="625" y="676"/>
                        <a:pt x="614" y="684"/>
                        <a:pt x="601" y="687"/>
                      </a:cubicBezTo>
                      <a:cubicBezTo>
                        <a:pt x="551" y="700"/>
                        <a:pt x="397" y="558"/>
                        <a:pt x="363" y="524"/>
                      </a:cubicBezTo>
                      <a:cubicBezTo>
                        <a:pt x="328" y="489"/>
                        <a:pt x="181" y="331"/>
                        <a:pt x="194" y="281"/>
                      </a:cubicBezTo>
                      <a:cubicBezTo>
                        <a:pt x="197" y="268"/>
                        <a:pt x="206" y="257"/>
                        <a:pt x="217" y="250"/>
                      </a:cubicBezTo>
                      <a:cubicBezTo>
                        <a:pt x="247" y="233"/>
                        <a:pt x="239" y="238"/>
                        <a:pt x="251" y="231"/>
                      </a:cubicBezTo>
                      <a:cubicBezTo>
                        <a:pt x="269" y="220"/>
                        <a:pt x="275" y="196"/>
                        <a:pt x="264" y="175"/>
                      </a:cubicBezTo>
                      <a:cubicBezTo>
                        <a:pt x="242" y="129"/>
                        <a:pt x="229" y="87"/>
                        <a:pt x="215" y="38"/>
                      </a:cubicBezTo>
                      <a:cubicBezTo>
                        <a:pt x="208" y="17"/>
                        <a:pt x="188" y="0"/>
                        <a:pt x="167" y="4"/>
                      </a:cubicBezTo>
                      <a:cubicBezTo>
                        <a:pt x="167" y="4"/>
                        <a:pt x="165" y="5"/>
                        <a:pt x="24" y="36"/>
                      </a:cubicBezTo>
                      <a:cubicBezTo>
                        <a:pt x="16" y="38"/>
                        <a:pt x="11" y="44"/>
                        <a:pt x="8" y="49"/>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2" name="Freeform 6">
                  <a:extLst>
                    <a:ext uri="{FF2B5EF4-FFF2-40B4-BE49-F238E27FC236}">
                      <a16:creationId xmlns:a16="http://schemas.microsoft.com/office/drawing/2014/main" id="{50445445-65F2-4A6E-93F6-C7A9C7DD15FB}"/>
                    </a:ext>
                  </a:extLst>
                </p:cNvPr>
                <p:cNvSpPr>
                  <a:spLocks/>
                </p:cNvSpPr>
                <p:nvPr/>
              </p:nvSpPr>
              <p:spPr bwMode="auto">
                <a:xfrm>
                  <a:off x="3182" y="1108"/>
                  <a:ext cx="344" cy="345"/>
                </a:xfrm>
                <a:custGeom>
                  <a:avLst/>
                  <a:gdLst>
                    <a:gd name="T0" fmla="*/ 0 w 281"/>
                    <a:gd name="T1" fmla="*/ 0 h 281"/>
                    <a:gd name="T2" fmla="*/ 281 w 281"/>
                    <a:gd name="T3" fmla="*/ 281 h 281"/>
                  </a:gdLst>
                  <a:ahLst/>
                  <a:cxnLst>
                    <a:cxn ang="0">
                      <a:pos x="T0" y="T1"/>
                    </a:cxn>
                    <a:cxn ang="0">
                      <a:pos x="T2" y="T3"/>
                    </a:cxn>
                  </a:cxnLst>
                  <a:rect l="0" t="0" r="r" b="b"/>
                  <a:pathLst>
                    <a:path w="281" h="281">
                      <a:moveTo>
                        <a:pt x="0" y="0"/>
                      </a:moveTo>
                      <a:cubicBezTo>
                        <a:pt x="155" y="0"/>
                        <a:pt x="281" y="126"/>
                        <a:pt x="281" y="28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3" name="Freeform 7">
                  <a:extLst>
                    <a:ext uri="{FF2B5EF4-FFF2-40B4-BE49-F238E27FC236}">
                      <a16:creationId xmlns:a16="http://schemas.microsoft.com/office/drawing/2014/main" id="{4CC16278-D44C-4F82-98F8-DEBB385DA041}"/>
                    </a:ext>
                  </a:extLst>
                </p:cNvPr>
                <p:cNvSpPr>
                  <a:spLocks/>
                </p:cNvSpPr>
                <p:nvPr/>
              </p:nvSpPr>
              <p:spPr bwMode="auto">
                <a:xfrm>
                  <a:off x="3182" y="961"/>
                  <a:ext cx="491" cy="492"/>
                </a:xfrm>
                <a:custGeom>
                  <a:avLst/>
                  <a:gdLst>
                    <a:gd name="T0" fmla="*/ 0 w 400"/>
                    <a:gd name="T1" fmla="*/ 0 h 401"/>
                    <a:gd name="T2" fmla="*/ 400 w 400"/>
                    <a:gd name="T3" fmla="*/ 401 h 401"/>
                  </a:gdLst>
                  <a:ahLst/>
                  <a:cxnLst>
                    <a:cxn ang="0">
                      <a:pos x="T0" y="T1"/>
                    </a:cxn>
                    <a:cxn ang="0">
                      <a:pos x="T2" y="T3"/>
                    </a:cxn>
                  </a:cxnLst>
                  <a:rect l="0" t="0" r="r" b="b"/>
                  <a:pathLst>
                    <a:path w="400" h="401">
                      <a:moveTo>
                        <a:pt x="0" y="0"/>
                      </a:moveTo>
                      <a:cubicBezTo>
                        <a:pt x="221" y="0"/>
                        <a:pt x="400" y="180"/>
                        <a:pt x="400" y="40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132" name="IconEmail">
              <a:extLst>
                <a:ext uri="{FF2B5EF4-FFF2-40B4-BE49-F238E27FC236}">
                  <a16:creationId xmlns:a16="http://schemas.microsoft.com/office/drawing/2014/main" id="{331B4872-807C-4379-97C6-53689A75D751}"/>
                </a:ext>
              </a:extLst>
            </p:cNvPr>
            <p:cNvGrpSpPr>
              <a:grpSpLocks noChangeAspect="1"/>
            </p:cNvGrpSpPr>
            <p:nvPr/>
          </p:nvGrpSpPr>
          <p:grpSpPr>
            <a:xfrm>
              <a:off x="631150" y="4162565"/>
              <a:ext cx="180000" cy="180000"/>
              <a:chOff x="2703390" y="4365085"/>
              <a:chExt cx="960114" cy="960114"/>
            </a:xfrm>
          </p:grpSpPr>
          <p:sp>
            <p:nvSpPr>
              <p:cNvPr id="133" name="Ellipse 125">
                <a:extLst>
                  <a:ext uri="{FF2B5EF4-FFF2-40B4-BE49-F238E27FC236}">
                    <a16:creationId xmlns:a16="http://schemas.microsoft.com/office/drawing/2014/main" id="{A930A622-053F-452E-B5F6-031BAFB90E6F}"/>
                  </a:ext>
                </a:extLst>
              </p:cNvPr>
              <p:cNvSpPr/>
              <p:nvPr/>
            </p:nvSpPr>
            <p:spPr>
              <a:xfrm>
                <a:off x="2703390" y="4365085"/>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34" name="Group 133">
                <a:extLst>
                  <a:ext uri="{FF2B5EF4-FFF2-40B4-BE49-F238E27FC236}">
                    <a16:creationId xmlns:a16="http://schemas.microsoft.com/office/drawing/2014/main" id="{02FA7EAC-36B9-48B6-ADDA-0F65DB912255}"/>
                  </a:ext>
                </a:extLst>
              </p:cNvPr>
              <p:cNvGrpSpPr>
                <a:grpSpLocks noChangeAspect="1"/>
              </p:cNvGrpSpPr>
              <p:nvPr/>
            </p:nvGrpSpPr>
            <p:grpSpPr>
              <a:xfrm>
                <a:off x="2886170" y="4635603"/>
                <a:ext cx="594554" cy="419078"/>
                <a:chOff x="4562584" y="4650255"/>
                <a:chExt cx="457200" cy="322263"/>
              </a:xfrm>
            </p:grpSpPr>
            <p:sp>
              <p:nvSpPr>
                <p:cNvPr id="135" name="Line 20">
                  <a:extLst>
                    <a:ext uri="{FF2B5EF4-FFF2-40B4-BE49-F238E27FC236}">
                      <a16:creationId xmlns:a16="http://schemas.microsoft.com/office/drawing/2014/main" id="{FF846325-933B-476A-9E17-BDF59CE33510}"/>
                    </a:ext>
                  </a:extLst>
                </p:cNvPr>
                <p:cNvSpPr>
                  <a:spLocks noChangeShapeType="1"/>
                </p:cNvSpPr>
                <p:nvPr/>
              </p:nvSpPr>
              <p:spPr bwMode="auto">
                <a:xfrm>
                  <a:off x="4867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dirty="0"/>
                </a:p>
              </p:txBody>
            </p:sp>
            <p:sp>
              <p:nvSpPr>
                <p:cNvPr id="176" name="Freeform 21">
                  <a:extLst>
                    <a:ext uri="{FF2B5EF4-FFF2-40B4-BE49-F238E27FC236}">
                      <a16:creationId xmlns:a16="http://schemas.microsoft.com/office/drawing/2014/main" id="{733F03C0-1270-48C2-A528-AC9C168A9D41}"/>
                    </a:ext>
                  </a:extLst>
                </p:cNvPr>
                <p:cNvSpPr>
                  <a:spLocks/>
                </p:cNvSpPr>
                <p:nvPr/>
              </p:nvSpPr>
              <p:spPr bwMode="auto">
                <a:xfrm>
                  <a:off x="4562584" y="4650255"/>
                  <a:ext cx="457200" cy="322263"/>
                </a:xfrm>
                <a:custGeom>
                  <a:avLst/>
                  <a:gdLst>
                    <a:gd name="T0" fmla="*/ 0 w 108"/>
                    <a:gd name="T1" fmla="*/ 40 h 76"/>
                    <a:gd name="T2" fmla="*/ 0 w 108"/>
                    <a:gd name="T3" fmla="*/ 8 h 76"/>
                    <a:gd name="T4" fmla="*/ 8 w 108"/>
                    <a:gd name="T5" fmla="*/ 0 h 76"/>
                    <a:gd name="T6" fmla="*/ 100 w 108"/>
                    <a:gd name="T7" fmla="*/ 0 h 76"/>
                    <a:gd name="T8" fmla="*/ 108 w 108"/>
                    <a:gd name="T9" fmla="*/ 8 h 76"/>
                    <a:gd name="T10" fmla="*/ 108 w 108"/>
                    <a:gd name="T11" fmla="*/ 68 h 76"/>
                    <a:gd name="T12" fmla="*/ 100 w 108"/>
                    <a:gd name="T13" fmla="*/ 76 h 76"/>
                    <a:gd name="T14" fmla="*/ 8 w 108"/>
                    <a:gd name="T15" fmla="*/ 76 h 76"/>
                    <a:gd name="T16" fmla="*/ 0 w 108"/>
                    <a:gd name="T17" fmla="*/ 68 h 76"/>
                    <a:gd name="T18" fmla="*/ 0 w 108"/>
                    <a:gd name="T19" fmla="*/ 52 h 76"/>
                    <a:gd name="connsiteX0" fmla="*/ 0 w 10000"/>
                    <a:gd name="connsiteY0" fmla="*/ 5263 h 10000"/>
                    <a:gd name="connsiteX1" fmla="*/ 0 w 10000"/>
                    <a:gd name="connsiteY1" fmla="*/ 1053 h 10000"/>
                    <a:gd name="connsiteX2" fmla="*/ 741 w 10000"/>
                    <a:gd name="connsiteY2" fmla="*/ 0 h 10000"/>
                    <a:gd name="connsiteX3" fmla="*/ 9259 w 10000"/>
                    <a:gd name="connsiteY3" fmla="*/ 0 h 10000"/>
                    <a:gd name="connsiteX4" fmla="*/ 10000 w 10000"/>
                    <a:gd name="connsiteY4" fmla="*/ 1053 h 10000"/>
                    <a:gd name="connsiteX5" fmla="*/ 10000 w 10000"/>
                    <a:gd name="connsiteY5" fmla="*/ 8947 h 10000"/>
                    <a:gd name="connsiteX6" fmla="*/ 9259 w 10000"/>
                    <a:gd name="connsiteY6" fmla="*/ 10000 h 10000"/>
                    <a:gd name="connsiteX7" fmla="*/ 741 w 10000"/>
                    <a:gd name="connsiteY7" fmla="*/ 10000 h 10000"/>
                    <a:gd name="connsiteX8" fmla="*/ 0 w 10000"/>
                    <a:gd name="connsiteY8" fmla="*/ 8947 h 10000"/>
                    <a:gd name="connsiteX9" fmla="*/ 0 w 10000"/>
                    <a:gd name="connsiteY9" fmla="*/ 6842 h 10000"/>
                    <a:gd name="connsiteX10" fmla="*/ 0 w 10000"/>
                    <a:gd name="connsiteY10" fmla="*/ 526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0" y="5263"/>
                      </a:moveTo>
                      <a:lnTo>
                        <a:pt x="0" y="1053"/>
                      </a:lnTo>
                      <a:cubicBezTo>
                        <a:pt x="0" y="526"/>
                        <a:pt x="370" y="0"/>
                        <a:pt x="741" y="0"/>
                      </a:cubicBezTo>
                      <a:lnTo>
                        <a:pt x="9259" y="0"/>
                      </a:lnTo>
                      <a:cubicBezTo>
                        <a:pt x="9630" y="0"/>
                        <a:pt x="10000" y="526"/>
                        <a:pt x="10000" y="1053"/>
                      </a:cubicBezTo>
                      <a:lnTo>
                        <a:pt x="10000" y="8947"/>
                      </a:lnTo>
                      <a:cubicBezTo>
                        <a:pt x="10000" y="9474"/>
                        <a:pt x="9630" y="10000"/>
                        <a:pt x="9259" y="10000"/>
                      </a:cubicBezTo>
                      <a:lnTo>
                        <a:pt x="741" y="10000"/>
                      </a:lnTo>
                      <a:cubicBezTo>
                        <a:pt x="370" y="10000"/>
                        <a:pt x="0" y="9474"/>
                        <a:pt x="0" y="8947"/>
                      </a:cubicBezTo>
                      <a:lnTo>
                        <a:pt x="0" y="6842"/>
                      </a:lnTo>
                      <a:lnTo>
                        <a:pt x="0" y="5263"/>
                      </a:lnTo>
                      <a:close/>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dirty="0"/>
                </a:p>
              </p:txBody>
            </p:sp>
            <p:sp>
              <p:nvSpPr>
                <p:cNvPr id="177" name="Freeform 22">
                  <a:extLst>
                    <a:ext uri="{FF2B5EF4-FFF2-40B4-BE49-F238E27FC236}">
                      <a16:creationId xmlns:a16="http://schemas.microsoft.com/office/drawing/2014/main" id="{4D9F742A-4052-40CD-A1AD-D80115BD1F66}"/>
                    </a:ext>
                  </a:extLst>
                </p:cNvPr>
                <p:cNvSpPr>
                  <a:spLocks/>
                </p:cNvSpPr>
                <p:nvPr/>
              </p:nvSpPr>
              <p:spPr bwMode="auto">
                <a:xfrm>
                  <a:off x="4613384" y="4701055"/>
                  <a:ext cx="355600" cy="152400"/>
                </a:xfrm>
                <a:custGeom>
                  <a:avLst/>
                  <a:gdLst>
                    <a:gd name="T0" fmla="*/ 0 w 84"/>
                    <a:gd name="T1" fmla="*/ 0 h 36"/>
                    <a:gd name="T2" fmla="*/ 32 w 84"/>
                    <a:gd name="T3" fmla="*/ 32 h 36"/>
                    <a:gd name="T4" fmla="*/ 52 w 84"/>
                    <a:gd name="T5" fmla="*/ 32 h 36"/>
                    <a:gd name="T6" fmla="*/ 84 w 84"/>
                    <a:gd name="T7" fmla="*/ 0 h 36"/>
                  </a:gdLst>
                  <a:ahLst/>
                  <a:cxnLst>
                    <a:cxn ang="0">
                      <a:pos x="T0" y="T1"/>
                    </a:cxn>
                    <a:cxn ang="0">
                      <a:pos x="T2" y="T3"/>
                    </a:cxn>
                    <a:cxn ang="0">
                      <a:pos x="T4" y="T5"/>
                    </a:cxn>
                    <a:cxn ang="0">
                      <a:pos x="T6" y="T7"/>
                    </a:cxn>
                  </a:cxnLst>
                  <a:rect l="0" t="0" r="r" b="b"/>
                  <a:pathLst>
                    <a:path w="84" h="36">
                      <a:moveTo>
                        <a:pt x="0" y="0"/>
                      </a:moveTo>
                      <a:cubicBezTo>
                        <a:pt x="32" y="32"/>
                        <a:pt x="32" y="32"/>
                        <a:pt x="32" y="32"/>
                      </a:cubicBezTo>
                      <a:cubicBezTo>
                        <a:pt x="37" y="36"/>
                        <a:pt x="47" y="36"/>
                        <a:pt x="52" y="32"/>
                      </a:cubicBezTo>
                      <a:cubicBezTo>
                        <a:pt x="84" y="0"/>
                        <a:pt x="84" y="0"/>
                        <a:pt x="84" y="0"/>
                      </a:cubicBezTo>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dirty="0"/>
                </a:p>
              </p:txBody>
            </p:sp>
            <p:sp>
              <p:nvSpPr>
                <p:cNvPr id="178" name="Line 23">
                  <a:extLst>
                    <a:ext uri="{FF2B5EF4-FFF2-40B4-BE49-F238E27FC236}">
                      <a16:creationId xmlns:a16="http://schemas.microsoft.com/office/drawing/2014/main" id="{EEF11BE7-B4BD-47B3-A2DA-E0CDBF0A15F8}"/>
                    </a:ext>
                  </a:extLst>
                </p:cNvPr>
                <p:cNvSpPr>
                  <a:spLocks noChangeShapeType="1"/>
                </p:cNvSpPr>
                <p:nvPr/>
              </p:nvSpPr>
              <p:spPr bwMode="auto">
                <a:xfrm flipH="1">
                  <a:off x="4613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dirty="0"/>
                </a:p>
              </p:txBody>
            </p:sp>
          </p:grpSp>
        </p:grpSp>
      </p:grpSp>
      <p:sp>
        <p:nvSpPr>
          <p:cNvPr id="184" name="strPhone03">
            <a:extLst>
              <a:ext uri="{FF2B5EF4-FFF2-40B4-BE49-F238E27FC236}">
                <a16:creationId xmlns:a16="http://schemas.microsoft.com/office/drawing/2014/main" id="{0FA7984E-A31A-4A09-BCE9-F73EF3FF56B6}"/>
              </a:ext>
            </a:extLst>
          </p:cNvPr>
          <p:cNvSpPr>
            <a:spLocks noGrp="1"/>
          </p:cNvSpPr>
          <p:nvPr>
            <p:ph type="body" sz="quarter" idx="30" hasCustomPrompt="1"/>
          </p:nvPr>
        </p:nvSpPr>
        <p:spPr>
          <a:xfrm>
            <a:off x="900707" y="5249258"/>
            <a:ext cx="4050443" cy="246221"/>
          </a:xfrm>
        </p:spPr>
        <p:txBody>
          <a:bodyPr>
            <a:noAutofit/>
          </a:bodyPr>
          <a:lstStyle>
            <a:lvl1pPr>
              <a:spcBef>
                <a:spcPts val="0"/>
              </a:spcBef>
              <a:defRPr sz="1200" cap="none" baseline="0">
                <a:solidFill>
                  <a:schemeClr val="bg1"/>
                </a:solidFill>
                <a:latin typeface="+mn-lt"/>
              </a:defRPr>
            </a:lvl1pPr>
          </a:lstStyle>
          <a:p>
            <a:pPr lvl="0"/>
            <a:r>
              <a:rPr lang="nb-NO" sz="1200" dirty="0">
                <a:solidFill>
                  <a:schemeClr val="bg1"/>
                </a:solidFill>
              </a:rPr>
              <a:t>+32 # ### ## ##</a:t>
            </a:r>
            <a:endParaRPr lang="nb-NO" dirty="0"/>
          </a:p>
        </p:txBody>
      </p:sp>
      <p:sp>
        <p:nvSpPr>
          <p:cNvPr id="185" name="strEmail03">
            <a:extLst>
              <a:ext uri="{FF2B5EF4-FFF2-40B4-BE49-F238E27FC236}">
                <a16:creationId xmlns:a16="http://schemas.microsoft.com/office/drawing/2014/main" id="{876761D3-0A7B-4039-8F63-E82555A04BDA}"/>
              </a:ext>
            </a:extLst>
          </p:cNvPr>
          <p:cNvSpPr>
            <a:spLocks noGrp="1"/>
          </p:cNvSpPr>
          <p:nvPr>
            <p:ph type="body" sz="quarter" idx="31" hasCustomPrompt="1"/>
          </p:nvPr>
        </p:nvSpPr>
        <p:spPr>
          <a:xfrm>
            <a:off x="900707" y="4991477"/>
            <a:ext cx="4050443" cy="246221"/>
          </a:xfrm>
        </p:spPr>
        <p:txBody>
          <a:bodyPr>
            <a:noAutofit/>
          </a:bodyPr>
          <a:lstStyle>
            <a:lvl1pPr>
              <a:spcBef>
                <a:spcPts val="0"/>
              </a:spcBef>
              <a:defRPr sz="1200" cap="none" baseline="0">
                <a:solidFill>
                  <a:schemeClr val="bg1"/>
                </a:solidFill>
                <a:latin typeface="+mn-lt"/>
              </a:defRPr>
            </a:lvl1pPr>
          </a:lstStyle>
          <a:p>
            <a:pPr lvl="0"/>
            <a:r>
              <a:rPr lang="nb-NO" sz="1200" dirty="0">
                <a:solidFill>
                  <a:schemeClr val="bg1"/>
                </a:solidFill>
              </a:rPr>
              <a:t>firstname.lastname@ipsos.com</a:t>
            </a:r>
            <a:endParaRPr lang="nb-NO" dirty="0"/>
          </a:p>
        </p:txBody>
      </p:sp>
      <p:sp>
        <p:nvSpPr>
          <p:cNvPr id="186" name="strFunction03">
            <a:extLst>
              <a:ext uri="{FF2B5EF4-FFF2-40B4-BE49-F238E27FC236}">
                <a16:creationId xmlns:a16="http://schemas.microsoft.com/office/drawing/2014/main" id="{49339CAA-799A-4F59-8B2E-168CCCCC27FA}"/>
              </a:ext>
            </a:extLst>
          </p:cNvPr>
          <p:cNvSpPr>
            <a:spLocks noGrp="1"/>
          </p:cNvSpPr>
          <p:nvPr>
            <p:ph type="body" sz="quarter" idx="32" hasCustomPrompt="1"/>
          </p:nvPr>
        </p:nvSpPr>
        <p:spPr>
          <a:xfrm>
            <a:off x="631150" y="4547351"/>
            <a:ext cx="4320000" cy="246221"/>
          </a:xfrm>
        </p:spPr>
        <p:txBody>
          <a:bodyPr>
            <a:noAutofit/>
          </a:bodyPr>
          <a:lstStyle>
            <a:lvl1pPr>
              <a:spcBef>
                <a:spcPts val="0"/>
              </a:spcBef>
              <a:defRPr sz="1200" cap="none" baseline="0">
                <a:solidFill>
                  <a:schemeClr val="bg1">
                    <a:alpha val="50000"/>
                  </a:schemeClr>
                </a:solidFill>
                <a:latin typeface="+mn-lt"/>
              </a:defRPr>
            </a:lvl1pPr>
          </a:lstStyle>
          <a:p>
            <a:pPr lvl="0"/>
            <a:r>
              <a:rPr lang="nb-NO" dirty="0" err="1"/>
              <a:t>Function</a:t>
            </a:r>
            <a:r>
              <a:rPr lang="nb-NO" dirty="0"/>
              <a:t> </a:t>
            </a:r>
            <a:r>
              <a:rPr lang="nb-NO" dirty="0" err="1"/>
              <a:t>Title</a:t>
            </a:r>
            <a:endParaRPr lang="nb-NO" dirty="0"/>
          </a:p>
        </p:txBody>
      </p:sp>
      <p:sp>
        <p:nvSpPr>
          <p:cNvPr id="187" name="strName03">
            <a:extLst>
              <a:ext uri="{FF2B5EF4-FFF2-40B4-BE49-F238E27FC236}">
                <a16:creationId xmlns:a16="http://schemas.microsoft.com/office/drawing/2014/main" id="{4AE8191A-FDF2-4461-94D2-2DE1FFACF130}"/>
              </a:ext>
            </a:extLst>
          </p:cNvPr>
          <p:cNvSpPr>
            <a:spLocks noGrp="1"/>
          </p:cNvSpPr>
          <p:nvPr>
            <p:ph type="body" sz="quarter" idx="33" hasCustomPrompt="1"/>
          </p:nvPr>
        </p:nvSpPr>
        <p:spPr>
          <a:xfrm>
            <a:off x="631150" y="4307411"/>
            <a:ext cx="4320000" cy="246221"/>
          </a:xfrm>
        </p:spPr>
        <p:txBody>
          <a:bodyPr>
            <a:noAutofit/>
          </a:bodyPr>
          <a:lstStyle>
            <a:lvl1pPr>
              <a:spcBef>
                <a:spcPts val="0"/>
              </a:spcBef>
              <a:defRPr cap="all" baseline="0">
                <a:solidFill>
                  <a:schemeClr val="bg1"/>
                </a:solidFill>
                <a:latin typeface="+mj-lt"/>
              </a:defRPr>
            </a:lvl1pPr>
          </a:lstStyle>
          <a:p>
            <a:pPr lvl="0"/>
            <a:r>
              <a:rPr lang="nb-NO" dirty="0" err="1"/>
              <a:t>Firstname</a:t>
            </a:r>
            <a:r>
              <a:rPr lang="nb-NO" dirty="0"/>
              <a:t> </a:t>
            </a:r>
            <a:r>
              <a:rPr lang="nb-NO" dirty="0" err="1"/>
              <a:t>Lastname</a:t>
            </a:r>
            <a:endParaRPr lang="nb-NO" dirty="0"/>
          </a:p>
        </p:txBody>
      </p:sp>
      <p:grpSp>
        <p:nvGrpSpPr>
          <p:cNvPr id="91" name="Icons02">
            <a:extLst>
              <a:ext uri="{FF2B5EF4-FFF2-40B4-BE49-F238E27FC236}">
                <a16:creationId xmlns:a16="http://schemas.microsoft.com/office/drawing/2014/main" id="{B6DC9096-7FD6-4FB3-9D20-67A919B792AB}"/>
              </a:ext>
            </a:extLst>
          </p:cNvPr>
          <p:cNvGrpSpPr/>
          <p:nvPr userDrawn="1"/>
        </p:nvGrpSpPr>
        <p:grpSpPr>
          <a:xfrm>
            <a:off x="5267422" y="3434914"/>
            <a:ext cx="464690" cy="562031"/>
            <a:chOff x="631150" y="4043586"/>
            <a:chExt cx="464690" cy="562031"/>
          </a:xfrm>
        </p:grpSpPr>
        <p:cxnSp>
          <p:nvCxnSpPr>
            <p:cNvPr id="92" name="Hline">
              <a:extLst>
                <a:ext uri="{FF2B5EF4-FFF2-40B4-BE49-F238E27FC236}">
                  <a16:creationId xmlns:a16="http://schemas.microsoft.com/office/drawing/2014/main" id="{93F99D81-58D4-4264-88A5-10A2BF53EB98}"/>
                </a:ext>
              </a:extLst>
            </p:cNvPr>
            <p:cNvCxnSpPr>
              <a:cxnSpLocks/>
            </p:cNvCxnSpPr>
            <p:nvPr/>
          </p:nvCxnSpPr>
          <p:spPr>
            <a:xfrm>
              <a:off x="631150" y="4043586"/>
              <a:ext cx="4646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93" name="IconPhone">
              <a:extLst>
                <a:ext uri="{FF2B5EF4-FFF2-40B4-BE49-F238E27FC236}">
                  <a16:creationId xmlns:a16="http://schemas.microsoft.com/office/drawing/2014/main" id="{DADE0FF6-FC95-4A15-AF1B-CB71BF8FFA42}"/>
                </a:ext>
              </a:extLst>
            </p:cNvPr>
            <p:cNvGrpSpPr>
              <a:grpSpLocks noChangeAspect="1"/>
            </p:cNvGrpSpPr>
            <p:nvPr/>
          </p:nvGrpSpPr>
          <p:grpSpPr>
            <a:xfrm>
              <a:off x="631150" y="4425617"/>
              <a:ext cx="180000" cy="180000"/>
              <a:chOff x="2703390" y="3158472"/>
              <a:chExt cx="960114" cy="960114"/>
            </a:xfrm>
          </p:grpSpPr>
          <p:sp>
            <p:nvSpPr>
              <p:cNvPr id="120" name="Ellipse 125">
                <a:extLst>
                  <a:ext uri="{FF2B5EF4-FFF2-40B4-BE49-F238E27FC236}">
                    <a16:creationId xmlns:a16="http://schemas.microsoft.com/office/drawing/2014/main" id="{46B73F5C-64CC-4C77-A19A-DA83AABA06D2}"/>
                  </a:ext>
                </a:extLst>
              </p:cNvPr>
              <p:cNvSpPr/>
              <p:nvPr/>
            </p:nvSpPr>
            <p:spPr>
              <a:xfrm>
                <a:off x="2703390" y="3158472"/>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21" name="Group 4">
                <a:extLst>
                  <a:ext uri="{FF2B5EF4-FFF2-40B4-BE49-F238E27FC236}">
                    <a16:creationId xmlns:a16="http://schemas.microsoft.com/office/drawing/2014/main" id="{1A7BB1E3-81AD-44A1-B561-56E4BBC312CB}"/>
                  </a:ext>
                </a:extLst>
              </p:cNvPr>
              <p:cNvGrpSpPr>
                <a:grpSpLocks noChangeAspect="1"/>
              </p:cNvGrpSpPr>
              <p:nvPr/>
            </p:nvGrpSpPr>
            <p:grpSpPr bwMode="auto">
              <a:xfrm>
                <a:off x="2912386" y="3366720"/>
                <a:ext cx="542122" cy="543618"/>
                <a:chOff x="2638" y="958"/>
                <a:chExt cx="1087" cy="1090"/>
              </a:xfrm>
              <a:noFill/>
            </p:grpSpPr>
            <p:sp>
              <p:nvSpPr>
                <p:cNvPr id="122" name="Freeform 5">
                  <a:extLst>
                    <a:ext uri="{FF2B5EF4-FFF2-40B4-BE49-F238E27FC236}">
                      <a16:creationId xmlns:a16="http://schemas.microsoft.com/office/drawing/2014/main" id="{29DC8E66-4A58-4646-8894-9325D9171B26}"/>
                    </a:ext>
                  </a:extLst>
                </p:cNvPr>
                <p:cNvSpPr>
                  <a:spLocks/>
                </p:cNvSpPr>
                <p:nvPr/>
              </p:nvSpPr>
              <p:spPr bwMode="auto">
                <a:xfrm>
                  <a:off x="2638" y="958"/>
                  <a:ext cx="1087" cy="1090"/>
                </a:xfrm>
                <a:custGeom>
                  <a:avLst/>
                  <a:gdLst>
                    <a:gd name="T0" fmla="*/ 8 w 886"/>
                    <a:gd name="T1" fmla="*/ 49 h 887"/>
                    <a:gd name="T2" fmla="*/ 5 w 886"/>
                    <a:gd name="T3" fmla="*/ 101 h 887"/>
                    <a:gd name="T4" fmla="*/ 273 w 886"/>
                    <a:gd name="T5" fmla="*/ 616 h 887"/>
                    <a:gd name="T6" fmla="*/ 786 w 886"/>
                    <a:gd name="T7" fmla="*/ 883 h 887"/>
                    <a:gd name="T8" fmla="*/ 839 w 886"/>
                    <a:gd name="T9" fmla="*/ 879 h 887"/>
                    <a:gd name="T10" fmla="*/ 851 w 886"/>
                    <a:gd name="T11" fmla="*/ 863 h 887"/>
                    <a:gd name="T12" fmla="*/ 883 w 886"/>
                    <a:gd name="T13" fmla="*/ 721 h 887"/>
                    <a:gd name="T14" fmla="*/ 871 w 886"/>
                    <a:gd name="T15" fmla="*/ 686 h 887"/>
                    <a:gd name="T16" fmla="*/ 708 w 886"/>
                    <a:gd name="T17" fmla="*/ 617 h 887"/>
                    <a:gd name="T18" fmla="*/ 652 w 886"/>
                    <a:gd name="T19" fmla="*/ 630 h 887"/>
                    <a:gd name="T20" fmla="*/ 632 w 886"/>
                    <a:gd name="T21" fmla="*/ 664 h 887"/>
                    <a:gd name="T22" fmla="*/ 601 w 886"/>
                    <a:gd name="T23" fmla="*/ 687 h 887"/>
                    <a:gd name="T24" fmla="*/ 363 w 886"/>
                    <a:gd name="T25" fmla="*/ 524 h 887"/>
                    <a:gd name="T26" fmla="*/ 194 w 886"/>
                    <a:gd name="T27" fmla="*/ 281 h 887"/>
                    <a:gd name="T28" fmla="*/ 217 w 886"/>
                    <a:gd name="T29" fmla="*/ 250 h 887"/>
                    <a:gd name="T30" fmla="*/ 251 w 886"/>
                    <a:gd name="T31" fmla="*/ 231 h 887"/>
                    <a:gd name="T32" fmla="*/ 264 w 886"/>
                    <a:gd name="T33" fmla="*/ 175 h 887"/>
                    <a:gd name="T34" fmla="*/ 215 w 886"/>
                    <a:gd name="T35" fmla="*/ 38 h 887"/>
                    <a:gd name="T36" fmla="*/ 167 w 886"/>
                    <a:gd name="T37" fmla="*/ 4 h 887"/>
                    <a:gd name="T38" fmla="*/ 24 w 886"/>
                    <a:gd name="T39" fmla="*/ 36 h 887"/>
                    <a:gd name="T40" fmla="*/ 8 w 886"/>
                    <a:gd name="T41" fmla="*/ 49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6" h="887">
                      <a:moveTo>
                        <a:pt x="8" y="49"/>
                      </a:moveTo>
                      <a:cubicBezTo>
                        <a:pt x="0" y="62"/>
                        <a:pt x="1" y="82"/>
                        <a:pt x="5" y="101"/>
                      </a:cubicBezTo>
                      <a:cubicBezTo>
                        <a:pt x="40" y="301"/>
                        <a:pt x="137" y="480"/>
                        <a:pt x="273" y="616"/>
                      </a:cubicBezTo>
                      <a:cubicBezTo>
                        <a:pt x="409" y="752"/>
                        <a:pt x="593" y="854"/>
                        <a:pt x="786" y="883"/>
                      </a:cubicBezTo>
                      <a:cubicBezTo>
                        <a:pt x="806" y="886"/>
                        <a:pt x="825" y="887"/>
                        <a:pt x="839" y="879"/>
                      </a:cubicBezTo>
                      <a:cubicBezTo>
                        <a:pt x="844" y="876"/>
                        <a:pt x="850" y="871"/>
                        <a:pt x="851" y="863"/>
                      </a:cubicBezTo>
                      <a:cubicBezTo>
                        <a:pt x="883" y="721"/>
                        <a:pt x="883" y="721"/>
                        <a:pt x="883" y="721"/>
                      </a:cubicBezTo>
                      <a:cubicBezTo>
                        <a:pt x="886" y="709"/>
                        <a:pt x="881" y="696"/>
                        <a:pt x="871" y="686"/>
                      </a:cubicBezTo>
                      <a:cubicBezTo>
                        <a:pt x="866" y="681"/>
                        <a:pt x="759" y="642"/>
                        <a:pt x="708" y="617"/>
                      </a:cubicBezTo>
                      <a:cubicBezTo>
                        <a:pt x="687" y="607"/>
                        <a:pt x="662" y="613"/>
                        <a:pt x="652" y="630"/>
                      </a:cubicBezTo>
                      <a:cubicBezTo>
                        <a:pt x="632" y="664"/>
                        <a:pt x="632" y="664"/>
                        <a:pt x="632" y="664"/>
                      </a:cubicBezTo>
                      <a:cubicBezTo>
                        <a:pt x="625" y="676"/>
                        <a:pt x="614" y="684"/>
                        <a:pt x="601" y="687"/>
                      </a:cubicBezTo>
                      <a:cubicBezTo>
                        <a:pt x="551" y="700"/>
                        <a:pt x="397" y="558"/>
                        <a:pt x="363" y="524"/>
                      </a:cubicBezTo>
                      <a:cubicBezTo>
                        <a:pt x="328" y="489"/>
                        <a:pt x="181" y="331"/>
                        <a:pt x="194" y="281"/>
                      </a:cubicBezTo>
                      <a:cubicBezTo>
                        <a:pt x="197" y="268"/>
                        <a:pt x="206" y="257"/>
                        <a:pt x="217" y="250"/>
                      </a:cubicBezTo>
                      <a:cubicBezTo>
                        <a:pt x="247" y="233"/>
                        <a:pt x="239" y="238"/>
                        <a:pt x="251" y="231"/>
                      </a:cubicBezTo>
                      <a:cubicBezTo>
                        <a:pt x="269" y="220"/>
                        <a:pt x="275" y="196"/>
                        <a:pt x="264" y="175"/>
                      </a:cubicBezTo>
                      <a:cubicBezTo>
                        <a:pt x="242" y="129"/>
                        <a:pt x="229" y="87"/>
                        <a:pt x="215" y="38"/>
                      </a:cubicBezTo>
                      <a:cubicBezTo>
                        <a:pt x="208" y="17"/>
                        <a:pt x="188" y="0"/>
                        <a:pt x="167" y="4"/>
                      </a:cubicBezTo>
                      <a:cubicBezTo>
                        <a:pt x="167" y="4"/>
                        <a:pt x="165" y="5"/>
                        <a:pt x="24" y="36"/>
                      </a:cubicBezTo>
                      <a:cubicBezTo>
                        <a:pt x="16" y="38"/>
                        <a:pt x="11" y="44"/>
                        <a:pt x="8" y="49"/>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3" name="Freeform 6">
                  <a:extLst>
                    <a:ext uri="{FF2B5EF4-FFF2-40B4-BE49-F238E27FC236}">
                      <a16:creationId xmlns:a16="http://schemas.microsoft.com/office/drawing/2014/main" id="{A030FD74-6444-4B03-A286-94B54756460D}"/>
                    </a:ext>
                  </a:extLst>
                </p:cNvPr>
                <p:cNvSpPr>
                  <a:spLocks/>
                </p:cNvSpPr>
                <p:nvPr/>
              </p:nvSpPr>
              <p:spPr bwMode="auto">
                <a:xfrm>
                  <a:off x="3182" y="1108"/>
                  <a:ext cx="344" cy="345"/>
                </a:xfrm>
                <a:custGeom>
                  <a:avLst/>
                  <a:gdLst>
                    <a:gd name="T0" fmla="*/ 0 w 281"/>
                    <a:gd name="T1" fmla="*/ 0 h 281"/>
                    <a:gd name="T2" fmla="*/ 281 w 281"/>
                    <a:gd name="T3" fmla="*/ 281 h 281"/>
                  </a:gdLst>
                  <a:ahLst/>
                  <a:cxnLst>
                    <a:cxn ang="0">
                      <a:pos x="T0" y="T1"/>
                    </a:cxn>
                    <a:cxn ang="0">
                      <a:pos x="T2" y="T3"/>
                    </a:cxn>
                  </a:cxnLst>
                  <a:rect l="0" t="0" r="r" b="b"/>
                  <a:pathLst>
                    <a:path w="281" h="281">
                      <a:moveTo>
                        <a:pt x="0" y="0"/>
                      </a:moveTo>
                      <a:cubicBezTo>
                        <a:pt x="155" y="0"/>
                        <a:pt x="281" y="126"/>
                        <a:pt x="281" y="28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4" name="Freeform 7">
                  <a:extLst>
                    <a:ext uri="{FF2B5EF4-FFF2-40B4-BE49-F238E27FC236}">
                      <a16:creationId xmlns:a16="http://schemas.microsoft.com/office/drawing/2014/main" id="{E2E8DCD2-0E64-4E9E-9521-55486B06D704}"/>
                    </a:ext>
                  </a:extLst>
                </p:cNvPr>
                <p:cNvSpPr>
                  <a:spLocks/>
                </p:cNvSpPr>
                <p:nvPr/>
              </p:nvSpPr>
              <p:spPr bwMode="auto">
                <a:xfrm>
                  <a:off x="3182" y="961"/>
                  <a:ext cx="491" cy="492"/>
                </a:xfrm>
                <a:custGeom>
                  <a:avLst/>
                  <a:gdLst>
                    <a:gd name="T0" fmla="*/ 0 w 400"/>
                    <a:gd name="T1" fmla="*/ 0 h 401"/>
                    <a:gd name="T2" fmla="*/ 400 w 400"/>
                    <a:gd name="T3" fmla="*/ 401 h 401"/>
                  </a:gdLst>
                  <a:ahLst/>
                  <a:cxnLst>
                    <a:cxn ang="0">
                      <a:pos x="T0" y="T1"/>
                    </a:cxn>
                    <a:cxn ang="0">
                      <a:pos x="T2" y="T3"/>
                    </a:cxn>
                  </a:cxnLst>
                  <a:rect l="0" t="0" r="r" b="b"/>
                  <a:pathLst>
                    <a:path w="400" h="401">
                      <a:moveTo>
                        <a:pt x="0" y="0"/>
                      </a:moveTo>
                      <a:cubicBezTo>
                        <a:pt x="221" y="0"/>
                        <a:pt x="400" y="180"/>
                        <a:pt x="400" y="40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94" name="IconEmail">
              <a:extLst>
                <a:ext uri="{FF2B5EF4-FFF2-40B4-BE49-F238E27FC236}">
                  <a16:creationId xmlns:a16="http://schemas.microsoft.com/office/drawing/2014/main" id="{55126D8F-201E-490F-956C-814D5F1B04C5}"/>
                </a:ext>
              </a:extLst>
            </p:cNvPr>
            <p:cNvGrpSpPr>
              <a:grpSpLocks noChangeAspect="1"/>
            </p:cNvGrpSpPr>
            <p:nvPr/>
          </p:nvGrpSpPr>
          <p:grpSpPr>
            <a:xfrm>
              <a:off x="631150" y="4162565"/>
              <a:ext cx="180000" cy="180000"/>
              <a:chOff x="2703390" y="4365085"/>
              <a:chExt cx="960114" cy="960114"/>
            </a:xfrm>
          </p:grpSpPr>
          <p:sp>
            <p:nvSpPr>
              <p:cNvPr id="95" name="Ellipse 125">
                <a:extLst>
                  <a:ext uri="{FF2B5EF4-FFF2-40B4-BE49-F238E27FC236}">
                    <a16:creationId xmlns:a16="http://schemas.microsoft.com/office/drawing/2014/main" id="{788EBCF2-F0AF-4E52-877C-2E01596F4903}"/>
                  </a:ext>
                </a:extLst>
              </p:cNvPr>
              <p:cNvSpPr/>
              <p:nvPr/>
            </p:nvSpPr>
            <p:spPr>
              <a:xfrm>
                <a:off x="2703390" y="4365085"/>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96" name="Group 95">
                <a:extLst>
                  <a:ext uri="{FF2B5EF4-FFF2-40B4-BE49-F238E27FC236}">
                    <a16:creationId xmlns:a16="http://schemas.microsoft.com/office/drawing/2014/main" id="{F8486C9E-E4A7-4DC0-8B3A-99B29683F845}"/>
                  </a:ext>
                </a:extLst>
              </p:cNvPr>
              <p:cNvGrpSpPr>
                <a:grpSpLocks noChangeAspect="1"/>
              </p:cNvGrpSpPr>
              <p:nvPr/>
            </p:nvGrpSpPr>
            <p:grpSpPr>
              <a:xfrm>
                <a:off x="2886170" y="4635603"/>
                <a:ext cx="594554" cy="419078"/>
                <a:chOff x="4562584" y="4650255"/>
                <a:chExt cx="457200" cy="322263"/>
              </a:xfrm>
            </p:grpSpPr>
            <p:sp>
              <p:nvSpPr>
                <p:cNvPr id="97" name="Line 20">
                  <a:extLst>
                    <a:ext uri="{FF2B5EF4-FFF2-40B4-BE49-F238E27FC236}">
                      <a16:creationId xmlns:a16="http://schemas.microsoft.com/office/drawing/2014/main" id="{F23299BA-0701-40FC-8A23-99A6B3C145B7}"/>
                    </a:ext>
                  </a:extLst>
                </p:cNvPr>
                <p:cNvSpPr>
                  <a:spLocks noChangeShapeType="1"/>
                </p:cNvSpPr>
                <p:nvPr/>
              </p:nvSpPr>
              <p:spPr bwMode="auto">
                <a:xfrm>
                  <a:off x="4867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dirty="0"/>
                </a:p>
              </p:txBody>
            </p:sp>
            <p:sp>
              <p:nvSpPr>
                <p:cNvPr id="117" name="Freeform 21">
                  <a:extLst>
                    <a:ext uri="{FF2B5EF4-FFF2-40B4-BE49-F238E27FC236}">
                      <a16:creationId xmlns:a16="http://schemas.microsoft.com/office/drawing/2014/main" id="{ECB7160E-97F3-4FAB-A9E6-E1DAC69EFD5B}"/>
                    </a:ext>
                  </a:extLst>
                </p:cNvPr>
                <p:cNvSpPr>
                  <a:spLocks/>
                </p:cNvSpPr>
                <p:nvPr/>
              </p:nvSpPr>
              <p:spPr bwMode="auto">
                <a:xfrm>
                  <a:off x="4562584" y="4650255"/>
                  <a:ext cx="457200" cy="322263"/>
                </a:xfrm>
                <a:custGeom>
                  <a:avLst/>
                  <a:gdLst>
                    <a:gd name="T0" fmla="*/ 0 w 108"/>
                    <a:gd name="T1" fmla="*/ 40 h 76"/>
                    <a:gd name="T2" fmla="*/ 0 w 108"/>
                    <a:gd name="T3" fmla="*/ 8 h 76"/>
                    <a:gd name="T4" fmla="*/ 8 w 108"/>
                    <a:gd name="T5" fmla="*/ 0 h 76"/>
                    <a:gd name="T6" fmla="*/ 100 w 108"/>
                    <a:gd name="T7" fmla="*/ 0 h 76"/>
                    <a:gd name="T8" fmla="*/ 108 w 108"/>
                    <a:gd name="T9" fmla="*/ 8 h 76"/>
                    <a:gd name="T10" fmla="*/ 108 w 108"/>
                    <a:gd name="T11" fmla="*/ 68 h 76"/>
                    <a:gd name="T12" fmla="*/ 100 w 108"/>
                    <a:gd name="T13" fmla="*/ 76 h 76"/>
                    <a:gd name="T14" fmla="*/ 8 w 108"/>
                    <a:gd name="T15" fmla="*/ 76 h 76"/>
                    <a:gd name="T16" fmla="*/ 0 w 108"/>
                    <a:gd name="T17" fmla="*/ 68 h 76"/>
                    <a:gd name="T18" fmla="*/ 0 w 108"/>
                    <a:gd name="T19" fmla="*/ 52 h 76"/>
                    <a:gd name="connsiteX0" fmla="*/ 0 w 10000"/>
                    <a:gd name="connsiteY0" fmla="*/ 5263 h 10000"/>
                    <a:gd name="connsiteX1" fmla="*/ 0 w 10000"/>
                    <a:gd name="connsiteY1" fmla="*/ 1053 h 10000"/>
                    <a:gd name="connsiteX2" fmla="*/ 741 w 10000"/>
                    <a:gd name="connsiteY2" fmla="*/ 0 h 10000"/>
                    <a:gd name="connsiteX3" fmla="*/ 9259 w 10000"/>
                    <a:gd name="connsiteY3" fmla="*/ 0 h 10000"/>
                    <a:gd name="connsiteX4" fmla="*/ 10000 w 10000"/>
                    <a:gd name="connsiteY4" fmla="*/ 1053 h 10000"/>
                    <a:gd name="connsiteX5" fmla="*/ 10000 w 10000"/>
                    <a:gd name="connsiteY5" fmla="*/ 8947 h 10000"/>
                    <a:gd name="connsiteX6" fmla="*/ 9259 w 10000"/>
                    <a:gd name="connsiteY6" fmla="*/ 10000 h 10000"/>
                    <a:gd name="connsiteX7" fmla="*/ 741 w 10000"/>
                    <a:gd name="connsiteY7" fmla="*/ 10000 h 10000"/>
                    <a:gd name="connsiteX8" fmla="*/ 0 w 10000"/>
                    <a:gd name="connsiteY8" fmla="*/ 8947 h 10000"/>
                    <a:gd name="connsiteX9" fmla="*/ 0 w 10000"/>
                    <a:gd name="connsiteY9" fmla="*/ 6842 h 10000"/>
                    <a:gd name="connsiteX10" fmla="*/ 0 w 10000"/>
                    <a:gd name="connsiteY10" fmla="*/ 526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0" y="5263"/>
                      </a:moveTo>
                      <a:lnTo>
                        <a:pt x="0" y="1053"/>
                      </a:lnTo>
                      <a:cubicBezTo>
                        <a:pt x="0" y="526"/>
                        <a:pt x="370" y="0"/>
                        <a:pt x="741" y="0"/>
                      </a:cubicBezTo>
                      <a:lnTo>
                        <a:pt x="9259" y="0"/>
                      </a:lnTo>
                      <a:cubicBezTo>
                        <a:pt x="9630" y="0"/>
                        <a:pt x="10000" y="526"/>
                        <a:pt x="10000" y="1053"/>
                      </a:cubicBezTo>
                      <a:lnTo>
                        <a:pt x="10000" y="8947"/>
                      </a:lnTo>
                      <a:cubicBezTo>
                        <a:pt x="10000" y="9474"/>
                        <a:pt x="9630" y="10000"/>
                        <a:pt x="9259" y="10000"/>
                      </a:cubicBezTo>
                      <a:lnTo>
                        <a:pt x="741" y="10000"/>
                      </a:lnTo>
                      <a:cubicBezTo>
                        <a:pt x="370" y="10000"/>
                        <a:pt x="0" y="9474"/>
                        <a:pt x="0" y="8947"/>
                      </a:cubicBezTo>
                      <a:lnTo>
                        <a:pt x="0" y="6842"/>
                      </a:lnTo>
                      <a:lnTo>
                        <a:pt x="0" y="5263"/>
                      </a:lnTo>
                      <a:close/>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dirty="0"/>
                </a:p>
              </p:txBody>
            </p:sp>
            <p:sp>
              <p:nvSpPr>
                <p:cNvPr id="118" name="Freeform 22">
                  <a:extLst>
                    <a:ext uri="{FF2B5EF4-FFF2-40B4-BE49-F238E27FC236}">
                      <a16:creationId xmlns:a16="http://schemas.microsoft.com/office/drawing/2014/main" id="{CC42A356-62B5-4F4F-9D52-23A94DE03653}"/>
                    </a:ext>
                  </a:extLst>
                </p:cNvPr>
                <p:cNvSpPr>
                  <a:spLocks/>
                </p:cNvSpPr>
                <p:nvPr/>
              </p:nvSpPr>
              <p:spPr bwMode="auto">
                <a:xfrm>
                  <a:off x="4613384" y="4701055"/>
                  <a:ext cx="355600" cy="152400"/>
                </a:xfrm>
                <a:custGeom>
                  <a:avLst/>
                  <a:gdLst>
                    <a:gd name="T0" fmla="*/ 0 w 84"/>
                    <a:gd name="T1" fmla="*/ 0 h 36"/>
                    <a:gd name="T2" fmla="*/ 32 w 84"/>
                    <a:gd name="T3" fmla="*/ 32 h 36"/>
                    <a:gd name="T4" fmla="*/ 52 w 84"/>
                    <a:gd name="T5" fmla="*/ 32 h 36"/>
                    <a:gd name="T6" fmla="*/ 84 w 84"/>
                    <a:gd name="T7" fmla="*/ 0 h 36"/>
                  </a:gdLst>
                  <a:ahLst/>
                  <a:cxnLst>
                    <a:cxn ang="0">
                      <a:pos x="T0" y="T1"/>
                    </a:cxn>
                    <a:cxn ang="0">
                      <a:pos x="T2" y="T3"/>
                    </a:cxn>
                    <a:cxn ang="0">
                      <a:pos x="T4" y="T5"/>
                    </a:cxn>
                    <a:cxn ang="0">
                      <a:pos x="T6" y="T7"/>
                    </a:cxn>
                  </a:cxnLst>
                  <a:rect l="0" t="0" r="r" b="b"/>
                  <a:pathLst>
                    <a:path w="84" h="36">
                      <a:moveTo>
                        <a:pt x="0" y="0"/>
                      </a:moveTo>
                      <a:cubicBezTo>
                        <a:pt x="32" y="32"/>
                        <a:pt x="32" y="32"/>
                        <a:pt x="32" y="32"/>
                      </a:cubicBezTo>
                      <a:cubicBezTo>
                        <a:pt x="37" y="36"/>
                        <a:pt x="47" y="36"/>
                        <a:pt x="52" y="32"/>
                      </a:cubicBezTo>
                      <a:cubicBezTo>
                        <a:pt x="84" y="0"/>
                        <a:pt x="84" y="0"/>
                        <a:pt x="84" y="0"/>
                      </a:cubicBezTo>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dirty="0"/>
                </a:p>
              </p:txBody>
            </p:sp>
            <p:sp>
              <p:nvSpPr>
                <p:cNvPr id="119" name="Line 23">
                  <a:extLst>
                    <a:ext uri="{FF2B5EF4-FFF2-40B4-BE49-F238E27FC236}">
                      <a16:creationId xmlns:a16="http://schemas.microsoft.com/office/drawing/2014/main" id="{364545FE-E6FC-41B4-B975-9B1F3E01C752}"/>
                    </a:ext>
                  </a:extLst>
                </p:cNvPr>
                <p:cNvSpPr>
                  <a:spLocks noChangeShapeType="1"/>
                </p:cNvSpPr>
                <p:nvPr/>
              </p:nvSpPr>
              <p:spPr bwMode="auto">
                <a:xfrm flipH="1">
                  <a:off x="4613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dirty="0"/>
                </a:p>
              </p:txBody>
            </p:sp>
          </p:grpSp>
        </p:grpSp>
      </p:grpSp>
      <p:sp>
        <p:nvSpPr>
          <p:cNvPr id="125" name="strPhone02">
            <a:extLst>
              <a:ext uri="{FF2B5EF4-FFF2-40B4-BE49-F238E27FC236}">
                <a16:creationId xmlns:a16="http://schemas.microsoft.com/office/drawing/2014/main" id="{5414B8D4-BCF6-40B6-B3C8-C9134D491D28}"/>
              </a:ext>
            </a:extLst>
          </p:cNvPr>
          <p:cNvSpPr>
            <a:spLocks noGrp="1"/>
          </p:cNvSpPr>
          <p:nvPr>
            <p:ph type="body" sz="quarter" idx="26" hasCustomPrompt="1"/>
          </p:nvPr>
        </p:nvSpPr>
        <p:spPr>
          <a:xfrm>
            <a:off x="5536979" y="3808869"/>
            <a:ext cx="4050443" cy="246221"/>
          </a:xfrm>
        </p:spPr>
        <p:txBody>
          <a:bodyPr>
            <a:noAutofit/>
          </a:bodyPr>
          <a:lstStyle>
            <a:lvl1pPr>
              <a:spcBef>
                <a:spcPts val="0"/>
              </a:spcBef>
              <a:defRPr sz="1200" cap="none" baseline="0">
                <a:solidFill>
                  <a:schemeClr val="bg1"/>
                </a:solidFill>
                <a:latin typeface="+mn-lt"/>
              </a:defRPr>
            </a:lvl1pPr>
          </a:lstStyle>
          <a:p>
            <a:pPr lvl="0"/>
            <a:r>
              <a:rPr lang="nb-NO" sz="1200" dirty="0">
                <a:solidFill>
                  <a:schemeClr val="bg1"/>
                </a:solidFill>
              </a:rPr>
              <a:t>+32 # ### ## ##</a:t>
            </a:r>
            <a:endParaRPr lang="nb-NO" dirty="0"/>
          </a:p>
        </p:txBody>
      </p:sp>
      <p:sp>
        <p:nvSpPr>
          <p:cNvPr id="126" name="strEmail02">
            <a:extLst>
              <a:ext uri="{FF2B5EF4-FFF2-40B4-BE49-F238E27FC236}">
                <a16:creationId xmlns:a16="http://schemas.microsoft.com/office/drawing/2014/main" id="{29E66FDC-4CB3-42C1-92A4-8864A54C4390}"/>
              </a:ext>
            </a:extLst>
          </p:cNvPr>
          <p:cNvSpPr>
            <a:spLocks noGrp="1"/>
          </p:cNvSpPr>
          <p:nvPr>
            <p:ph type="body" sz="quarter" idx="27" hasCustomPrompt="1"/>
          </p:nvPr>
        </p:nvSpPr>
        <p:spPr>
          <a:xfrm>
            <a:off x="5536979" y="3551088"/>
            <a:ext cx="4050443" cy="246221"/>
          </a:xfrm>
        </p:spPr>
        <p:txBody>
          <a:bodyPr>
            <a:noAutofit/>
          </a:bodyPr>
          <a:lstStyle>
            <a:lvl1pPr>
              <a:spcBef>
                <a:spcPts val="0"/>
              </a:spcBef>
              <a:defRPr sz="1200" cap="none" baseline="0">
                <a:solidFill>
                  <a:schemeClr val="bg1"/>
                </a:solidFill>
                <a:latin typeface="+mn-lt"/>
              </a:defRPr>
            </a:lvl1pPr>
          </a:lstStyle>
          <a:p>
            <a:pPr lvl="0"/>
            <a:r>
              <a:rPr lang="nb-NO" sz="1200" dirty="0">
                <a:solidFill>
                  <a:schemeClr val="bg1"/>
                </a:solidFill>
              </a:rPr>
              <a:t>firstname.lastname@ipsos.com</a:t>
            </a:r>
            <a:endParaRPr lang="nb-NO" dirty="0"/>
          </a:p>
        </p:txBody>
      </p:sp>
      <p:sp>
        <p:nvSpPr>
          <p:cNvPr id="127" name="strFunction02">
            <a:extLst>
              <a:ext uri="{FF2B5EF4-FFF2-40B4-BE49-F238E27FC236}">
                <a16:creationId xmlns:a16="http://schemas.microsoft.com/office/drawing/2014/main" id="{C501075B-B9C3-4ABD-AE6E-796D7E8EECCB}"/>
              </a:ext>
            </a:extLst>
          </p:cNvPr>
          <p:cNvSpPr>
            <a:spLocks noGrp="1"/>
          </p:cNvSpPr>
          <p:nvPr>
            <p:ph type="body" sz="quarter" idx="28" hasCustomPrompt="1"/>
          </p:nvPr>
        </p:nvSpPr>
        <p:spPr>
          <a:xfrm>
            <a:off x="5267422" y="3106962"/>
            <a:ext cx="4320000" cy="246221"/>
          </a:xfrm>
        </p:spPr>
        <p:txBody>
          <a:bodyPr>
            <a:noAutofit/>
          </a:bodyPr>
          <a:lstStyle>
            <a:lvl1pPr>
              <a:spcBef>
                <a:spcPts val="0"/>
              </a:spcBef>
              <a:defRPr sz="1200" cap="none" baseline="0">
                <a:solidFill>
                  <a:schemeClr val="bg1">
                    <a:alpha val="50000"/>
                  </a:schemeClr>
                </a:solidFill>
                <a:latin typeface="+mn-lt"/>
              </a:defRPr>
            </a:lvl1pPr>
          </a:lstStyle>
          <a:p>
            <a:pPr lvl="0"/>
            <a:r>
              <a:rPr lang="nb-NO" dirty="0" err="1"/>
              <a:t>Function</a:t>
            </a:r>
            <a:r>
              <a:rPr lang="nb-NO" dirty="0"/>
              <a:t> </a:t>
            </a:r>
            <a:r>
              <a:rPr lang="nb-NO" dirty="0" err="1"/>
              <a:t>Title</a:t>
            </a:r>
            <a:endParaRPr lang="nb-NO" dirty="0"/>
          </a:p>
        </p:txBody>
      </p:sp>
      <p:sp>
        <p:nvSpPr>
          <p:cNvPr id="128" name="strName02">
            <a:extLst>
              <a:ext uri="{FF2B5EF4-FFF2-40B4-BE49-F238E27FC236}">
                <a16:creationId xmlns:a16="http://schemas.microsoft.com/office/drawing/2014/main" id="{B9974B91-433C-4F72-9831-9FCB1EB4819F}"/>
              </a:ext>
            </a:extLst>
          </p:cNvPr>
          <p:cNvSpPr>
            <a:spLocks noGrp="1"/>
          </p:cNvSpPr>
          <p:nvPr>
            <p:ph type="body" sz="quarter" idx="29" hasCustomPrompt="1"/>
          </p:nvPr>
        </p:nvSpPr>
        <p:spPr>
          <a:xfrm>
            <a:off x="5267422" y="2867022"/>
            <a:ext cx="4320000" cy="246221"/>
          </a:xfrm>
        </p:spPr>
        <p:txBody>
          <a:bodyPr>
            <a:noAutofit/>
          </a:bodyPr>
          <a:lstStyle>
            <a:lvl1pPr>
              <a:spcBef>
                <a:spcPts val="0"/>
              </a:spcBef>
              <a:defRPr cap="all" baseline="0">
                <a:solidFill>
                  <a:schemeClr val="bg1"/>
                </a:solidFill>
                <a:latin typeface="+mj-lt"/>
              </a:defRPr>
            </a:lvl1pPr>
          </a:lstStyle>
          <a:p>
            <a:pPr lvl="0"/>
            <a:r>
              <a:rPr lang="nb-NO" dirty="0" err="1"/>
              <a:t>Firstname</a:t>
            </a:r>
            <a:r>
              <a:rPr lang="nb-NO" dirty="0"/>
              <a:t> </a:t>
            </a:r>
            <a:r>
              <a:rPr lang="nb-NO" dirty="0" err="1"/>
              <a:t>Lastname</a:t>
            </a:r>
            <a:endParaRPr lang="nb-NO" dirty="0"/>
          </a:p>
        </p:txBody>
      </p:sp>
      <p:grpSp>
        <p:nvGrpSpPr>
          <p:cNvPr id="72" name="Icons01">
            <a:extLst>
              <a:ext uri="{FF2B5EF4-FFF2-40B4-BE49-F238E27FC236}">
                <a16:creationId xmlns:a16="http://schemas.microsoft.com/office/drawing/2014/main" id="{8A0F3568-B33E-4AB7-B2D2-F8FFA1E6354B}"/>
              </a:ext>
            </a:extLst>
          </p:cNvPr>
          <p:cNvGrpSpPr/>
          <p:nvPr userDrawn="1"/>
        </p:nvGrpSpPr>
        <p:grpSpPr>
          <a:xfrm>
            <a:off x="631150" y="3434914"/>
            <a:ext cx="464690" cy="562031"/>
            <a:chOff x="631150" y="4043586"/>
            <a:chExt cx="464690" cy="562031"/>
          </a:xfrm>
        </p:grpSpPr>
        <p:cxnSp>
          <p:nvCxnSpPr>
            <p:cNvPr id="73" name="Hline">
              <a:extLst>
                <a:ext uri="{FF2B5EF4-FFF2-40B4-BE49-F238E27FC236}">
                  <a16:creationId xmlns:a16="http://schemas.microsoft.com/office/drawing/2014/main" id="{42FACEC7-2DCA-4A8C-9A75-2787CC631AF2}"/>
                </a:ext>
              </a:extLst>
            </p:cNvPr>
            <p:cNvCxnSpPr>
              <a:cxnSpLocks/>
            </p:cNvCxnSpPr>
            <p:nvPr/>
          </p:nvCxnSpPr>
          <p:spPr>
            <a:xfrm>
              <a:off x="631150" y="4043586"/>
              <a:ext cx="4646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4" name="IconPhone">
              <a:extLst>
                <a:ext uri="{FF2B5EF4-FFF2-40B4-BE49-F238E27FC236}">
                  <a16:creationId xmlns:a16="http://schemas.microsoft.com/office/drawing/2014/main" id="{A18F2019-899E-4BE7-80ED-6763FD08FBD4}"/>
                </a:ext>
              </a:extLst>
            </p:cNvPr>
            <p:cNvGrpSpPr>
              <a:grpSpLocks noChangeAspect="1"/>
            </p:cNvGrpSpPr>
            <p:nvPr/>
          </p:nvGrpSpPr>
          <p:grpSpPr>
            <a:xfrm>
              <a:off x="631150" y="4425617"/>
              <a:ext cx="180000" cy="180000"/>
              <a:chOff x="2703390" y="3158472"/>
              <a:chExt cx="960114" cy="960114"/>
            </a:xfrm>
          </p:grpSpPr>
          <p:sp>
            <p:nvSpPr>
              <p:cNvPr id="82" name="Ellipse 125">
                <a:extLst>
                  <a:ext uri="{FF2B5EF4-FFF2-40B4-BE49-F238E27FC236}">
                    <a16:creationId xmlns:a16="http://schemas.microsoft.com/office/drawing/2014/main" id="{54094797-3ED7-4CB2-A842-069A044339E6}"/>
                  </a:ext>
                </a:extLst>
              </p:cNvPr>
              <p:cNvSpPr/>
              <p:nvPr/>
            </p:nvSpPr>
            <p:spPr>
              <a:xfrm>
                <a:off x="2703390" y="3158472"/>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83" name="Group 4">
                <a:extLst>
                  <a:ext uri="{FF2B5EF4-FFF2-40B4-BE49-F238E27FC236}">
                    <a16:creationId xmlns:a16="http://schemas.microsoft.com/office/drawing/2014/main" id="{AC9BA8FF-35F1-4AC1-A9AB-D66AB5107C6A}"/>
                  </a:ext>
                </a:extLst>
              </p:cNvPr>
              <p:cNvGrpSpPr>
                <a:grpSpLocks noChangeAspect="1"/>
              </p:cNvGrpSpPr>
              <p:nvPr/>
            </p:nvGrpSpPr>
            <p:grpSpPr bwMode="auto">
              <a:xfrm>
                <a:off x="2912386" y="3366720"/>
                <a:ext cx="542122" cy="543618"/>
                <a:chOff x="2638" y="958"/>
                <a:chExt cx="1087" cy="1090"/>
              </a:xfrm>
              <a:noFill/>
            </p:grpSpPr>
            <p:sp>
              <p:nvSpPr>
                <p:cNvPr id="84" name="Freeform 5">
                  <a:extLst>
                    <a:ext uri="{FF2B5EF4-FFF2-40B4-BE49-F238E27FC236}">
                      <a16:creationId xmlns:a16="http://schemas.microsoft.com/office/drawing/2014/main" id="{DC05699D-04B5-4051-A4F3-3933E6DAA1B7}"/>
                    </a:ext>
                  </a:extLst>
                </p:cNvPr>
                <p:cNvSpPr>
                  <a:spLocks/>
                </p:cNvSpPr>
                <p:nvPr/>
              </p:nvSpPr>
              <p:spPr bwMode="auto">
                <a:xfrm>
                  <a:off x="2638" y="958"/>
                  <a:ext cx="1087" cy="1090"/>
                </a:xfrm>
                <a:custGeom>
                  <a:avLst/>
                  <a:gdLst>
                    <a:gd name="T0" fmla="*/ 8 w 886"/>
                    <a:gd name="T1" fmla="*/ 49 h 887"/>
                    <a:gd name="T2" fmla="*/ 5 w 886"/>
                    <a:gd name="T3" fmla="*/ 101 h 887"/>
                    <a:gd name="T4" fmla="*/ 273 w 886"/>
                    <a:gd name="T5" fmla="*/ 616 h 887"/>
                    <a:gd name="T6" fmla="*/ 786 w 886"/>
                    <a:gd name="T7" fmla="*/ 883 h 887"/>
                    <a:gd name="T8" fmla="*/ 839 w 886"/>
                    <a:gd name="T9" fmla="*/ 879 h 887"/>
                    <a:gd name="T10" fmla="*/ 851 w 886"/>
                    <a:gd name="T11" fmla="*/ 863 h 887"/>
                    <a:gd name="T12" fmla="*/ 883 w 886"/>
                    <a:gd name="T13" fmla="*/ 721 h 887"/>
                    <a:gd name="T14" fmla="*/ 871 w 886"/>
                    <a:gd name="T15" fmla="*/ 686 h 887"/>
                    <a:gd name="T16" fmla="*/ 708 w 886"/>
                    <a:gd name="T17" fmla="*/ 617 h 887"/>
                    <a:gd name="T18" fmla="*/ 652 w 886"/>
                    <a:gd name="T19" fmla="*/ 630 h 887"/>
                    <a:gd name="T20" fmla="*/ 632 w 886"/>
                    <a:gd name="T21" fmla="*/ 664 h 887"/>
                    <a:gd name="T22" fmla="*/ 601 w 886"/>
                    <a:gd name="T23" fmla="*/ 687 h 887"/>
                    <a:gd name="T24" fmla="*/ 363 w 886"/>
                    <a:gd name="T25" fmla="*/ 524 h 887"/>
                    <a:gd name="T26" fmla="*/ 194 w 886"/>
                    <a:gd name="T27" fmla="*/ 281 h 887"/>
                    <a:gd name="T28" fmla="*/ 217 w 886"/>
                    <a:gd name="T29" fmla="*/ 250 h 887"/>
                    <a:gd name="T30" fmla="*/ 251 w 886"/>
                    <a:gd name="T31" fmla="*/ 231 h 887"/>
                    <a:gd name="T32" fmla="*/ 264 w 886"/>
                    <a:gd name="T33" fmla="*/ 175 h 887"/>
                    <a:gd name="T34" fmla="*/ 215 w 886"/>
                    <a:gd name="T35" fmla="*/ 38 h 887"/>
                    <a:gd name="T36" fmla="*/ 167 w 886"/>
                    <a:gd name="T37" fmla="*/ 4 h 887"/>
                    <a:gd name="T38" fmla="*/ 24 w 886"/>
                    <a:gd name="T39" fmla="*/ 36 h 887"/>
                    <a:gd name="T40" fmla="*/ 8 w 886"/>
                    <a:gd name="T41" fmla="*/ 49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6" h="887">
                      <a:moveTo>
                        <a:pt x="8" y="49"/>
                      </a:moveTo>
                      <a:cubicBezTo>
                        <a:pt x="0" y="62"/>
                        <a:pt x="1" y="82"/>
                        <a:pt x="5" y="101"/>
                      </a:cubicBezTo>
                      <a:cubicBezTo>
                        <a:pt x="40" y="301"/>
                        <a:pt x="137" y="480"/>
                        <a:pt x="273" y="616"/>
                      </a:cubicBezTo>
                      <a:cubicBezTo>
                        <a:pt x="409" y="752"/>
                        <a:pt x="593" y="854"/>
                        <a:pt x="786" y="883"/>
                      </a:cubicBezTo>
                      <a:cubicBezTo>
                        <a:pt x="806" y="886"/>
                        <a:pt x="825" y="887"/>
                        <a:pt x="839" y="879"/>
                      </a:cubicBezTo>
                      <a:cubicBezTo>
                        <a:pt x="844" y="876"/>
                        <a:pt x="850" y="871"/>
                        <a:pt x="851" y="863"/>
                      </a:cubicBezTo>
                      <a:cubicBezTo>
                        <a:pt x="883" y="721"/>
                        <a:pt x="883" y="721"/>
                        <a:pt x="883" y="721"/>
                      </a:cubicBezTo>
                      <a:cubicBezTo>
                        <a:pt x="886" y="709"/>
                        <a:pt x="881" y="696"/>
                        <a:pt x="871" y="686"/>
                      </a:cubicBezTo>
                      <a:cubicBezTo>
                        <a:pt x="866" y="681"/>
                        <a:pt x="759" y="642"/>
                        <a:pt x="708" y="617"/>
                      </a:cubicBezTo>
                      <a:cubicBezTo>
                        <a:pt x="687" y="607"/>
                        <a:pt x="662" y="613"/>
                        <a:pt x="652" y="630"/>
                      </a:cubicBezTo>
                      <a:cubicBezTo>
                        <a:pt x="632" y="664"/>
                        <a:pt x="632" y="664"/>
                        <a:pt x="632" y="664"/>
                      </a:cubicBezTo>
                      <a:cubicBezTo>
                        <a:pt x="625" y="676"/>
                        <a:pt x="614" y="684"/>
                        <a:pt x="601" y="687"/>
                      </a:cubicBezTo>
                      <a:cubicBezTo>
                        <a:pt x="551" y="700"/>
                        <a:pt x="397" y="558"/>
                        <a:pt x="363" y="524"/>
                      </a:cubicBezTo>
                      <a:cubicBezTo>
                        <a:pt x="328" y="489"/>
                        <a:pt x="181" y="331"/>
                        <a:pt x="194" y="281"/>
                      </a:cubicBezTo>
                      <a:cubicBezTo>
                        <a:pt x="197" y="268"/>
                        <a:pt x="206" y="257"/>
                        <a:pt x="217" y="250"/>
                      </a:cubicBezTo>
                      <a:cubicBezTo>
                        <a:pt x="247" y="233"/>
                        <a:pt x="239" y="238"/>
                        <a:pt x="251" y="231"/>
                      </a:cubicBezTo>
                      <a:cubicBezTo>
                        <a:pt x="269" y="220"/>
                        <a:pt x="275" y="196"/>
                        <a:pt x="264" y="175"/>
                      </a:cubicBezTo>
                      <a:cubicBezTo>
                        <a:pt x="242" y="129"/>
                        <a:pt x="229" y="87"/>
                        <a:pt x="215" y="38"/>
                      </a:cubicBezTo>
                      <a:cubicBezTo>
                        <a:pt x="208" y="17"/>
                        <a:pt x="188" y="0"/>
                        <a:pt x="167" y="4"/>
                      </a:cubicBezTo>
                      <a:cubicBezTo>
                        <a:pt x="167" y="4"/>
                        <a:pt x="165" y="5"/>
                        <a:pt x="24" y="36"/>
                      </a:cubicBezTo>
                      <a:cubicBezTo>
                        <a:pt x="16" y="38"/>
                        <a:pt x="11" y="44"/>
                        <a:pt x="8" y="49"/>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85" name="Freeform 6">
                  <a:extLst>
                    <a:ext uri="{FF2B5EF4-FFF2-40B4-BE49-F238E27FC236}">
                      <a16:creationId xmlns:a16="http://schemas.microsoft.com/office/drawing/2014/main" id="{84DFB0A7-6AB0-4C80-98BC-4A905E218EB2}"/>
                    </a:ext>
                  </a:extLst>
                </p:cNvPr>
                <p:cNvSpPr>
                  <a:spLocks/>
                </p:cNvSpPr>
                <p:nvPr/>
              </p:nvSpPr>
              <p:spPr bwMode="auto">
                <a:xfrm>
                  <a:off x="3182" y="1108"/>
                  <a:ext cx="344" cy="345"/>
                </a:xfrm>
                <a:custGeom>
                  <a:avLst/>
                  <a:gdLst>
                    <a:gd name="T0" fmla="*/ 0 w 281"/>
                    <a:gd name="T1" fmla="*/ 0 h 281"/>
                    <a:gd name="T2" fmla="*/ 281 w 281"/>
                    <a:gd name="T3" fmla="*/ 281 h 281"/>
                  </a:gdLst>
                  <a:ahLst/>
                  <a:cxnLst>
                    <a:cxn ang="0">
                      <a:pos x="T0" y="T1"/>
                    </a:cxn>
                    <a:cxn ang="0">
                      <a:pos x="T2" y="T3"/>
                    </a:cxn>
                  </a:cxnLst>
                  <a:rect l="0" t="0" r="r" b="b"/>
                  <a:pathLst>
                    <a:path w="281" h="281">
                      <a:moveTo>
                        <a:pt x="0" y="0"/>
                      </a:moveTo>
                      <a:cubicBezTo>
                        <a:pt x="155" y="0"/>
                        <a:pt x="281" y="126"/>
                        <a:pt x="281" y="28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86" name="Freeform 7">
                  <a:extLst>
                    <a:ext uri="{FF2B5EF4-FFF2-40B4-BE49-F238E27FC236}">
                      <a16:creationId xmlns:a16="http://schemas.microsoft.com/office/drawing/2014/main" id="{CBA2FB83-1315-449A-AC8B-C21E87C4166C}"/>
                    </a:ext>
                  </a:extLst>
                </p:cNvPr>
                <p:cNvSpPr>
                  <a:spLocks/>
                </p:cNvSpPr>
                <p:nvPr/>
              </p:nvSpPr>
              <p:spPr bwMode="auto">
                <a:xfrm>
                  <a:off x="3182" y="961"/>
                  <a:ext cx="491" cy="492"/>
                </a:xfrm>
                <a:custGeom>
                  <a:avLst/>
                  <a:gdLst>
                    <a:gd name="T0" fmla="*/ 0 w 400"/>
                    <a:gd name="T1" fmla="*/ 0 h 401"/>
                    <a:gd name="T2" fmla="*/ 400 w 400"/>
                    <a:gd name="T3" fmla="*/ 401 h 401"/>
                  </a:gdLst>
                  <a:ahLst/>
                  <a:cxnLst>
                    <a:cxn ang="0">
                      <a:pos x="T0" y="T1"/>
                    </a:cxn>
                    <a:cxn ang="0">
                      <a:pos x="T2" y="T3"/>
                    </a:cxn>
                  </a:cxnLst>
                  <a:rect l="0" t="0" r="r" b="b"/>
                  <a:pathLst>
                    <a:path w="400" h="401">
                      <a:moveTo>
                        <a:pt x="0" y="0"/>
                      </a:moveTo>
                      <a:cubicBezTo>
                        <a:pt x="221" y="0"/>
                        <a:pt x="400" y="180"/>
                        <a:pt x="400" y="40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75" name="IconEmail">
              <a:extLst>
                <a:ext uri="{FF2B5EF4-FFF2-40B4-BE49-F238E27FC236}">
                  <a16:creationId xmlns:a16="http://schemas.microsoft.com/office/drawing/2014/main" id="{C68E7CFF-20C3-4344-82D2-7C8DFC307723}"/>
                </a:ext>
              </a:extLst>
            </p:cNvPr>
            <p:cNvGrpSpPr>
              <a:grpSpLocks noChangeAspect="1"/>
            </p:cNvGrpSpPr>
            <p:nvPr/>
          </p:nvGrpSpPr>
          <p:grpSpPr>
            <a:xfrm>
              <a:off x="631150" y="4162565"/>
              <a:ext cx="180000" cy="180000"/>
              <a:chOff x="2703390" y="4365085"/>
              <a:chExt cx="960114" cy="960114"/>
            </a:xfrm>
          </p:grpSpPr>
          <p:sp>
            <p:nvSpPr>
              <p:cNvPr id="76" name="Ellipse 125">
                <a:extLst>
                  <a:ext uri="{FF2B5EF4-FFF2-40B4-BE49-F238E27FC236}">
                    <a16:creationId xmlns:a16="http://schemas.microsoft.com/office/drawing/2014/main" id="{A711CEBD-01A8-4469-809D-448B4EDC1619}"/>
                  </a:ext>
                </a:extLst>
              </p:cNvPr>
              <p:cNvSpPr/>
              <p:nvPr/>
            </p:nvSpPr>
            <p:spPr>
              <a:xfrm>
                <a:off x="2703390" y="4365085"/>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77" name="Group 76">
                <a:extLst>
                  <a:ext uri="{FF2B5EF4-FFF2-40B4-BE49-F238E27FC236}">
                    <a16:creationId xmlns:a16="http://schemas.microsoft.com/office/drawing/2014/main" id="{559C101B-6E9B-4B39-95A4-4ED0AB92B284}"/>
                  </a:ext>
                </a:extLst>
              </p:cNvPr>
              <p:cNvGrpSpPr>
                <a:grpSpLocks noChangeAspect="1"/>
              </p:cNvGrpSpPr>
              <p:nvPr/>
            </p:nvGrpSpPr>
            <p:grpSpPr>
              <a:xfrm>
                <a:off x="2886170" y="4635603"/>
                <a:ext cx="594554" cy="419078"/>
                <a:chOff x="4562584" y="4650255"/>
                <a:chExt cx="457200" cy="322263"/>
              </a:xfrm>
            </p:grpSpPr>
            <p:sp>
              <p:nvSpPr>
                <p:cNvPr id="78" name="Line 20">
                  <a:extLst>
                    <a:ext uri="{FF2B5EF4-FFF2-40B4-BE49-F238E27FC236}">
                      <a16:creationId xmlns:a16="http://schemas.microsoft.com/office/drawing/2014/main" id="{C3A11E7E-DB0C-460A-BF79-805917BE8F5B}"/>
                    </a:ext>
                  </a:extLst>
                </p:cNvPr>
                <p:cNvSpPr>
                  <a:spLocks noChangeShapeType="1"/>
                </p:cNvSpPr>
                <p:nvPr/>
              </p:nvSpPr>
              <p:spPr bwMode="auto">
                <a:xfrm>
                  <a:off x="4867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dirty="0"/>
                </a:p>
              </p:txBody>
            </p:sp>
            <p:sp>
              <p:nvSpPr>
                <p:cNvPr id="79" name="Freeform 21">
                  <a:extLst>
                    <a:ext uri="{FF2B5EF4-FFF2-40B4-BE49-F238E27FC236}">
                      <a16:creationId xmlns:a16="http://schemas.microsoft.com/office/drawing/2014/main" id="{93AE8609-E5BB-4218-AEBF-5BB4A4574B73}"/>
                    </a:ext>
                  </a:extLst>
                </p:cNvPr>
                <p:cNvSpPr>
                  <a:spLocks/>
                </p:cNvSpPr>
                <p:nvPr/>
              </p:nvSpPr>
              <p:spPr bwMode="auto">
                <a:xfrm>
                  <a:off x="4562584" y="4650255"/>
                  <a:ext cx="457200" cy="322263"/>
                </a:xfrm>
                <a:custGeom>
                  <a:avLst/>
                  <a:gdLst>
                    <a:gd name="T0" fmla="*/ 0 w 108"/>
                    <a:gd name="T1" fmla="*/ 40 h 76"/>
                    <a:gd name="T2" fmla="*/ 0 w 108"/>
                    <a:gd name="T3" fmla="*/ 8 h 76"/>
                    <a:gd name="T4" fmla="*/ 8 w 108"/>
                    <a:gd name="T5" fmla="*/ 0 h 76"/>
                    <a:gd name="T6" fmla="*/ 100 w 108"/>
                    <a:gd name="T7" fmla="*/ 0 h 76"/>
                    <a:gd name="T8" fmla="*/ 108 w 108"/>
                    <a:gd name="T9" fmla="*/ 8 h 76"/>
                    <a:gd name="T10" fmla="*/ 108 w 108"/>
                    <a:gd name="T11" fmla="*/ 68 h 76"/>
                    <a:gd name="T12" fmla="*/ 100 w 108"/>
                    <a:gd name="T13" fmla="*/ 76 h 76"/>
                    <a:gd name="T14" fmla="*/ 8 w 108"/>
                    <a:gd name="T15" fmla="*/ 76 h 76"/>
                    <a:gd name="T16" fmla="*/ 0 w 108"/>
                    <a:gd name="T17" fmla="*/ 68 h 76"/>
                    <a:gd name="T18" fmla="*/ 0 w 108"/>
                    <a:gd name="T19" fmla="*/ 52 h 76"/>
                    <a:gd name="connsiteX0" fmla="*/ 0 w 10000"/>
                    <a:gd name="connsiteY0" fmla="*/ 5263 h 10000"/>
                    <a:gd name="connsiteX1" fmla="*/ 0 w 10000"/>
                    <a:gd name="connsiteY1" fmla="*/ 1053 h 10000"/>
                    <a:gd name="connsiteX2" fmla="*/ 741 w 10000"/>
                    <a:gd name="connsiteY2" fmla="*/ 0 h 10000"/>
                    <a:gd name="connsiteX3" fmla="*/ 9259 w 10000"/>
                    <a:gd name="connsiteY3" fmla="*/ 0 h 10000"/>
                    <a:gd name="connsiteX4" fmla="*/ 10000 w 10000"/>
                    <a:gd name="connsiteY4" fmla="*/ 1053 h 10000"/>
                    <a:gd name="connsiteX5" fmla="*/ 10000 w 10000"/>
                    <a:gd name="connsiteY5" fmla="*/ 8947 h 10000"/>
                    <a:gd name="connsiteX6" fmla="*/ 9259 w 10000"/>
                    <a:gd name="connsiteY6" fmla="*/ 10000 h 10000"/>
                    <a:gd name="connsiteX7" fmla="*/ 741 w 10000"/>
                    <a:gd name="connsiteY7" fmla="*/ 10000 h 10000"/>
                    <a:gd name="connsiteX8" fmla="*/ 0 w 10000"/>
                    <a:gd name="connsiteY8" fmla="*/ 8947 h 10000"/>
                    <a:gd name="connsiteX9" fmla="*/ 0 w 10000"/>
                    <a:gd name="connsiteY9" fmla="*/ 6842 h 10000"/>
                    <a:gd name="connsiteX10" fmla="*/ 0 w 10000"/>
                    <a:gd name="connsiteY10" fmla="*/ 526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0" y="5263"/>
                      </a:moveTo>
                      <a:lnTo>
                        <a:pt x="0" y="1053"/>
                      </a:lnTo>
                      <a:cubicBezTo>
                        <a:pt x="0" y="526"/>
                        <a:pt x="370" y="0"/>
                        <a:pt x="741" y="0"/>
                      </a:cubicBezTo>
                      <a:lnTo>
                        <a:pt x="9259" y="0"/>
                      </a:lnTo>
                      <a:cubicBezTo>
                        <a:pt x="9630" y="0"/>
                        <a:pt x="10000" y="526"/>
                        <a:pt x="10000" y="1053"/>
                      </a:cubicBezTo>
                      <a:lnTo>
                        <a:pt x="10000" y="8947"/>
                      </a:lnTo>
                      <a:cubicBezTo>
                        <a:pt x="10000" y="9474"/>
                        <a:pt x="9630" y="10000"/>
                        <a:pt x="9259" y="10000"/>
                      </a:cubicBezTo>
                      <a:lnTo>
                        <a:pt x="741" y="10000"/>
                      </a:lnTo>
                      <a:cubicBezTo>
                        <a:pt x="370" y="10000"/>
                        <a:pt x="0" y="9474"/>
                        <a:pt x="0" y="8947"/>
                      </a:cubicBezTo>
                      <a:lnTo>
                        <a:pt x="0" y="6842"/>
                      </a:lnTo>
                      <a:lnTo>
                        <a:pt x="0" y="5263"/>
                      </a:lnTo>
                      <a:close/>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dirty="0"/>
                </a:p>
              </p:txBody>
            </p:sp>
            <p:sp>
              <p:nvSpPr>
                <p:cNvPr id="80" name="Freeform 22">
                  <a:extLst>
                    <a:ext uri="{FF2B5EF4-FFF2-40B4-BE49-F238E27FC236}">
                      <a16:creationId xmlns:a16="http://schemas.microsoft.com/office/drawing/2014/main" id="{BD6EA324-EE69-4BAD-AEA3-20062BFD7646}"/>
                    </a:ext>
                  </a:extLst>
                </p:cNvPr>
                <p:cNvSpPr>
                  <a:spLocks/>
                </p:cNvSpPr>
                <p:nvPr/>
              </p:nvSpPr>
              <p:spPr bwMode="auto">
                <a:xfrm>
                  <a:off x="4613384" y="4701055"/>
                  <a:ext cx="355600" cy="152400"/>
                </a:xfrm>
                <a:custGeom>
                  <a:avLst/>
                  <a:gdLst>
                    <a:gd name="T0" fmla="*/ 0 w 84"/>
                    <a:gd name="T1" fmla="*/ 0 h 36"/>
                    <a:gd name="T2" fmla="*/ 32 w 84"/>
                    <a:gd name="T3" fmla="*/ 32 h 36"/>
                    <a:gd name="T4" fmla="*/ 52 w 84"/>
                    <a:gd name="T5" fmla="*/ 32 h 36"/>
                    <a:gd name="T6" fmla="*/ 84 w 84"/>
                    <a:gd name="T7" fmla="*/ 0 h 36"/>
                  </a:gdLst>
                  <a:ahLst/>
                  <a:cxnLst>
                    <a:cxn ang="0">
                      <a:pos x="T0" y="T1"/>
                    </a:cxn>
                    <a:cxn ang="0">
                      <a:pos x="T2" y="T3"/>
                    </a:cxn>
                    <a:cxn ang="0">
                      <a:pos x="T4" y="T5"/>
                    </a:cxn>
                    <a:cxn ang="0">
                      <a:pos x="T6" y="T7"/>
                    </a:cxn>
                  </a:cxnLst>
                  <a:rect l="0" t="0" r="r" b="b"/>
                  <a:pathLst>
                    <a:path w="84" h="36">
                      <a:moveTo>
                        <a:pt x="0" y="0"/>
                      </a:moveTo>
                      <a:cubicBezTo>
                        <a:pt x="32" y="32"/>
                        <a:pt x="32" y="32"/>
                        <a:pt x="32" y="32"/>
                      </a:cubicBezTo>
                      <a:cubicBezTo>
                        <a:pt x="37" y="36"/>
                        <a:pt x="47" y="36"/>
                        <a:pt x="52" y="32"/>
                      </a:cubicBezTo>
                      <a:cubicBezTo>
                        <a:pt x="84" y="0"/>
                        <a:pt x="84" y="0"/>
                        <a:pt x="84" y="0"/>
                      </a:cubicBezTo>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dirty="0"/>
                </a:p>
              </p:txBody>
            </p:sp>
            <p:sp>
              <p:nvSpPr>
                <p:cNvPr id="81" name="Line 23">
                  <a:extLst>
                    <a:ext uri="{FF2B5EF4-FFF2-40B4-BE49-F238E27FC236}">
                      <a16:creationId xmlns:a16="http://schemas.microsoft.com/office/drawing/2014/main" id="{DA1DD74B-6D27-417D-8514-C4E5D3D69A2B}"/>
                    </a:ext>
                  </a:extLst>
                </p:cNvPr>
                <p:cNvSpPr>
                  <a:spLocks noChangeShapeType="1"/>
                </p:cNvSpPr>
                <p:nvPr/>
              </p:nvSpPr>
              <p:spPr bwMode="auto">
                <a:xfrm flipH="1">
                  <a:off x="4613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dirty="0"/>
                </a:p>
              </p:txBody>
            </p:sp>
          </p:grpSp>
        </p:grpSp>
      </p:grpSp>
      <p:sp>
        <p:nvSpPr>
          <p:cNvPr id="87" name="strPhone01">
            <a:extLst>
              <a:ext uri="{FF2B5EF4-FFF2-40B4-BE49-F238E27FC236}">
                <a16:creationId xmlns:a16="http://schemas.microsoft.com/office/drawing/2014/main" id="{37EC606E-18B9-40F3-8C86-ADD0FC2B3FCF}"/>
              </a:ext>
            </a:extLst>
          </p:cNvPr>
          <p:cNvSpPr>
            <a:spLocks noGrp="1"/>
          </p:cNvSpPr>
          <p:nvPr>
            <p:ph type="body" sz="quarter" idx="12" hasCustomPrompt="1"/>
          </p:nvPr>
        </p:nvSpPr>
        <p:spPr>
          <a:xfrm>
            <a:off x="900707" y="3808869"/>
            <a:ext cx="4050443" cy="246221"/>
          </a:xfrm>
        </p:spPr>
        <p:txBody>
          <a:bodyPr>
            <a:noAutofit/>
          </a:bodyPr>
          <a:lstStyle>
            <a:lvl1pPr>
              <a:spcBef>
                <a:spcPts val="0"/>
              </a:spcBef>
              <a:defRPr sz="1200" cap="none" baseline="0">
                <a:solidFill>
                  <a:schemeClr val="bg1"/>
                </a:solidFill>
                <a:latin typeface="+mn-lt"/>
              </a:defRPr>
            </a:lvl1pPr>
          </a:lstStyle>
          <a:p>
            <a:pPr lvl="0"/>
            <a:r>
              <a:rPr lang="nb-NO" sz="1200" dirty="0">
                <a:solidFill>
                  <a:schemeClr val="bg1"/>
                </a:solidFill>
              </a:rPr>
              <a:t>+32 # ### ## ##</a:t>
            </a:r>
            <a:endParaRPr lang="nb-NO" dirty="0"/>
          </a:p>
        </p:txBody>
      </p:sp>
      <p:sp>
        <p:nvSpPr>
          <p:cNvPr id="88" name="strEmail01">
            <a:extLst>
              <a:ext uri="{FF2B5EF4-FFF2-40B4-BE49-F238E27FC236}">
                <a16:creationId xmlns:a16="http://schemas.microsoft.com/office/drawing/2014/main" id="{A0500F8C-76F6-4B82-9BB9-85B1E7E418B1}"/>
              </a:ext>
            </a:extLst>
          </p:cNvPr>
          <p:cNvSpPr>
            <a:spLocks noGrp="1"/>
          </p:cNvSpPr>
          <p:nvPr>
            <p:ph type="body" sz="quarter" idx="13" hasCustomPrompt="1"/>
          </p:nvPr>
        </p:nvSpPr>
        <p:spPr>
          <a:xfrm>
            <a:off x="900707" y="3551088"/>
            <a:ext cx="4050443" cy="246221"/>
          </a:xfrm>
        </p:spPr>
        <p:txBody>
          <a:bodyPr>
            <a:noAutofit/>
          </a:bodyPr>
          <a:lstStyle>
            <a:lvl1pPr>
              <a:spcBef>
                <a:spcPts val="0"/>
              </a:spcBef>
              <a:defRPr sz="1200" cap="none" baseline="0">
                <a:solidFill>
                  <a:schemeClr val="bg1"/>
                </a:solidFill>
                <a:latin typeface="+mn-lt"/>
              </a:defRPr>
            </a:lvl1pPr>
          </a:lstStyle>
          <a:p>
            <a:pPr lvl="0"/>
            <a:r>
              <a:rPr lang="nb-NO" sz="1200" dirty="0">
                <a:solidFill>
                  <a:schemeClr val="bg1"/>
                </a:solidFill>
              </a:rPr>
              <a:t>firstname.lastname@ipsos.com</a:t>
            </a:r>
            <a:endParaRPr lang="nb-NO" dirty="0"/>
          </a:p>
        </p:txBody>
      </p:sp>
      <p:sp>
        <p:nvSpPr>
          <p:cNvPr id="89" name="strFunction01">
            <a:extLst>
              <a:ext uri="{FF2B5EF4-FFF2-40B4-BE49-F238E27FC236}">
                <a16:creationId xmlns:a16="http://schemas.microsoft.com/office/drawing/2014/main" id="{D3536E06-792C-4C44-AB98-6CE5B5AA4138}"/>
              </a:ext>
            </a:extLst>
          </p:cNvPr>
          <p:cNvSpPr>
            <a:spLocks noGrp="1"/>
          </p:cNvSpPr>
          <p:nvPr>
            <p:ph type="body" sz="quarter" idx="11" hasCustomPrompt="1"/>
          </p:nvPr>
        </p:nvSpPr>
        <p:spPr>
          <a:xfrm>
            <a:off x="631150" y="3106962"/>
            <a:ext cx="4320000" cy="246221"/>
          </a:xfrm>
        </p:spPr>
        <p:txBody>
          <a:bodyPr>
            <a:noAutofit/>
          </a:bodyPr>
          <a:lstStyle>
            <a:lvl1pPr>
              <a:spcBef>
                <a:spcPts val="0"/>
              </a:spcBef>
              <a:defRPr sz="1200" cap="none" baseline="0">
                <a:solidFill>
                  <a:schemeClr val="bg1">
                    <a:alpha val="50000"/>
                  </a:schemeClr>
                </a:solidFill>
                <a:latin typeface="+mn-lt"/>
              </a:defRPr>
            </a:lvl1pPr>
          </a:lstStyle>
          <a:p>
            <a:pPr lvl="0"/>
            <a:r>
              <a:rPr lang="nb-NO" dirty="0" err="1"/>
              <a:t>Function</a:t>
            </a:r>
            <a:r>
              <a:rPr lang="nb-NO" dirty="0"/>
              <a:t> </a:t>
            </a:r>
            <a:r>
              <a:rPr lang="nb-NO" dirty="0" err="1"/>
              <a:t>Title</a:t>
            </a:r>
            <a:endParaRPr lang="nb-NO" dirty="0"/>
          </a:p>
        </p:txBody>
      </p:sp>
      <p:sp>
        <p:nvSpPr>
          <p:cNvPr id="90" name="strName01">
            <a:extLst>
              <a:ext uri="{FF2B5EF4-FFF2-40B4-BE49-F238E27FC236}">
                <a16:creationId xmlns:a16="http://schemas.microsoft.com/office/drawing/2014/main" id="{DF103A4B-5191-4B3D-982C-72CFBAB89CD2}"/>
              </a:ext>
            </a:extLst>
          </p:cNvPr>
          <p:cNvSpPr>
            <a:spLocks noGrp="1"/>
          </p:cNvSpPr>
          <p:nvPr>
            <p:ph type="body" sz="quarter" idx="10" hasCustomPrompt="1"/>
          </p:nvPr>
        </p:nvSpPr>
        <p:spPr>
          <a:xfrm>
            <a:off x="631150" y="2867022"/>
            <a:ext cx="4320000" cy="246221"/>
          </a:xfrm>
        </p:spPr>
        <p:txBody>
          <a:bodyPr>
            <a:noAutofit/>
          </a:bodyPr>
          <a:lstStyle>
            <a:lvl1pPr>
              <a:spcBef>
                <a:spcPts val="0"/>
              </a:spcBef>
              <a:defRPr cap="all" baseline="0">
                <a:solidFill>
                  <a:schemeClr val="bg1"/>
                </a:solidFill>
                <a:latin typeface="+mj-lt"/>
              </a:defRPr>
            </a:lvl1pPr>
          </a:lstStyle>
          <a:p>
            <a:pPr lvl="0"/>
            <a:r>
              <a:rPr lang="nb-NO" dirty="0" err="1"/>
              <a:t>Firstname</a:t>
            </a:r>
            <a:r>
              <a:rPr lang="nb-NO" dirty="0"/>
              <a:t> </a:t>
            </a:r>
            <a:r>
              <a:rPr lang="nb-NO" dirty="0" err="1"/>
              <a:t>Lastname</a:t>
            </a:r>
            <a:endParaRPr lang="nb-NO" dirty="0"/>
          </a:p>
        </p:txBody>
      </p:sp>
    </p:spTree>
    <p:extLst>
      <p:ext uri="{BB962C8B-B14F-4D97-AF65-F5344CB8AC3E}">
        <p14:creationId xmlns:p14="http://schemas.microsoft.com/office/powerpoint/2010/main" val="3630574720"/>
      </p:ext>
    </p:extLst>
  </p:cSld>
  <p:clrMapOvr>
    <a:masterClrMapping/>
  </p:clrMapOvr>
  <p:extLst>
    <p:ext uri="{DCECCB84-F9BA-43D5-87BE-67443E8EF086}">
      <p15:sldGuideLst xmlns:p15="http://schemas.microsoft.com/office/powerpoint/2012/main">
        <p15:guide id="1" pos="393"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hanks &amp; Contacts (4)">
    <p:spTree>
      <p:nvGrpSpPr>
        <p:cNvPr id="1" name=""/>
        <p:cNvGrpSpPr/>
        <p:nvPr/>
      </p:nvGrpSpPr>
      <p:grpSpPr>
        <a:xfrm>
          <a:off x="0" y="0"/>
          <a:ext cx="0" cy="0"/>
          <a:chOff x="0" y="0"/>
          <a:chExt cx="0" cy="0"/>
        </a:xfrm>
      </p:grpSpPr>
      <p:grpSp>
        <p:nvGrpSpPr>
          <p:cNvPr id="138" name="Angled stripes">
            <a:extLst>
              <a:ext uri="{FF2B5EF4-FFF2-40B4-BE49-F238E27FC236}">
                <a16:creationId xmlns:a16="http://schemas.microsoft.com/office/drawing/2014/main" id="{7439B137-4B0F-48A6-A47B-F73316486CB1}"/>
              </a:ext>
            </a:extLst>
          </p:cNvPr>
          <p:cNvGrpSpPr/>
          <p:nvPr userDrawn="1"/>
        </p:nvGrpSpPr>
        <p:grpSpPr>
          <a:xfrm>
            <a:off x="2101012" y="2821242"/>
            <a:ext cx="11833943" cy="1855206"/>
            <a:chOff x="2101012" y="2821242"/>
            <a:chExt cx="11833943" cy="1855206"/>
          </a:xfrm>
        </p:grpSpPr>
        <p:sp>
          <p:nvSpPr>
            <p:cNvPr id="139" name="Angled stripe 1">
              <a:extLst>
                <a:ext uri="{FF2B5EF4-FFF2-40B4-BE49-F238E27FC236}">
                  <a16:creationId xmlns:a16="http://schemas.microsoft.com/office/drawing/2014/main" id="{5FCC569E-A5EF-403E-9F3F-D4BAEF09FC7C}"/>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40" name="Angled stripe 2">
              <a:extLst>
                <a:ext uri="{FF2B5EF4-FFF2-40B4-BE49-F238E27FC236}">
                  <a16:creationId xmlns:a16="http://schemas.microsoft.com/office/drawing/2014/main" id="{6A6BD387-A349-42F4-AF27-DD2728F4A91A}"/>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pSp>
      <p:sp>
        <p:nvSpPr>
          <p:cNvPr id="141" name="GameChangers">
            <a:extLst>
              <a:ext uri="{FF2B5EF4-FFF2-40B4-BE49-F238E27FC236}">
                <a16:creationId xmlns:a16="http://schemas.microsoft.com/office/drawing/2014/main" id="{DDDD4BDF-ADE4-4FFF-A8F8-5E8314248DEA}"/>
              </a:ext>
            </a:extLst>
          </p:cNvPr>
          <p:cNvSpPr/>
          <p:nvPr userDrawn="1"/>
        </p:nvSpPr>
        <p:spPr>
          <a:xfrm>
            <a:off x="7696051" y="5782364"/>
            <a:ext cx="2702074" cy="236588"/>
          </a:xfrm>
          <a:custGeom>
            <a:avLst/>
            <a:gdLst>
              <a:gd name="connsiteX0" fmla="*/ 1609358 w 1722437"/>
              <a:gd name="connsiteY0" fmla="*/ 100518 h 150812"/>
              <a:gd name="connsiteX1" fmla="*/ 1667937 w 1722437"/>
              <a:gd name="connsiteY1" fmla="*/ 149493 h 150812"/>
              <a:gd name="connsiteX2" fmla="*/ 1725246 w 1722437"/>
              <a:gd name="connsiteY2" fmla="*/ 105281 h 150812"/>
              <a:gd name="connsiteX3" fmla="*/ 1684367 w 1722437"/>
              <a:gd name="connsiteY3" fmla="*/ 65196 h 150812"/>
              <a:gd name="connsiteX4" fmla="*/ 1643251 w 1722437"/>
              <a:gd name="connsiteY4" fmla="*/ 44400 h 150812"/>
              <a:gd name="connsiteX5" fmla="*/ 1664127 w 1722437"/>
              <a:gd name="connsiteY5" fmla="*/ 28525 h 150812"/>
              <a:gd name="connsiteX6" fmla="*/ 1691273 w 1722437"/>
              <a:gd name="connsiteY6" fmla="*/ 49321 h 150812"/>
              <a:gd name="connsiteX7" fmla="*/ 1720562 w 1722437"/>
              <a:gd name="connsiteY7" fmla="*/ 49321 h 150812"/>
              <a:gd name="connsiteX8" fmla="*/ 1665476 w 1722437"/>
              <a:gd name="connsiteY8" fmla="*/ 4951 h 150812"/>
              <a:gd name="connsiteX9" fmla="*/ 1613962 w 1722437"/>
              <a:gd name="connsiteY9" fmla="*/ 46623 h 150812"/>
              <a:gd name="connsiteX10" fmla="*/ 1654999 w 1722437"/>
              <a:gd name="connsiteY10" fmla="*/ 85754 h 150812"/>
              <a:gd name="connsiteX11" fmla="*/ 1695956 w 1722437"/>
              <a:gd name="connsiteY11" fmla="*/ 108535 h 150812"/>
              <a:gd name="connsiteX12" fmla="*/ 1669127 w 1722437"/>
              <a:gd name="connsiteY12" fmla="*/ 125680 h 150812"/>
              <a:gd name="connsiteX13" fmla="*/ 1638647 w 1722437"/>
              <a:gd name="connsiteY13" fmla="*/ 100280 h 150812"/>
              <a:gd name="connsiteX14" fmla="*/ 1509107 w 1722437"/>
              <a:gd name="connsiteY14" fmla="*/ 32017 h 150812"/>
              <a:gd name="connsiteX15" fmla="*/ 1542207 w 1722437"/>
              <a:gd name="connsiteY15" fmla="*/ 32017 h 150812"/>
              <a:gd name="connsiteX16" fmla="*/ 1563082 w 1722437"/>
              <a:gd name="connsiteY16" fmla="*/ 51147 h 150812"/>
              <a:gd name="connsiteX17" fmla="*/ 1542207 w 1722437"/>
              <a:gd name="connsiteY17" fmla="*/ 70832 h 150812"/>
              <a:gd name="connsiteX18" fmla="*/ 1509107 w 1722437"/>
              <a:gd name="connsiteY18" fmla="*/ 70832 h 150812"/>
              <a:gd name="connsiteX19" fmla="*/ 1478786 w 1722437"/>
              <a:gd name="connsiteY19" fmla="*/ 146159 h 150812"/>
              <a:gd name="connsiteX20" fmla="*/ 1509107 w 1722437"/>
              <a:gd name="connsiteY20" fmla="*/ 146159 h 150812"/>
              <a:gd name="connsiteX21" fmla="*/ 1509107 w 1722437"/>
              <a:gd name="connsiteY21" fmla="*/ 92422 h 150812"/>
              <a:gd name="connsiteX22" fmla="*/ 1539349 w 1722437"/>
              <a:gd name="connsiteY22" fmla="*/ 92422 h 150812"/>
              <a:gd name="connsiteX23" fmla="*/ 1562288 w 1722437"/>
              <a:gd name="connsiteY23" fmla="*/ 113218 h 150812"/>
              <a:gd name="connsiteX24" fmla="*/ 1567130 w 1722437"/>
              <a:gd name="connsiteY24" fmla="*/ 146159 h 150812"/>
              <a:gd name="connsiteX25" fmla="*/ 1597372 w 1722437"/>
              <a:gd name="connsiteY25" fmla="*/ 146159 h 150812"/>
              <a:gd name="connsiteX26" fmla="*/ 1591578 w 1722437"/>
              <a:gd name="connsiteY26" fmla="*/ 113615 h 150812"/>
              <a:gd name="connsiteX27" fmla="*/ 1571575 w 1722437"/>
              <a:gd name="connsiteY27" fmla="*/ 81389 h 150812"/>
              <a:gd name="connsiteX28" fmla="*/ 1571575 w 1722437"/>
              <a:gd name="connsiteY28" fmla="*/ 81389 h 150812"/>
              <a:gd name="connsiteX29" fmla="*/ 1593324 w 1722437"/>
              <a:gd name="connsiteY29" fmla="*/ 46861 h 150812"/>
              <a:gd name="connsiteX30" fmla="*/ 1555780 w 1722437"/>
              <a:gd name="connsiteY30" fmla="*/ 8840 h 150812"/>
              <a:gd name="connsiteX31" fmla="*/ 1553081 w 1722437"/>
              <a:gd name="connsiteY31" fmla="*/ 8919 h 150812"/>
              <a:gd name="connsiteX32" fmla="*/ 1478786 w 1722437"/>
              <a:gd name="connsiteY32" fmla="*/ 8919 h 150812"/>
              <a:gd name="connsiteX33" fmla="*/ 1353850 w 1722437"/>
              <a:gd name="connsiteY33" fmla="*/ 146159 h 150812"/>
              <a:gd name="connsiteX34" fmla="*/ 1458387 w 1722437"/>
              <a:gd name="connsiteY34" fmla="*/ 146159 h 150812"/>
              <a:gd name="connsiteX35" fmla="*/ 1458387 w 1722437"/>
              <a:gd name="connsiteY35" fmla="*/ 120759 h 150812"/>
              <a:gd name="connsiteX36" fmla="*/ 1384171 w 1722437"/>
              <a:gd name="connsiteY36" fmla="*/ 120759 h 150812"/>
              <a:gd name="connsiteX37" fmla="*/ 1384171 w 1722437"/>
              <a:gd name="connsiteY37" fmla="*/ 87024 h 150812"/>
              <a:gd name="connsiteX38" fmla="*/ 1450846 w 1722437"/>
              <a:gd name="connsiteY38" fmla="*/ 87024 h 150812"/>
              <a:gd name="connsiteX39" fmla="*/ 1450846 w 1722437"/>
              <a:gd name="connsiteY39" fmla="*/ 63212 h 150812"/>
              <a:gd name="connsiteX40" fmla="*/ 1384171 w 1722437"/>
              <a:gd name="connsiteY40" fmla="*/ 63212 h 150812"/>
              <a:gd name="connsiteX41" fmla="*/ 1384171 w 1722437"/>
              <a:gd name="connsiteY41" fmla="*/ 33684 h 150812"/>
              <a:gd name="connsiteX42" fmla="*/ 1456799 w 1722437"/>
              <a:gd name="connsiteY42" fmla="*/ 33684 h 150812"/>
              <a:gd name="connsiteX43" fmla="*/ 1456799 w 1722437"/>
              <a:gd name="connsiteY43" fmla="*/ 8284 h 150812"/>
              <a:gd name="connsiteX44" fmla="*/ 1353612 w 1722437"/>
              <a:gd name="connsiteY44" fmla="*/ 8284 h 150812"/>
              <a:gd name="connsiteX45" fmla="*/ 1310114 w 1722437"/>
              <a:gd name="connsiteY45" fmla="*/ 146159 h 150812"/>
              <a:gd name="connsiteX46" fmla="*/ 1329244 w 1722437"/>
              <a:gd name="connsiteY46" fmla="*/ 146159 h 150812"/>
              <a:gd name="connsiteX47" fmla="*/ 1329244 w 1722437"/>
              <a:gd name="connsiteY47" fmla="*/ 71784 h 150812"/>
              <a:gd name="connsiteX48" fmla="*/ 1271379 w 1722437"/>
              <a:gd name="connsiteY48" fmla="*/ 71784 h 150812"/>
              <a:gd name="connsiteX49" fmla="*/ 1271379 w 1722437"/>
              <a:gd name="connsiteY49" fmla="*/ 94327 h 150812"/>
              <a:gd name="connsiteX50" fmla="*/ 1301859 w 1722437"/>
              <a:gd name="connsiteY50" fmla="*/ 94327 h 150812"/>
              <a:gd name="connsiteX51" fmla="*/ 1271998 w 1722437"/>
              <a:gd name="connsiteY51" fmla="*/ 124156 h 150812"/>
              <a:gd name="connsiteX52" fmla="*/ 1269077 w 1722437"/>
              <a:gd name="connsiteY52" fmla="*/ 124013 h 150812"/>
              <a:gd name="connsiteX53" fmla="*/ 1231612 w 1722437"/>
              <a:gd name="connsiteY53" fmla="*/ 77896 h 150812"/>
              <a:gd name="connsiteX54" fmla="*/ 1269077 w 1722437"/>
              <a:gd name="connsiteY54" fmla="*/ 30668 h 150812"/>
              <a:gd name="connsiteX55" fmla="*/ 1298208 w 1722437"/>
              <a:gd name="connsiteY55" fmla="*/ 53846 h 150812"/>
              <a:gd name="connsiteX56" fmla="*/ 1327100 w 1722437"/>
              <a:gd name="connsiteY56" fmla="*/ 53846 h 150812"/>
              <a:gd name="connsiteX57" fmla="*/ 1269077 w 1722437"/>
              <a:gd name="connsiteY57" fmla="*/ 5189 h 150812"/>
              <a:gd name="connsiteX58" fmla="*/ 1201370 w 1722437"/>
              <a:gd name="connsiteY58" fmla="*/ 77896 h 150812"/>
              <a:gd name="connsiteX59" fmla="*/ 1269077 w 1722437"/>
              <a:gd name="connsiteY59" fmla="*/ 149334 h 150812"/>
              <a:gd name="connsiteX60" fmla="*/ 1306860 w 1722437"/>
              <a:gd name="connsiteY60" fmla="*/ 130363 h 150812"/>
              <a:gd name="connsiteX61" fmla="*/ 1064607 w 1722437"/>
              <a:gd name="connsiteY61" fmla="*/ 146159 h 150812"/>
              <a:gd name="connsiteX62" fmla="*/ 1092944 w 1722437"/>
              <a:gd name="connsiteY62" fmla="*/ 146159 h 150812"/>
              <a:gd name="connsiteX63" fmla="*/ 1092944 w 1722437"/>
              <a:gd name="connsiteY63" fmla="*/ 54004 h 150812"/>
              <a:gd name="connsiteX64" fmla="*/ 1093341 w 1722437"/>
              <a:gd name="connsiteY64" fmla="*/ 54004 h 150812"/>
              <a:gd name="connsiteX65" fmla="*/ 1150650 w 1722437"/>
              <a:gd name="connsiteY65" fmla="*/ 146159 h 150812"/>
              <a:gd name="connsiteX66" fmla="*/ 1180892 w 1722437"/>
              <a:gd name="connsiteY66" fmla="*/ 146159 h 150812"/>
              <a:gd name="connsiteX67" fmla="*/ 1180892 w 1722437"/>
              <a:gd name="connsiteY67" fmla="*/ 8523 h 150812"/>
              <a:gd name="connsiteX68" fmla="*/ 1152555 w 1722437"/>
              <a:gd name="connsiteY68" fmla="*/ 8523 h 150812"/>
              <a:gd name="connsiteX69" fmla="*/ 1152555 w 1722437"/>
              <a:gd name="connsiteY69" fmla="*/ 100836 h 150812"/>
              <a:gd name="connsiteX70" fmla="*/ 1152158 w 1722437"/>
              <a:gd name="connsiteY70" fmla="*/ 100836 h 150812"/>
              <a:gd name="connsiteX71" fmla="*/ 1094690 w 1722437"/>
              <a:gd name="connsiteY71" fmla="*/ 8523 h 150812"/>
              <a:gd name="connsiteX72" fmla="*/ 1064607 w 1722437"/>
              <a:gd name="connsiteY72" fmla="*/ 8523 h 150812"/>
              <a:gd name="connsiteX73" fmla="*/ 985232 w 1722437"/>
              <a:gd name="connsiteY73" fmla="*/ 42416 h 150812"/>
              <a:gd name="connsiteX74" fmla="*/ 985232 w 1722437"/>
              <a:gd name="connsiteY74" fmla="*/ 42416 h 150812"/>
              <a:gd name="connsiteX75" fmla="*/ 1002615 w 1722437"/>
              <a:gd name="connsiteY75" fmla="*/ 92978 h 150812"/>
              <a:gd name="connsiteX76" fmla="*/ 967293 w 1722437"/>
              <a:gd name="connsiteY76" fmla="*/ 92978 h 150812"/>
              <a:gd name="connsiteX77" fmla="*/ 918002 w 1722437"/>
              <a:gd name="connsiteY77" fmla="*/ 146159 h 150812"/>
              <a:gd name="connsiteX78" fmla="*/ 948243 w 1722437"/>
              <a:gd name="connsiteY78" fmla="*/ 146159 h 150812"/>
              <a:gd name="connsiteX79" fmla="*/ 959356 w 1722437"/>
              <a:gd name="connsiteY79" fmla="*/ 115282 h 150812"/>
              <a:gd name="connsiteX80" fmla="*/ 1010870 w 1722437"/>
              <a:gd name="connsiteY80" fmla="*/ 115282 h 150812"/>
              <a:gd name="connsiteX81" fmla="*/ 1021268 w 1722437"/>
              <a:gd name="connsiteY81" fmla="*/ 145921 h 150812"/>
              <a:gd name="connsiteX82" fmla="*/ 1053018 w 1722437"/>
              <a:gd name="connsiteY82" fmla="*/ 145921 h 150812"/>
              <a:gd name="connsiteX83" fmla="*/ 1001504 w 1722437"/>
              <a:gd name="connsiteY83" fmla="*/ 8284 h 150812"/>
              <a:gd name="connsiteX84" fmla="*/ 970468 w 1722437"/>
              <a:gd name="connsiteY84" fmla="*/ 8284 h 150812"/>
              <a:gd name="connsiteX85" fmla="*/ 789731 w 1722437"/>
              <a:gd name="connsiteY85" fmla="*/ 146159 h 150812"/>
              <a:gd name="connsiteX86" fmla="*/ 820053 w 1722437"/>
              <a:gd name="connsiteY86" fmla="*/ 146159 h 150812"/>
              <a:gd name="connsiteX87" fmla="*/ 820053 w 1722437"/>
              <a:gd name="connsiteY87" fmla="*/ 86786 h 150812"/>
              <a:gd name="connsiteX88" fmla="*/ 875615 w 1722437"/>
              <a:gd name="connsiteY88" fmla="*/ 86786 h 150812"/>
              <a:gd name="connsiteX89" fmla="*/ 875615 w 1722437"/>
              <a:gd name="connsiteY89" fmla="*/ 146159 h 150812"/>
              <a:gd name="connsiteX90" fmla="*/ 905857 w 1722437"/>
              <a:gd name="connsiteY90" fmla="*/ 146159 h 150812"/>
              <a:gd name="connsiteX91" fmla="*/ 905857 w 1722437"/>
              <a:gd name="connsiteY91" fmla="*/ 8523 h 150812"/>
              <a:gd name="connsiteX92" fmla="*/ 875615 w 1722437"/>
              <a:gd name="connsiteY92" fmla="*/ 8523 h 150812"/>
              <a:gd name="connsiteX93" fmla="*/ 875615 w 1722437"/>
              <a:gd name="connsiteY93" fmla="*/ 61307 h 150812"/>
              <a:gd name="connsiteX94" fmla="*/ 820053 w 1722437"/>
              <a:gd name="connsiteY94" fmla="*/ 61307 h 150812"/>
              <a:gd name="connsiteX95" fmla="*/ 820053 w 1722437"/>
              <a:gd name="connsiteY95" fmla="*/ 8523 h 150812"/>
              <a:gd name="connsiteX96" fmla="*/ 789493 w 1722437"/>
              <a:gd name="connsiteY96" fmla="*/ 8523 h 150812"/>
              <a:gd name="connsiteX97" fmla="*/ 767983 w 1722437"/>
              <a:gd name="connsiteY97" fmla="*/ 54798 h 150812"/>
              <a:gd name="connsiteX98" fmla="*/ 708610 w 1722437"/>
              <a:gd name="connsiteY98" fmla="*/ 5189 h 150812"/>
              <a:gd name="connsiteX99" fmla="*/ 640903 w 1722437"/>
              <a:gd name="connsiteY99" fmla="*/ 77896 h 150812"/>
              <a:gd name="connsiteX100" fmla="*/ 708610 w 1722437"/>
              <a:gd name="connsiteY100" fmla="*/ 149334 h 150812"/>
              <a:gd name="connsiteX101" fmla="*/ 769094 w 1722437"/>
              <a:gd name="connsiteY101" fmla="*/ 92978 h 150812"/>
              <a:gd name="connsiteX102" fmla="*/ 739805 w 1722437"/>
              <a:gd name="connsiteY102" fmla="*/ 92978 h 150812"/>
              <a:gd name="connsiteX103" fmla="*/ 708610 w 1722437"/>
              <a:gd name="connsiteY103" fmla="*/ 123854 h 150812"/>
              <a:gd name="connsiteX104" fmla="*/ 671145 w 1722437"/>
              <a:gd name="connsiteY104" fmla="*/ 77738 h 150812"/>
              <a:gd name="connsiteX105" fmla="*/ 708610 w 1722437"/>
              <a:gd name="connsiteY105" fmla="*/ 30509 h 150812"/>
              <a:gd name="connsiteX106" fmla="*/ 738614 w 1722437"/>
              <a:gd name="connsiteY106" fmla="*/ 54322 h 150812"/>
              <a:gd name="connsiteX107" fmla="*/ 468342 w 1722437"/>
              <a:gd name="connsiteY107" fmla="*/ 146159 h 150812"/>
              <a:gd name="connsiteX108" fmla="*/ 572800 w 1722437"/>
              <a:gd name="connsiteY108" fmla="*/ 146159 h 150812"/>
              <a:gd name="connsiteX109" fmla="*/ 572800 w 1722437"/>
              <a:gd name="connsiteY109" fmla="*/ 120759 h 150812"/>
              <a:gd name="connsiteX110" fmla="*/ 498584 w 1722437"/>
              <a:gd name="connsiteY110" fmla="*/ 120759 h 150812"/>
              <a:gd name="connsiteX111" fmla="*/ 498584 w 1722437"/>
              <a:gd name="connsiteY111" fmla="*/ 87024 h 150812"/>
              <a:gd name="connsiteX112" fmla="*/ 565338 w 1722437"/>
              <a:gd name="connsiteY112" fmla="*/ 87024 h 150812"/>
              <a:gd name="connsiteX113" fmla="*/ 565338 w 1722437"/>
              <a:gd name="connsiteY113" fmla="*/ 63212 h 150812"/>
              <a:gd name="connsiteX114" fmla="*/ 498584 w 1722437"/>
              <a:gd name="connsiteY114" fmla="*/ 63212 h 150812"/>
              <a:gd name="connsiteX115" fmla="*/ 498584 w 1722437"/>
              <a:gd name="connsiteY115" fmla="*/ 33684 h 150812"/>
              <a:gd name="connsiteX116" fmla="*/ 571291 w 1722437"/>
              <a:gd name="connsiteY116" fmla="*/ 33684 h 150812"/>
              <a:gd name="connsiteX117" fmla="*/ 571291 w 1722437"/>
              <a:gd name="connsiteY117" fmla="*/ 8284 h 150812"/>
              <a:gd name="connsiteX118" fmla="*/ 468104 w 1722437"/>
              <a:gd name="connsiteY118" fmla="*/ 8284 h 150812"/>
              <a:gd name="connsiteX119" fmla="*/ 293717 w 1722437"/>
              <a:gd name="connsiteY119" fmla="*/ 146159 h 150812"/>
              <a:gd name="connsiteX120" fmla="*/ 322054 w 1722437"/>
              <a:gd name="connsiteY120" fmla="*/ 146159 h 150812"/>
              <a:gd name="connsiteX121" fmla="*/ 322054 w 1722437"/>
              <a:gd name="connsiteY121" fmla="*/ 49559 h 150812"/>
              <a:gd name="connsiteX122" fmla="*/ 322054 w 1722437"/>
              <a:gd name="connsiteY122" fmla="*/ 49559 h 150812"/>
              <a:gd name="connsiteX123" fmla="*/ 355788 w 1722437"/>
              <a:gd name="connsiteY123" fmla="*/ 146159 h 150812"/>
              <a:gd name="connsiteX124" fmla="*/ 379125 w 1722437"/>
              <a:gd name="connsiteY124" fmla="*/ 146159 h 150812"/>
              <a:gd name="connsiteX125" fmla="*/ 412938 w 1722437"/>
              <a:gd name="connsiteY125" fmla="*/ 48607 h 150812"/>
              <a:gd name="connsiteX126" fmla="*/ 412938 w 1722437"/>
              <a:gd name="connsiteY126" fmla="*/ 48607 h 150812"/>
              <a:gd name="connsiteX127" fmla="*/ 412938 w 1722437"/>
              <a:gd name="connsiteY127" fmla="*/ 146159 h 150812"/>
              <a:gd name="connsiteX128" fmla="*/ 441275 w 1722437"/>
              <a:gd name="connsiteY128" fmla="*/ 146159 h 150812"/>
              <a:gd name="connsiteX129" fmla="*/ 441275 w 1722437"/>
              <a:gd name="connsiteY129" fmla="*/ 8523 h 150812"/>
              <a:gd name="connsiteX130" fmla="*/ 398730 w 1722437"/>
              <a:gd name="connsiteY130" fmla="*/ 8523 h 150812"/>
              <a:gd name="connsiteX131" fmla="*/ 368806 w 1722437"/>
              <a:gd name="connsiteY131" fmla="*/ 103217 h 150812"/>
              <a:gd name="connsiteX132" fmla="*/ 368806 w 1722437"/>
              <a:gd name="connsiteY132" fmla="*/ 103217 h 150812"/>
              <a:gd name="connsiteX133" fmla="*/ 336580 w 1722437"/>
              <a:gd name="connsiteY133" fmla="*/ 8523 h 150812"/>
              <a:gd name="connsiteX134" fmla="*/ 293955 w 1722437"/>
              <a:gd name="connsiteY134" fmla="*/ 8523 h 150812"/>
              <a:gd name="connsiteX135" fmla="*/ 214342 w 1722437"/>
              <a:gd name="connsiteY135" fmla="*/ 42416 h 150812"/>
              <a:gd name="connsiteX136" fmla="*/ 214342 w 1722437"/>
              <a:gd name="connsiteY136" fmla="*/ 42416 h 150812"/>
              <a:gd name="connsiteX137" fmla="*/ 231725 w 1722437"/>
              <a:gd name="connsiteY137" fmla="*/ 92978 h 150812"/>
              <a:gd name="connsiteX138" fmla="*/ 196006 w 1722437"/>
              <a:gd name="connsiteY138" fmla="*/ 92978 h 150812"/>
              <a:gd name="connsiteX139" fmla="*/ 146556 w 1722437"/>
              <a:gd name="connsiteY139" fmla="*/ 146159 h 150812"/>
              <a:gd name="connsiteX140" fmla="*/ 177194 w 1722437"/>
              <a:gd name="connsiteY140" fmla="*/ 146159 h 150812"/>
              <a:gd name="connsiteX141" fmla="*/ 188069 w 1722437"/>
              <a:gd name="connsiteY141" fmla="*/ 115282 h 150812"/>
              <a:gd name="connsiteX142" fmla="*/ 239583 w 1722437"/>
              <a:gd name="connsiteY142" fmla="*/ 115282 h 150812"/>
              <a:gd name="connsiteX143" fmla="*/ 249743 w 1722437"/>
              <a:gd name="connsiteY143" fmla="*/ 146159 h 150812"/>
              <a:gd name="connsiteX144" fmla="*/ 281493 w 1722437"/>
              <a:gd name="connsiteY144" fmla="*/ 146159 h 150812"/>
              <a:gd name="connsiteX145" fmla="*/ 229899 w 1722437"/>
              <a:gd name="connsiteY145" fmla="*/ 8523 h 150812"/>
              <a:gd name="connsiteX146" fmla="*/ 198864 w 1722437"/>
              <a:gd name="connsiteY146" fmla="*/ 8523 h 150812"/>
              <a:gd name="connsiteX147" fmla="*/ 113615 w 1722437"/>
              <a:gd name="connsiteY147" fmla="*/ 146159 h 150812"/>
              <a:gd name="connsiteX148" fmla="*/ 132903 w 1722437"/>
              <a:gd name="connsiteY148" fmla="*/ 146159 h 150812"/>
              <a:gd name="connsiteX149" fmla="*/ 132903 w 1722437"/>
              <a:gd name="connsiteY149" fmla="*/ 71784 h 150812"/>
              <a:gd name="connsiteX150" fmla="*/ 75118 w 1722437"/>
              <a:gd name="connsiteY150" fmla="*/ 71784 h 150812"/>
              <a:gd name="connsiteX151" fmla="*/ 75118 w 1722437"/>
              <a:gd name="connsiteY151" fmla="*/ 94327 h 150812"/>
              <a:gd name="connsiteX152" fmla="*/ 105598 w 1722437"/>
              <a:gd name="connsiteY152" fmla="*/ 94327 h 150812"/>
              <a:gd name="connsiteX153" fmla="*/ 75739 w 1722437"/>
              <a:gd name="connsiteY153" fmla="*/ 124156 h 150812"/>
              <a:gd name="connsiteX154" fmla="*/ 72816 w 1722437"/>
              <a:gd name="connsiteY154" fmla="*/ 124013 h 150812"/>
              <a:gd name="connsiteX155" fmla="*/ 35431 w 1722437"/>
              <a:gd name="connsiteY155" fmla="*/ 77896 h 150812"/>
              <a:gd name="connsiteX156" fmla="*/ 72816 w 1722437"/>
              <a:gd name="connsiteY156" fmla="*/ 30668 h 150812"/>
              <a:gd name="connsiteX157" fmla="*/ 101947 w 1722437"/>
              <a:gd name="connsiteY157" fmla="*/ 53846 h 150812"/>
              <a:gd name="connsiteX158" fmla="*/ 130681 w 1722437"/>
              <a:gd name="connsiteY158" fmla="*/ 53846 h 150812"/>
              <a:gd name="connsiteX159" fmla="*/ 72658 w 1722437"/>
              <a:gd name="connsiteY159" fmla="*/ 5189 h 150812"/>
              <a:gd name="connsiteX160" fmla="*/ 4951 w 1722437"/>
              <a:gd name="connsiteY160" fmla="*/ 77896 h 150812"/>
              <a:gd name="connsiteX161" fmla="*/ 72658 w 1722437"/>
              <a:gd name="connsiteY161" fmla="*/ 149334 h 150812"/>
              <a:gd name="connsiteX162" fmla="*/ 110440 w 1722437"/>
              <a:gd name="connsiteY162" fmla="*/ 130363 h 15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722437" h="150812">
                <a:moveTo>
                  <a:pt x="1609358" y="100518"/>
                </a:moveTo>
                <a:cubicBezTo>
                  <a:pt x="1608961" y="134411"/>
                  <a:pt x="1637457" y="149493"/>
                  <a:pt x="1667937" y="149493"/>
                </a:cubicBezTo>
                <a:cubicBezTo>
                  <a:pt x="1705402" y="149493"/>
                  <a:pt x="1725246" y="130522"/>
                  <a:pt x="1725246" y="105281"/>
                </a:cubicBezTo>
                <a:cubicBezTo>
                  <a:pt x="1725246" y="74086"/>
                  <a:pt x="1694369" y="67736"/>
                  <a:pt x="1684367" y="65196"/>
                </a:cubicBezTo>
                <a:cubicBezTo>
                  <a:pt x="1649839" y="56306"/>
                  <a:pt x="1643251" y="54957"/>
                  <a:pt x="1643251" y="44400"/>
                </a:cubicBezTo>
                <a:cubicBezTo>
                  <a:pt x="1643251" y="33843"/>
                  <a:pt x="1654443" y="28525"/>
                  <a:pt x="1664127" y="28525"/>
                </a:cubicBezTo>
                <a:cubicBezTo>
                  <a:pt x="1678573" y="28525"/>
                  <a:pt x="1690320" y="32732"/>
                  <a:pt x="1691273" y="49321"/>
                </a:cubicBezTo>
                <a:lnTo>
                  <a:pt x="1720562" y="49321"/>
                </a:lnTo>
                <a:cubicBezTo>
                  <a:pt x="1720562" y="17571"/>
                  <a:pt x="1694210" y="4951"/>
                  <a:pt x="1665476" y="4951"/>
                </a:cubicBezTo>
                <a:cubicBezTo>
                  <a:pt x="1640552" y="4951"/>
                  <a:pt x="1613962" y="18524"/>
                  <a:pt x="1613962" y="46623"/>
                </a:cubicBezTo>
                <a:cubicBezTo>
                  <a:pt x="1613962" y="72499"/>
                  <a:pt x="1634599" y="80357"/>
                  <a:pt x="1654999" y="85754"/>
                </a:cubicBezTo>
                <a:cubicBezTo>
                  <a:pt x="1675398" y="91152"/>
                  <a:pt x="1695956" y="93692"/>
                  <a:pt x="1695956" y="108535"/>
                </a:cubicBezTo>
                <a:cubicBezTo>
                  <a:pt x="1695956" y="123378"/>
                  <a:pt x="1679684" y="125680"/>
                  <a:pt x="1669127" y="125680"/>
                </a:cubicBezTo>
                <a:cubicBezTo>
                  <a:pt x="1653252" y="125680"/>
                  <a:pt x="1638647" y="118536"/>
                  <a:pt x="1638647" y="100280"/>
                </a:cubicBezTo>
                <a:close/>
                <a:moveTo>
                  <a:pt x="1509107" y="32017"/>
                </a:moveTo>
                <a:lnTo>
                  <a:pt x="1542207" y="32017"/>
                </a:lnTo>
                <a:cubicBezTo>
                  <a:pt x="1555780" y="32017"/>
                  <a:pt x="1563082" y="37812"/>
                  <a:pt x="1563082" y="51147"/>
                </a:cubicBezTo>
                <a:cubicBezTo>
                  <a:pt x="1563082" y="64482"/>
                  <a:pt x="1555780" y="70832"/>
                  <a:pt x="1542207" y="70832"/>
                </a:cubicBezTo>
                <a:lnTo>
                  <a:pt x="1509107" y="70832"/>
                </a:lnTo>
                <a:close/>
                <a:moveTo>
                  <a:pt x="1478786" y="146159"/>
                </a:moveTo>
                <a:lnTo>
                  <a:pt x="1509107" y="146159"/>
                </a:lnTo>
                <a:lnTo>
                  <a:pt x="1509107" y="92422"/>
                </a:lnTo>
                <a:lnTo>
                  <a:pt x="1539349" y="92422"/>
                </a:lnTo>
                <a:cubicBezTo>
                  <a:pt x="1554589" y="92422"/>
                  <a:pt x="1560145" y="98772"/>
                  <a:pt x="1562288" y="113218"/>
                </a:cubicBezTo>
                <a:cubicBezTo>
                  <a:pt x="1562685" y="124347"/>
                  <a:pt x="1564305" y="135388"/>
                  <a:pt x="1567130" y="146159"/>
                </a:cubicBezTo>
                <a:lnTo>
                  <a:pt x="1597372" y="146159"/>
                </a:lnTo>
                <a:cubicBezTo>
                  <a:pt x="1591975" y="138221"/>
                  <a:pt x="1592213" y="122346"/>
                  <a:pt x="1591578" y="113615"/>
                </a:cubicBezTo>
                <a:cubicBezTo>
                  <a:pt x="1590625" y="99724"/>
                  <a:pt x="1586419" y="85278"/>
                  <a:pt x="1571575" y="81389"/>
                </a:cubicBezTo>
                <a:lnTo>
                  <a:pt x="1571575" y="81389"/>
                </a:lnTo>
                <a:cubicBezTo>
                  <a:pt x="1585736" y="76047"/>
                  <a:pt x="1594618" y="61942"/>
                  <a:pt x="1593324" y="46861"/>
                </a:cubicBezTo>
                <a:cubicBezTo>
                  <a:pt x="1593459" y="25993"/>
                  <a:pt x="1576648" y="8975"/>
                  <a:pt x="1555780" y="8840"/>
                </a:cubicBezTo>
                <a:cubicBezTo>
                  <a:pt x="1554883" y="8832"/>
                  <a:pt x="1553978" y="8864"/>
                  <a:pt x="1553081" y="8919"/>
                </a:cubicBezTo>
                <a:lnTo>
                  <a:pt x="1478786" y="8919"/>
                </a:lnTo>
                <a:close/>
                <a:moveTo>
                  <a:pt x="1353850" y="146159"/>
                </a:moveTo>
                <a:lnTo>
                  <a:pt x="1458387" y="146159"/>
                </a:lnTo>
                <a:lnTo>
                  <a:pt x="1458387" y="120759"/>
                </a:lnTo>
                <a:lnTo>
                  <a:pt x="1384171" y="120759"/>
                </a:lnTo>
                <a:lnTo>
                  <a:pt x="1384171" y="87024"/>
                </a:lnTo>
                <a:lnTo>
                  <a:pt x="1450846" y="87024"/>
                </a:lnTo>
                <a:lnTo>
                  <a:pt x="1450846" y="63212"/>
                </a:lnTo>
                <a:lnTo>
                  <a:pt x="1384171" y="63212"/>
                </a:lnTo>
                <a:lnTo>
                  <a:pt x="1384171" y="33684"/>
                </a:lnTo>
                <a:lnTo>
                  <a:pt x="1456799" y="33684"/>
                </a:lnTo>
                <a:lnTo>
                  <a:pt x="1456799" y="8284"/>
                </a:lnTo>
                <a:lnTo>
                  <a:pt x="1353612" y="8284"/>
                </a:lnTo>
                <a:close/>
                <a:moveTo>
                  <a:pt x="1310114" y="146159"/>
                </a:moveTo>
                <a:lnTo>
                  <a:pt x="1329244" y="146159"/>
                </a:lnTo>
                <a:lnTo>
                  <a:pt x="1329244" y="71784"/>
                </a:lnTo>
                <a:lnTo>
                  <a:pt x="1271379" y="71784"/>
                </a:lnTo>
                <a:lnTo>
                  <a:pt x="1271379" y="94327"/>
                </a:lnTo>
                <a:lnTo>
                  <a:pt x="1301859" y="94327"/>
                </a:lnTo>
                <a:cubicBezTo>
                  <a:pt x="1301851" y="110813"/>
                  <a:pt x="1288485" y="124164"/>
                  <a:pt x="1271998" y="124156"/>
                </a:cubicBezTo>
                <a:cubicBezTo>
                  <a:pt x="1271022" y="124156"/>
                  <a:pt x="1270046" y="124108"/>
                  <a:pt x="1269077" y="124013"/>
                </a:cubicBezTo>
                <a:cubicBezTo>
                  <a:pt x="1241852" y="124013"/>
                  <a:pt x="1231612" y="100836"/>
                  <a:pt x="1231612" y="77896"/>
                </a:cubicBezTo>
                <a:cubicBezTo>
                  <a:pt x="1231612" y="54957"/>
                  <a:pt x="1241852" y="30668"/>
                  <a:pt x="1269077" y="30668"/>
                </a:cubicBezTo>
                <a:cubicBezTo>
                  <a:pt x="1283214" y="30041"/>
                  <a:pt x="1295644" y="39931"/>
                  <a:pt x="1298208" y="53846"/>
                </a:cubicBezTo>
                <a:lnTo>
                  <a:pt x="1327100" y="53846"/>
                </a:lnTo>
                <a:cubicBezTo>
                  <a:pt x="1323846" y="22572"/>
                  <a:pt x="1297176" y="5189"/>
                  <a:pt x="1269077" y="5189"/>
                </a:cubicBezTo>
                <a:cubicBezTo>
                  <a:pt x="1226453" y="5189"/>
                  <a:pt x="1201370" y="36939"/>
                  <a:pt x="1201370" y="77896"/>
                </a:cubicBezTo>
                <a:cubicBezTo>
                  <a:pt x="1201370" y="118854"/>
                  <a:pt x="1226453" y="149334"/>
                  <a:pt x="1269077" y="149334"/>
                </a:cubicBezTo>
                <a:cubicBezTo>
                  <a:pt x="1283976" y="149405"/>
                  <a:pt x="1298017" y="142357"/>
                  <a:pt x="1306860" y="130363"/>
                </a:cubicBezTo>
                <a:close/>
                <a:moveTo>
                  <a:pt x="1064607" y="146159"/>
                </a:moveTo>
                <a:lnTo>
                  <a:pt x="1092944" y="146159"/>
                </a:lnTo>
                <a:lnTo>
                  <a:pt x="1092944" y="54004"/>
                </a:lnTo>
                <a:lnTo>
                  <a:pt x="1093341" y="54004"/>
                </a:lnTo>
                <a:lnTo>
                  <a:pt x="1150650" y="146159"/>
                </a:lnTo>
                <a:lnTo>
                  <a:pt x="1180892" y="146159"/>
                </a:lnTo>
                <a:lnTo>
                  <a:pt x="1180892" y="8523"/>
                </a:lnTo>
                <a:lnTo>
                  <a:pt x="1152555" y="8523"/>
                </a:lnTo>
                <a:lnTo>
                  <a:pt x="1152555" y="100836"/>
                </a:lnTo>
                <a:lnTo>
                  <a:pt x="1152158" y="100836"/>
                </a:lnTo>
                <a:lnTo>
                  <a:pt x="1094690" y="8523"/>
                </a:lnTo>
                <a:lnTo>
                  <a:pt x="1064607" y="8523"/>
                </a:lnTo>
                <a:close/>
                <a:moveTo>
                  <a:pt x="985232" y="42416"/>
                </a:moveTo>
                <a:lnTo>
                  <a:pt x="985232" y="42416"/>
                </a:lnTo>
                <a:lnTo>
                  <a:pt x="1002615" y="92978"/>
                </a:lnTo>
                <a:lnTo>
                  <a:pt x="967293" y="92978"/>
                </a:lnTo>
                <a:close/>
                <a:moveTo>
                  <a:pt x="918002" y="146159"/>
                </a:moveTo>
                <a:lnTo>
                  <a:pt x="948243" y="146159"/>
                </a:lnTo>
                <a:lnTo>
                  <a:pt x="959356" y="115282"/>
                </a:lnTo>
                <a:lnTo>
                  <a:pt x="1010870" y="115282"/>
                </a:lnTo>
                <a:lnTo>
                  <a:pt x="1021268" y="145921"/>
                </a:lnTo>
                <a:lnTo>
                  <a:pt x="1053018" y="145921"/>
                </a:lnTo>
                <a:lnTo>
                  <a:pt x="1001504" y="8284"/>
                </a:lnTo>
                <a:lnTo>
                  <a:pt x="970468" y="8284"/>
                </a:lnTo>
                <a:close/>
                <a:moveTo>
                  <a:pt x="789731" y="146159"/>
                </a:moveTo>
                <a:lnTo>
                  <a:pt x="820053" y="146159"/>
                </a:lnTo>
                <a:lnTo>
                  <a:pt x="820053" y="86786"/>
                </a:lnTo>
                <a:lnTo>
                  <a:pt x="875615" y="86786"/>
                </a:lnTo>
                <a:lnTo>
                  <a:pt x="875615" y="146159"/>
                </a:lnTo>
                <a:lnTo>
                  <a:pt x="905857" y="146159"/>
                </a:lnTo>
                <a:lnTo>
                  <a:pt x="905857" y="8523"/>
                </a:lnTo>
                <a:lnTo>
                  <a:pt x="875615" y="8523"/>
                </a:lnTo>
                <a:lnTo>
                  <a:pt x="875615" y="61307"/>
                </a:lnTo>
                <a:lnTo>
                  <a:pt x="820053" y="61307"/>
                </a:lnTo>
                <a:lnTo>
                  <a:pt x="820053" y="8523"/>
                </a:lnTo>
                <a:lnTo>
                  <a:pt x="789493" y="8523"/>
                </a:lnTo>
                <a:close/>
                <a:moveTo>
                  <a:pt x="767983" y="54798"/>
                </a:moveTo>
                <a:cubicBezTo>
                  <a:pt x="764332" y="23048"/>
                  <a:pt x="738852" y="5189"/>
                  <a:pt x="708610" y="5189"/>
                </a:cubicBezTo>
                <a:cubicBezTo>
                  <a:pt x="665986" y="5189"/>
                  <a:pt x="640903" y="36939"/>
                  <a:pt x="640903" y="77896"/>
                </a:cubicBezTo>
                <a:cubicBezTo>
                  <a:pt x="640903" y="118854"/>
                  <a:pt x="665986" y="149334"/>
                  <a:pt x="708610" y="149334"/>
                </a:cubicBezTo>
                <a:cubicBezTo>
                  <a:pt x="742345" y="149334"/>
                  <a:pt x="765998" y="127347"/>
                  <a:pt x="769094" y="92978"/>
                </a:cubicBezTo>
                <a:lnTo>
                  <a:pt x="739805" y="92978"/>
                </a:lnTo>
                <a:cubicBezTo>
                  <a:pt x="737503" y="111154"/>
                  <a:pt x="727105" y="123854"/>
                  <a:pt x="708610" y="123854"/>
                </a:cubicBezTo>
                <a:cubicBezTo>
                  <a:pt x="681385" y="123854"/>
                  <a:pt x="671145" y="100677"/>
                  <a:pt x="671145" y="77738"/>
                </a:cubicBezTo>
                <a:cubicBezTo>
                  <a:pt x="671145" y="54798"/>
                  <a:pt x="681385" y="30509"/>
                  <a:pt x="708610" y="30509"/>
                </a:cubicBezTo>
                <a:cubicBezTo>
                  <a:pt x="723080" y="30073"/>
                  <a:pt x="735756" y="40130"/>
                  <a:pt x="738614" y="54322"/>
                </a:cubicBezTo>
                <a:close/>
                <a:moveTo>
                  <a:pt x="468342" y="146159"/>
                </a:moveTo>
                <a:lnTo>
                  <a:pt x="572800" y="146159"/>
                </a:lnTo>
                <a:lnTo>
                  <a:pt x="572800" y="120759"/>
                </a:lnTo>
                <a:lnTo>
                  <a:pt x="498584" y="120759"/>
                </a:lnTo>
                <a:lnTo>
                  <a:pt x="498584" y="87024"/>
                </a:lnTo>
                <a:lnTo>
                  <a:pt x="565338" y="87024"/>
                </a:lnTo>
                <a:lnTo>
                  <a:pt x="565338" y="63212"/>
                </a:lnTo>
                <a:lnTo>
                  <a:pt x="498584" y="63212"/>
                </a:lnTo>
                <a:lnTo>
                  <a:pt x="498584" y="33684"/>
                </a:lnTo>
                <a:lnTo>
                  <a:pt x="571291" y="33684"/>
                </a:lnTo>
                <a:lnTo>
                  <a:pt x="571291" y="8284"/>
                </a:lnTo>
                <a:lnTo>
                  <a:pt x="468104" y="8284"/>
                </a:lnTo>
                <a:close/>
                <a:moveTo>
                  <a:pt x="293717" y="146159"/>
                </a:moveTo>
                <a:lnTo>
                  <a:pt x="322054" y="146159"/>
                </a:lnTo>
                <a:lnTo>
                  <a:pt x="322054" y="49559"/>
                </a:lnTo>
                <a:lnTo>
                  <a:pt x="322054" y="49559"/>
                </a:lnTo>
                <a:lnTo>
                  <a:pt x="355788" y="146159"/>
                </a:lnTo>
                <a:lnTo>
                  <a:pt x="379125" y="146159"/>
                </a:lnTo>
                <a:lnTo>
                  <a:pt x="412938" y="48607"/>
                </a:lnTo>
                <a:lnTo>
                  <a:pt x="412938" y="48607"/>
                </a:lnTo>
                <a:lnTo>
                  <a:pt x="412938" y="146159"/>
                </a:lnTo>
                <a:lnTo>
                  <a:pt x="441275" y="146159"/>
                </a:lnTo>
                <a:lnTo>
                  <a:pt x="441275" y="8523"/>
                </a:lnTo>
                <a:lnTo>
                  <a:pt x="398730" y="8523"/>
                </a:lnTo>
                <a:lnTo>
                  <a:pt x="368806" y="103217"/>
                </a:lnTo>
                <a:lnTo>
                  <a:pt x="368806" y="103217"/>
                </a:lnTo>
                <a:lnTo>
                  <a:pt x="336580" y="8523"/>
                </a:lnTo>
                <a:lnTo>
                  <a:pt x="293955" y="8523"/>
                </a:lnTo>
                <a:close/>
                <a:moveTo>
                  <a:pt x="214342" y="42416"/>
                </a:moveTo>
                <a:lnTo>
                  <a:pt x="214342" y="42416"/>
                </a:lnTo>
                <a:lnTo>
                  <a:pt x="231725" y="92978"/>
                </a:lnTo>
                <a:lnTo>
                  <a:pt x="196006" y="92978"/>
                </a:lnTo>
                <a:close/>
                <a:moveTo>
                  <a:pt x="146556" y="146159"/>
                </a:moveTo>
                <a:lnTo>
                  <a:pt x="177194" y="146159"/>
                </a:lnTo>
                <a:lnTo>
                  <a:pt x="188069" y="115282"/>
                </a:lnTo>
                <a:lnTo>
                  <a:pt x="239583" y="115282"/>
                </a:lnTo>
                <a:lnTo>
                  <a:pt x="249743" y="146159"/>
                </a:lnTo>
                <a:lnTo>
                  <a:pt x="281493" y="146159"/>
                </a:lnTo>
                <a:lnTo>
                  <a:pt x="229899" y="8523"/>
                </a:lnTo>
                <a:lnTo>
                  <a:pt x="198864" y="8523"/>
                </a:lnTo>
                <a:close/>
                <a:moveTo>
                  <a:pt x="113615" y="146159"/>
                </a:moveTo>
                <a:lnTo>
                  <a:pt x="132903" y="146159"/>
                </a:lnTo>
                <a:lnTo>
                  <a:pt x="132903" y="71784"/>
                </a:lnTo>
                <a:lnTo>
                  <a:pt x="75118" y="71784"/>
                </a:lnTo>
                <a:lnTo>
                  <a:pt x="75118" y="94327"/>
                </a:lnTo>
                <a:lnTo>
                  <a:pt x="105598" y="94327"/>
                </a:lnTo>
                <a:cubicBezTo>
                  <a:pt x="105590" y="110813"/>
                  <a:pt x="92222" y="124164"/>
                  <a:pt x="75739" y="124156"/>
                </a:cubicBezTo>
                <a:cubicBezTo>
                  <a:pt x="74763" y="124156"/>
                  <a:pt x="73788" y="124108"/>
                  <a:pt x="72816" y="124013"/>
                </a:cubicBezTo>
                <a:cubicBezTo>
                  <a:pt x="45591" y="124013"/>
                  <a:pt x="35431" y="100836"/>
                  <a:pt x="35431" y="77896"/>
                </a:cubicBezTo>
                <a:cubicBezTo>
                  <a:pt x="35431" y="54957"/>
                  <a:pt x="45591" y="30668"/>
                  <a:pt x="72816" y="30668"/>
                </a:cubicBezTo>
                <a:cubicBezTo>
                  <a:pt x="86963" y="30001"/>
                  <a:pt x="99417" y="39915"/>
                  <a:pt x="101947" y="53846"/>
                </a:cubicBezTo>
                <a:lnTo>
                  <a:pt x="130681" y="53846"/>
                </a:lnTo>
                <a:cubicBezTo>
                  <a:pt x="127426" y="22572"/>
                  <a:pt x="100836" y="5189"/>
                  <a:pt x="72658" y="5189"/>
                </a:cubicBezTo>
                <a:cubicBezTo>
                  <a:pt x="30033" y="5189"/>
                  <a:pt x="4951" y="36939"/>
                  <a:pt x="4951" y="77896"/>
                </a:cubicBezTo>
                <a:cubicBezTo>
                  <a:pt x="4951" y="118854"/>
                  <a:pt x="30033" y="149334"/>
                  <a:pt x="72658" y="149334"/>
                </a:cubicBezTo>
                <a:cubicBezTo>
                  <a:pt x="87564" y="149429"/>
                  <a:pt x="101614" y="142373"/>
                  <a:pt x="110440" y="130363"/>
                </a:cubicBezTo>
                <a:close/>
              </a:path>
            </a:pathLst>
          </a:custGeom>
          <a:solidFill>
            <a:schemeClr val="bg1"/>
          </a:solidFill>
          <a:ln w="7921" cap="flat">
            <a:noFill/>
            <a:prstDash val="solid"/>
            <a:miter/>
          </a:ln>
        </p:spPr>
        <p:txBody>
          <a:bodyPr rtlCol="0" anchor="ctr"/>
          <a:lstStyle/>
          <a:p>
            <a:endParaRPr lang="nb-NO" noProof="0" dirty="0"/>
          </a:p>
        </p:txBody>
      </p:sp>
      <p:pic>
        <p:nvPicPr>
          <p:cNvPr id="142" name="IpsosLogo">
            <a:extLst>
              <a:ext uri="{FF2B5EF4-FFF2-40B4-BE49-F238E27FC236}">
                <a16:creationId xmlns:a16="http://schemas.microsoft.com/office/drawing/2014/main" id="{1DB47704-D745-431D-A16C-802163D0876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30260" y="5358931"/>
            <a:ext cx="863743" cy="791160"/>
          </a:xfrm>
          <a:prstGeom prst="rect">
            <a:avLst/>
          </a:prstGeom>
        </p:spPr>
      </p:pic>
      <p:sp>
        <p:nvSpPr>
          <p:cNvPr id="85" name="Ipsos Copyright">
            <a:extLst>
              <a:ext uri="{FF2B5EF4-FFF2-40B4-BE49-F238E27FC236}">
                <a16:creationId xmlns:a16="http://schemas.microsoft.com/office/drawing/2014/main" id="{F93510CD-33D1-4CD5-B595-D271C60E587A}"/>
              </a:ext>
            </a:extLst>
          </p:cNvPr>
          <p:cNvSpPr txBox="1"/>
          <p:nvPr userDrawn="1"/>
        </p:nvSpPr>
        <p:spPr>
          <a:xfrm>
            <a:off x="7000150" y="6368649"/>
            <a:ext cx="4593853" cy="276999"/>
          </a:xfrm>
          <a:prstGeom prst="rect">
            <a:avLst/>
          </a:prstGeom>
        </p:spPr>
        <p:txBody>
          <a:bodyPr vert="horz" wrap="square" lIns="0" tIns="0" rIns="0" bIns="0" rtlCol="0">
            <a:spAutoFit/>
          </a:bodyPr>
          <a:lstStyle/>
          <a:p>
            <a:pPr algn="r"/>
            <a:r>
              <a:rPr lang="nb-NO" sz="900" dirty="0">
                <a:solidFill>
                  <a:schemeClr val="bg1"/>
                </a:solidFill>
              </a:rPr>
              <a:t>© 2020 Ipsos. All </a:t>
            </a:r>
            <a:r>
              <a:rPr lang="nb-NO" sz="900" dirty="0" err="1">
                <a:solidFill>
                  <a:schemeClr val="bg1"/>
                </a:solidFill>
              </a:rPr>
              <a:t>rights</a:t>
            </a:r>
            <a:r>
              <a:rPr lang="nb-NO" sz="900" dirty="0">
                <a:solidFill>
                  <a:schemeClr val="bg1"/>
                </a:solidFill>
              </a:rPr>
              <a:t> </a:t>
            </a:r>
            <a:r>
              <a:rPr lang="nb-NO" sz="900" dirty="0" err="1">
                <a:solidFill>
                  <a:schemeClr val="bg1"/>
                </a:solidFill>
              </a:rPr>
              <a:t>reserved</a:t>
            </a:r>
            <a:r>
              <a:rPr lang="nb-NO" sz="900" dirty="0">
                <a:solidFill>
                  <a:schemeClr val="bg1"/>
                </a:solidFill>
              </a:rPr>
              <a:t>. </a:t>
            </a:r>
            <a:r>
              <a:rPr lang="nb-NO" sz="900" dirty="0" err="1">
                <a:solidFill>
                  <a:schemeClr val="bg1"/>
                </a:solidFill>
              </a:rPr>
              <a:t>Contains</a:t>
            </a:r>
            <a:r>
              <a:rPr lang="nb-NO" sz="900" dirty="0">
                <a:solidFill>
                  <a:schemeClr val="bg1"/>
                </a:solidFill>
              </a:rPr>
              <a:t> Ipsos' </a:t>
            </a:r>
            <a:r>
              <a:rPr lang="nb-NO" sz="900" dirty="0" err="1">
                <a:solidFill>
                  <a:schemeClr val="bg1"/>
                </a:solidFill>
              </a:rPr>
              <a:t>Confidential</a:t>
            </a:r>
            <a:r>
              <a:rPr lang="nb-NO" sz="900" dirty="0">
                <a:solidFill>
                  <a:schemeClr val="bg1"/>
                </a:solidFill>
              </a:rPr>
              <a:t> and </a:t>
            </a:r>
            <a:r>
              <a:rPr lang="nb-NO" sz="900" dirty="0" err="1">
                <a:solidFill>
                  <a:schemeClr val="bg1"/>
                </a:solidFill>
              </a:rPr>
              <a:t>Proprietary</a:t>
            </a:r>
            <a:r>
              <a:rPr lang="nb-NO" sz="900" dirty="0">
                <a:solidFill>
                  <a:schemeClr val="bg1"/>
                </a:solidFill>
              </a:rPr>
              <a:t> </a:t>
            </a:r>
            <a:r>
              <a:rPr lang="nb-NO" sz="900" dirty="0" err="1">
                <a:solidFill>
                  <a:schemeClr val="bg1"/>
                </a:solidFill>
              </a:rPr>
              <a:t>information</a:t>
            </a:r>
            <a:r>
              <a:rPr lang="nb-NO" sz="900" dirty="0">
                <a:solidFill>
                  <a:schemeClr val="bg1"/>
                </a:solidFill>
              </a:rPr>
              <a:t> and </a:t>
            </a:r>
            <a:r>
              <a:rPr lang="nb-NO" sz="900" dirty="0" err="1">
                <a:solidFill>
                  <a:schemeClr val="bg1"/>
                </a:solidFill>
              </a:rPr>
              <a:t>may</a:t>
            </a:r>
            <a:r>
              <a:rPr lang="nb-NO" sz="900" dirty="0">
                <a:solidFill>
                  <a:schemeClr val="bg1"/>
                </a:solidFill>
              </a:rPr>
              <a:t> not be </a:t>
            </a:r>
            <a:r>
              <a:rPr lang="nb-NO" sz="900" dirty="0" err="1">
                <a:solidFill>
                  <a:schemeClr val="bg1"/>
                </a:solidFill>
              </a:rPr>
              <a:t>disclosed</a:t>
            </a:r>
            <a:r>
              <a:rPr lang="nb-NO" sz="900" dirty="0">
                <a:solidFill>
                  <a:schemeClr val="bg1"/>
                </a:solidFill>
              </a:rPr>
              <a:t> or </a:t>
            </a:r>
            <a:r>
              <a:rPr lang="nb-NO" sz="900" dirty="0" err="1">
                <a:solidFill>
                  <a:schemeClr val="bg1"/>
                </a:solidFill>
              </a:rPr>
              <a:t>reproduced</a:t>
            </a:r>
            <a:r>
              <a:rPr lang="nb-NO" sz="900" dirty="0">
                <a:solidFill>
                  <a:schemeClr val="bg1"/>
                </a:solidFill>
              </a:rPr>
              <a:t> </a:t>
            </a:r>
            <a:r>
              <a:rPr lang="nb-NO" sz="900" dirty="0" err="1">
                <a:solidFill>
                  <a:schemeClr val="bg1"/>
                </a:solidFill>
              </a:rPr>
              <a:t>without</a:t>
            </a:r>
            <a:r>
              <a:rPr lang="nb-NO" sz="900" dirty="0">
                <a:solidFill>
                  <a:schemeClr val="bg1"/>
                </a:solidFill>
              </a:rPr>
              <a:t> </a:t>
            </a:r>
            <a:r>
              <a:rPr lang="nb-NO" sz="900" dirty="0" err="1">
                <a:solidFill>
                  <a:schemeClr val="bg1"/>
                </a:solidFill>
              </a:rPr>
              <a:t>the</a:t>
            </a:r>
            <a:r>
              <a:rPr lang="nb-NO" sz="900" dirty="0">
                <a:solidFill>
                  <a:schemeClr val="bg1"/>
                </a:solidFill>
              </a:rPr>
              <a:t> prior </a:t>
            </a:r>
            <a:r>
              <a:rPr lang="nb-NO" sz="900" dirty="0" err="1">
                <a:solidFill>
                  <a:schemeClr val="bg1"/>
                </a:solidFill>
              </a:rPr>
              <a:t>written</a:t>
            </a:r>
            <a:r>
              <a:rPr lang="nb-NO" sz="900" dirty="0">
                <a:solidFill>
                  <a:schemeClr val="bg1"/>
                </a:solidFill>
              </a:rPr>
              <a:t> </a:t>
            </a:r>
            <a:r>
              <a:rPr lang="nb-NO" sz="900" dirty="0" err="1">
                <a:solidFill>
                  <a:schemeClr val="bg1"/>
                </a:solidFill>
              </a:rPr>
              <a:t>consent</a:t>
            </a:r>
            <a:r>
              <a:rPr lang="nb-NO" sz="900" dirty="0">
                <a:solidFill>
                  <a:schemeClr val="bg1"/>
                </a:solidFill>
              </a:rPr>
              <a:t> </a:t>
            </a:r>
            <a:r>
              <a:rPr lang="nb-NO" sz="900" dirty="0" err="1">
                <a:solidFill>
                  <a:schemeClr val="bg1"/>
                </a:solidFill>
              </a:rPr>
              <a:t>of</a:t>
            </a:r>
            <a:r>
              <a:rPr lang="nb-NO" sz="900" dirty="0">
                <a:solidFill>
                  <a:schemeClr val="bg1"/>
                </a:solidFill>
              </a:rPr>
              <a:t> Ipsos.</a:t>
            </a:r>
          </a:p>
        </p:txBody>
      </p:sp>
      <p:sp>
        <p:nvSpPr>
          <p:cNvPr id="143" name="Thank">
            <a:extLst>
              <a:ext uri="{FF2B5EF4-FFF2-40B4-BE49-F238E27FC236}">
                <a16:creationId xmlns:a16="http://schemas.microsoft.com/office/drawing/2014/main" id="{1A3A6828-A207-47ED-B01B-C61279E8A409}"/>
              </a:ext>
            </a:extLst>
          </p:cNvPr>
          <p:cNvSpPr txBox="1"/>
          <p:nvPr userDrawn="1"/>
        </p:nvSpPr>
        <p:spPr>
          <a:xfrm>
            <a:off x="631150" y="156304"/>
            <a:ext cx="3231654" cy="1107996"/>
          </a:xfrm>
          <a:prstGeom prst="rect">
            <a:avLst/>
          </a:prstGeom>
          <a:noFill/>
        </p:spPr>
        <p:txBody>
          <a:bodyPr wrap="none" lIns="0" tIns="0" rIns="0" bIns="0" rtlCol="0">
            <a:spAutoFit/>
          </a:bodyPr>
          <a:lstStyle/>
          <a:p>
            <a:r>
              <a:rPr lang="nb-NO" sz="7200" b="1" dirty="0">
                <a:solidFill>
                  <a:schemeClr val="bg1"/>
                </a:solidFill>
                <a:latin typeface="+mn-lt"/>
              </a:rPr>
              <a:t>THANK</a:t>
            </a:r>
          </a:p>
        </p:txBody>
      </p:sp>
      <p:sp>
        <p:nvSpPr>
          <p:cNvPr id="144" name="You">
            <a:extLst>
              <a:ext uri="{FF2B5EF4-FFF2-40B4-BE49-F238E27FC236}">
                <a16:creationId xmlns:a16="http://schemas.microsoft.com/office/drawing/2014/main" id="{0BA29790-54EF-4F09-9996-A8A16E559564}"/>
              </a:ext>
            </a:extLst>
          </p:cNvPr>
          <p:cNvSpPr txBox="1"/>
          <p:nvPr userDrawn="1"/>
        </p:nvSpPr>
        <p:spPr>
          <a:xfrm>
            <a:off x="631150" y="1226567"/>
            <a:ext cx="3232800" cy="1090066"/>
          </a:xfrm>
          <a:prstGeom prst="rect">
            <a:avLst/>
          </a:prstGeom>
          <a:solidFill>
            <a:schemeClr val="tx2"/>
          </a:solidFill>
        </p:spPr>
        <p:txBody>
          <a:bodyPr wrap="square" lIns="0" tIns="0" rIns="0" bIns="0" rtlCol="0" anchor="ctr">
            <a:noAutofit/>
          </a:bodyPr>
          <a:lstStyle/>
          <a:p>
            <a:pPr algn="ctr"/>
            <a:r>
              <a:rPr lang="nb-NO" sz="7200" b="1" dirty="0">
                <a:solidFill>
                  <a:schemeClr val="bg1"/>
                </a:solidFill>
                <a:latin typeface="+mn-lt"/>
              </a:rPr>
              <a:t>YOU!</a:t>
            </a:r>
          </a:p>
        </p:txBody>
      </p:sp>
      <p:grpSp>
        <p:nvGrpSpPr>
          <p:cNvPr id="202" name="Icons04">
            <a:extLst>
              <a:ext uri="{FF2B5EF4-FFF2-40B4-BE49-F238E27FC236}">
                <a16:creationId xmlns:a16="http://schemas.microsoft.com/office/drawing/2014/main" id="{E4FCDA43-2282-4A8F-A7FE-FAAEC5C0B33D}"/>
              </a:ext>
            </a:extLst>
          </p:cNvPr>
          <p:cNvGrpSpPr/>
          <p:nvPr userDrawn="1"/>
        </p:nvGrpSpPr>
        <p:grpSpPr>
          <a:xfrm>
            <a:off x="5267422" y="4875303"/>
            <a:ext cx="464690" cy="562031"/>
            <a:chOff x="631150" y="4043586"/>
            <a:chExt cx="464690" cy="562031"/>
          </a:xfrm>
        </p:grpSpPr>
        <p:cxnSp>
          <p:nvCxnSpPr>
            <p:cNvPr id="203" name="Hline">
              <a:extLst>
                <a:ext uri="{FF2B5EF4-FFF2-40B4-BE49-F238E27FC236}">
                  <a16:creationId xmlns:a16="http://schemas.microsoft.com/office/drawing/2014/main" id="{3611D117-49D9-4843-A11C-F3A3F18E82F9}"/>
                </a:ext>
              </a:extLst>
            </p:cNvPr>
            <p:cNvCxnSpPr>
              <a:cxnSpLocks/>
            </p:cNvCxnSpPr>
            <p:nvPr/>
          </p:nvCxnSpPr>
          <p:spPr>
            <a:xfrm>
              <a:off x="631150" y="4043586"/>
              <a:ext cx="4646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04" name="IconPhone">
              <a:extLst>
                <a:ext uri="{FF2B5EF4-FFF2-40B4-BE49-F238E27FC236}">
                  <a16:creationId xmlns:a16="http://schemas.microsoft.com/office/drawing/2014/main" id="{501137B8-7E91-49D5-826A-B2654A476575}"/>
                </a:ext>
              </a:extLst>
            </p:cNvPr>
            <p:cNvGrpSpPr>
              <a:grpSpLocks noChangeAspect="1"/>
            </p:cNvGrpSpPr>
            <p:nvPr/>
          </p:nvGrpSpPr>
          <p:grpSpPr>
            <a:xfrm>
              <a:off x="631150" y="4425617"/>
              <a:ext cx="180000" cy="180000"/>
              <a:chOff x="2703390" y="3158472"/>
              <a:chExt cx="960114" cy="960114"/>
            </a:xfrm>
          </p:grpSpPr>
          <p:sp>
            <p:nvSpPr>
              <p:cNvPr id="212" name="Ellipse 125">
                <a:extLst>
                  <a:ext uri="{FF2B5EF4-FFF2-40B4-BE49-F238E27FC236}">
                    <a16:creationId xmlns:a16="http://schemas.microsoft.com/office/drawing/2014/main" id="{3B8A5292-316D-44AF-9FC2-85637FD9291F}"/>
                  </a:ext>
                </a:extLst>
              </p:cNvPr>
              <p:cNvSpPr/>
              <p:nvPr/>
            </p:nvSpPr>
            <p:spPr>
              <a:xfrm>
                <a:off x="2703390" y="3158472"/>
                <a:ext cx="960114" cy="960114"/>
              </a:xfrm>
              <a:prstGeom prst="ellipse">
                <a:avLst/>
              </a:prstGeom>
              <a:solidFill>
                <a:schemeClr val="accent1"/>
              </a:solidFill>
              <a:ln w="635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213" name="Group 4">
                <a:extLst>
                  <a:ext uri="{FF2B5EF4-FFF2-40B4-BE49-F238E27FC236}">
                    <a16:creationId xmlns:a16="http://schemas.microsoft.com/office/drawing/2014/main" id="{AEFFA674-A388-4E20-9B1F-BF88AE876176}"/>
                  </a:ext>
                </a:extLst>
              </p:cNvPr>
              <p:cNvGrpSpPr>
                <a:grpSpLocks noChangeAspect="1"/>
              </p:cNvGrpSpPr>
              <p:nvPr/>
            </p:nvGrpSpPr>
            <p:grpSpPr bwMode="auto">
              <a:xfrm>
                <a:off x="2912386" y="3366720"/>
                <a:ext cx="542122" cy="543618"/>
                <a:chOff x="2638" y="958"/>
                <a:chExt cx="1087" cy="1090"/>
              </a:xfrm>
              <a:noFill/>
            </p:grpSpPr>
            <p:sp>
              <p:nvSpPr>
                <p:cNvPr id="214" name="Freeform 5">
                  <a:extLst>
                    <a:ext uri="{FF2B5EF4-FFF2-40B4-BE49-F238E27FC236}">
                      <a16:creationId xmlns:a16="http://schemas.microsoft.com/office/drawing/2014/main" id="{FEBC34DB-113D-43A7-8C06-22C12B7C88E7}"/>
                    </a:ext>
                  </a:extLst>
                </p:cNvPr>
                <p:cNvSpPr>
                  <a:spLocks/>
                </p:cNvSpPr>
                <p:nvPr/>
              </p:nvSpPr>
              <p:spPr bwMode="auto">
                <a:xfrm>
                  <a:off x="2638" y="958"/>
                  <a:ext cx="1087" cy="1090"/>
                </a:xfrm>
                <a:custGeom>
                  <a:avLst/>
                  <a:gdLst>
                    <a:gd name="T0" fmla="*/ 8 w 886"/>
                    <a:gd name="T1" fmla="*/ 49 h 887"/>
                    <a:gd name="T2" fmla="*/ 5 w 886"/>
                    <a:gd name="T3" fmla="*/ 101 h 887"/>
                    <a:gd name="T4" fmla="*/ 273 w 886"/>
                    <a:gd name="T5" fmla="*/ 616 h 887"/>
                    <a:gd name="T6" fmla="*/ 786 w 886"/>
                    <a:gd name="T7" fmla="*/ 883 h 887"/>
                    <a:gd name="T8" fmla="*/ 839 w 886"/>
                    <a:gd name="T9" fmla="*/ 879 h 887"/>
                    <a:gd name="T10" fmla="*/ 851 w 886"/>
                    <a:gd name="T11" fmla="*/ 863 h 887"/>
                    <a:gd name="T12" fmla="*/ 883 w 886"/>
                    <a:gd name="T13" fmla="*/ 721 h 887"/>
                    <a:gd name="T14" fmla="*/ 871 w 886"/>
                    <a:gd name="T15" fmla="*/ 686 h 887"/>
                    <a:gd name="T16" fmla="*/ 708 w 886"/>
                    <a:gd name="T17" fmla="*/ 617 h 887"/>
                    <a:gd name="T18" fmla="*/ 652 w 886"/>
                    <a:gd name="T19" fmla="*/ 630 h 887"/>
                    <a:gd name="T20" fmla="*/ 632 w 886"/>
                    <a:gd name="T21" fmla="*/ 664 h 887"/>
                    <a:gd name="T22" fmla="*/ 601 w 886"/>
                    <a:gd name="T23" fmla="*/ 687 h 887"/>
                    <a:gd name="T24" fmla="*/ 363 w 886"/>
                    <a:gd name="T25" fmla="*/ 524 h 887"/>
                    <a:gd name="T26" fmla="*/ 194 w 886"/>
                    <a:gd name="T27" fmla="*/ 281 h 887"/>
                    <a:gd name="T28" fmla="*/ 217 w 886"/>
                    <a:gd name="T29" fmla="*/ 250 h 887"/>
                    <a:gd name="T30" fmla="*/ 251 w 886"/>
                    <a:gd name="T31" fmla="*/ 231 h 887"/>
                    <a:gd name="T32" fmla="*/ 264 w 886"/>
                    <a:gd name="T33" fmla="*/ 175 h 887"/>
                    <a:gd name="T34" fmla="*/ 215 w 886"/>
                    <a:gd name="T35" fmla="*/ 38 h 887"/>
                    <a:gd name="T36" fmla="*/ 167 w 886"/>
                    <a:gd name="T37" fmla="*/ 4 h 887"/>
                    <a:gd name="T38" fmla="*/ 24 w 886"/>
                    <a:gd name="T39" fmla="*/ 36 h 887"/>
                    <a:gd name="T40" fmla="*/ 8 w 886"/>
                    <a:gd name="T41" fmla="*/ 49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6" h="887">
                      <a:moveTo>
                        <a:pt x="8" y="49"/>
                      </a:moveTo>
                      <a:cubicBezTo>
                        <a:pt x="0" y="62"/>
                        <a:pt x="1" y="82"/>
                        <a:pt x="5" y="101"/>
                      </a:cubicBezTo>
                      <a:cubicBezTo>
                        <a:pt x="40" y="301"/>
                        <a:pt x="137" y="480"/>
                        <a:pt x="273" y="616"/>
                      </a:cubicBezTo>
                      <a:cubicBezTo>
                        <a:pt x="409" y="752"/>
                        <a:pt x="593" y="854"/>
                        <a:pt x="786" y="883"/>
                      </a:cubicBezTo>
                      <a:cubicBezTo>
                        <a:pt x="806" y="886"/>
                        <a:pt x="825" y="887"/>
                        <a:pt x="839" y="879"/>
                      </a:cubicBezTo>
                      <a:cubicBezTo>
                        <a:pt x="844" y="876"/>
                        <a:pt x="850" y="871"/>
                        <a:pt x="851" y="863"/>
                      </a:cubicBezTo>
                      <a:cubicBezTo>
                        <a:pt x="883" y="721"/>
                        <a:pt x="883" y="721"/>
                        <a:pt x="883" y="721"/>
                      </a:cubicBezTo>
                      <a:cubicBezTo>
                        <a:pt x="886" y="709"/>
                        <a:pt x="881" y="696"/>
                        <a:pt x="871" y="686"/>
                      </a:cubicBezTo>
                      <a:cubicBezTo>
                        <a:pt x="866" y="681"/>
                        <a:pt x="759" y="642"/>
                        <a:pt x="708" y="617"/>
                      </a:cubicBezTo>
                      <a:cubicBezTo>
                        <a:pt x="687" y="607"/>
                        <a:pt x="662" y="613"/>
                        <a:pt x="652" y="630"/>
                      </a:cubicBezTo>
                      <a:cubicBezTo>
                        <a:pt x="632" y="664"/>
                        <a:pt x="632" y="664"/>
                        <a:pt x="632" y="664"/>
                      </a:cubicBezTo>
                      <a:cubicBezTo>
                        <a:pt x="625" y="676"/>
                        <a:pt x="614" y="684"/>
                        <a:pt x="601" y="687"/>
                      </a:cubicBezTo>
                      <a:cubicBezTo>
                        <a:pt x="551" y="700"/>
                        <a:pt x="397" y="558"/>
                        <a:pt x="363" y="524"/>
                      </a:cubicBezTo>
                      <a:cubicBezTo>
                        <a:pt x="328" y="489"/>
                        <a:pt x="181" y="331"/>
                        <a:pt x="194" y="281"/>
                      </a:cubicBezTo>
                      <a:cubicBezTo>
                        <a:pt x="197" y="268"/>
                        <a:pt x="206" y="257"/>
                        <a:pt x="217" y="250"/>
                      </a:cubicBezTo>
                      <a:cubicBezTo>
                        <a:pt x="247" y="233"/>
                        <a:pt x="239" y="238"/>
                        <a:pt x="251" y="231"/>
                      </a:cubicBezTo>
                      <a:cubicBezTo>
                        <a:pt x="269" y="220"/>
                        <a:pt x="275" y="196"/>
                        <a:pt x="264" y="175"/>
                      </a:cubicBezTo>
                      <a:cubicBezTo>
                        <a:pt x="242" y="129"/>
                        <a:pt x="229" y="87"/>
                        <a:pt x="215" y="38"/>
                      </a:cubicBezTo>
                      <a:cubicBezTo>
                        <a:pt x="208" y="17"/>
                        <a:pt x="188" y="0"/>
                        <a:pt x="167" y="4"/>
                      </a:cubicBezTo>
                      <a:cubicBezTo>
                        <a:pt x="167" y="4"/>
                        <a:pt x="165" y="5"/>
                        <a:pt x="24" y="36"/>
                      </a:cubicBezTo>
                      <a:cubicBezTo>
                        <a:pt x="16" y="38"/>
                        <a:pt x="11" y="44"/>
                        <a:pt x="8" y="49"/>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5" name="Freeform 6">
                  <a:extLst>
                    <a:ext uri="{FF2B5EF4-FFF2-40B4-BE49-F238E27FC236}">
                      <a16:creationId xmlns:a16="http://schemas.microsoft.com/office/drawing/2014/main" id="{796E2262-33A9-40F4-9E81-022677F13D44}"/>
                    </a:ext>
                  </a:extLst>
                </p:cNvPr>
                <p:cNvSpPr>
                  <a:spLocks/>
                </p:cNvSpPr>
                <p:nvPr/>
              </p:nvSpPr>
              <p:spPr bwMode="auto">
                <a:xfrm>
                  <a:off x="3182" y="1108"/>
                  <a:ext cx="344" cy="345"/>
                </a:xfrm>
                <a:custGeom>
                  <a:avLst/>
                  <a:gdLst>
                    <a:gd name="T0" fmla="*/ 0 w 281"/>
                    <a:gd name="T1" fmla="*/ 0 h 281"/>
                    <a:gd name="T2" fmla="*/ 281 w 281"/>
                    <a:gd name="T3" fmla="*/ 281 h 281"/>
                  </a:gdLst>
                  <a:ahLst/>
                  <a:cxnLst>
                    <a:cxn ang="0">
                      <a:pos x="T0" y="T1"/>
                    </a:cxn>
                    <a:cxn ang="0">
                      <a:pos x="T2" y="T3"/>
                    </a:cxn>
                  </a:cxnLst>
                  <a:rect l="0" t="0" r="r" b="b"/>
                  <a:pathLst>
                    <a:path w="281" h="281">
                      <a:moveTo>
                        <a:pt x="0" y="0"/>
                      </a:moveTo>
                      <a:cubicBezTo>
                        <a:pt x="155" y="0"/>
                        <a:pt x="281" y="126"/>
                        <a:pt x="281" y="28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6" name="Freeform 7">
                  <a:extLst>
                    <a:ext uri="{FF2B5EF4-FFF2-40B4-BE49-F238E27FC236}">
                      <a16:creationId xmlns:a16="http://schemas.microsoft.com/office/drawing/2014/main" id="{A6AF8913-8B91-47AD-8F2A-1D02E467A76E}"/>
                    </a:ext>
                  </a:extLst>
                </p:cNvPr>
                <p:cNvSpPr>
                  <a:spLocks/>
                </p:cNvSpPr>
                <p:nvPr/>
              </p:nvSpPr>
              <p:spPr bwMode="auto">
                <a:xfrm>
                  <a:off x="3182" y="961"/>
                  <a:ext cx="491" cy="492"/>
                </a:xfrm>
                <a:custGeom>
                  <a:avLst/>
                  <a:gdLst>
                    <a:gd name="T0" fmla="*/ 0 w 400"/>
                    <a:gd name="T1" fmla="*/ 0 h 401"/>
                    <a:gd name="T2" fmla="*/ 400 w 400"/>
                    <a:gd name="T3" fmla="*/ 401 h 401"/>
                  </a:gdLst>
                  <a:ahLst/>
                  <a:cxnLst>
                    <a:cxn ang="0">
                      <a:pos x="T0" y="T1"/>
                    </a:cxn>
                    <a:cxn ang="0">
                      <a:pos x="T2" y="T3"/>
                    </a:cxn>
                  </a:cxnLst>
                  <a:rect l="0" t="0" r="r" b="b"/>
                  <a:pathLst>
                    <a:path w="400" h="401">
                      <a:moveTo>
                        <a:pt x="0" y="0"/>
                      </a:moveTo>
                      <a:cubicBezTo>
                        <a:pt x="221" y="0"/>
                        <a:pt x="400" y="180"/>
                        <a:pt x="400" y="40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205" name="IconEmail">
              <a:extLst>
                <a:ext uri="{FF2B5EF4-FFF2-40B4-BE49-F238E27FC236}">
                  <a16:creationId xmlns:a16="http://schemas.microsoft.com/office/drawing/2014/main" id="{BD1FAC7E-C760-494E-AAE7-71E43DE6F31E}"/>
                </a:ext>
              </a:extLst>
            </p:cNvPr>
            <p:cNvGrpSpPr>
              <a:grpSpLocks noChangeAspect="1"/>
            </p:cNvGrpSpPr>
            <p:nvPr/>
          </p:nvGrpSpPr>
          <p:grpSpPr>
            <a:xfrm>
              <a:off x="631150" y="4162565"/>
              <a:ext cx="180000" cy="180000"/>
              <a:chOff x="2703390" y="4365085"/>
              <a:chExt cx="960114" cy="960114"/>
            </a:xfrm>
          </p:grpSpPr>
          <p:sp>
            <p:nvSpPr>
              <p:cNvPr id="206" name="Ellipse 125">
                <a:extLst>
                  <a:ext uri="{FF2B5EF4-FFF2-40B4-BE49-F238E27FC236}">
                    <a16:creationId xmlns:a16="http://schemas.microsoft.com/office/drawing/2014/main" id="{4A4FCD1B-0193-4D75-8698-F3279E0CF24A}"/>
                  </a:ext>
                </a:extLst>
              </p:cNvPr>
              <p:cNvSpPr/>
              <p:nvPr/>
            </p:nvSpPr>
            <p:spPr>
              <a:xfrm>
                <a:off x="2703390" y="4365085"/>
                <a:ext cx="960114" cy="960114"/>
              </a:xfrm>
              <a:prstGeom prst="ellipse">
                <a:avLst/>
              </a:prstGeom>
              <a:solidFill>
                <a:schemeClr val="accent1"/>
              </a:solidFill>
              <a:ln w="635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207" name="Group 206">
                <a:extLst>
                  <a:ext uri="{FF2B5EF4-FFF2-40B4-BE49-F238E27FC236}">
                    <a16:creationId xmlns:a16="http://schemas.microsoft.com/office/drawing/2014/main" id="{25BFD7AB-B859-4313-9D34-82465D7FB512}"/>
                  </a:ext>
                </a:extLst>
              </p:cNvPr>
              <p:cNvGrpSpPr>
                <a:grpSpLocks noChangeAspect="1"/>
              </p:cNvGrpSpPr>
              <p:nvPr/>
            </p:nvGrpSpPr>
            <p:grpSpPr>
              <a:xfrm>
                <a:off x="2886170" y="4635603"/>
                <a:ext cx="594554" cy="419078"/>
                <a:chOff x="4562584" y="4650255"/>
                <a:chExt cx="457200" cy="322263"/>
              </a:xfrm>
            </p:grpSpPr>
            <p:sp>
              <p:nvSpPr>
                <p:cNvPr id="208" name="Line 20">
                  <a:extLst>
                    <a:ext uri="{FF2B5EF4-FFF2-40B4-BE49-F238E27FC236}">
                      <a16:creationId xmlns:a16="http://schemas.microsoft.com/office/drawing/2014/main" id="{50DDE18F-EE4B-493E-81D2-9247309F24EC}"/>
                    </a:ext>
                  </a:extLst>
                </p:cNvPr>
                <p:cNvSpPr>
                  <a:spLocks noChangeShapeType="1"/>
                </p:cNvSpPr>
                <p:nvPr/>
              </p:nvSpPr>
              <p:spPr bwMode="auto">
                <a:xfrm>
                  <a:off x="4867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dirty="0"/>
                </a:p>
              </p:txBody>
            </p:sp>
            <p:sp>
              <p:nvSpPr>
                <p:cNvPr id="209" name="Freeform 21">
                  <a:extLst>
                    <a:ext uri="{FF2B5EF4-FFF2-40B4-BE49-F238E27FC236}">
                      <a16:creationId xmlns:a16="http://schemas.microsoft.com/office/drawing/2014/main" id="{9815CE9F-52D2-4364-9343-8E9D5781A6A4}"/>
                    </a:ext>
                  </a:extLst>
                </p:cNvPr>
                <p:cNvSpPr>
                  <a:spLocks/>
                </p:cNvSpPr>
                <p:nvPr/>
              </p:nvSpPr>
              <p:spPr bwMode="auto">
                <a:xfrm>
                  <a:off x="4562584" y="4650255"/>
                  <a:ext cx="457200" cy="322263"/>
                </a:xfrm>
                <a:custGeom>
                  <a:avLst/>
                  <a:gdLst>
                    <a:gd name="T0" fmla="*/ 0 w 108"/>
                    <a:gd name="T1" fmla="*/ 40 h 76"/>
                    <a:gd name="T2" fmla="*/ 0 w 108"/>
                    <a:gd name="T3" fmla="*/ 8 h 76"/>
                    <a:gd name="T4" fmla="*/ 8 w 108"/>
                    <a:gd name="T5" fmla="*/ 0 h 76"/>
                    <a:gd name="T6" fmla="*/ 100 w 108"/>
                    <a:gd name="T7" fmla="*/ 0 h 76"/>
                    <a:gd name="T8" fmla="*/ 108 w 108"/>
                    <a:gd name="T9" fmla="*/ 8 h 76"/>
                    <a:gd name="T10" fmla="*/ 108 w 108"/>
                    <a:gd name="T11" fmla="*/ 68 h 76"/>
                    <a:gd name="T12" fmla="*/ 100 w 108"/>
                    <a:gd name="T13" fmla="*/ 76 h 76"/>
                    <a:gd name="T14" fmla="*/ 8 w 108"/>
                    <a:gd name="T15" fmla="*/ 76 h 76"/>
                    <a:gd name="T16" fmla="*/ 0 w 108"/>
                    <a:gd name="T17" fmla="*/ 68 h 76"/>
                    <a:gd name="T18" fmla="*/ 0 w 108"/>
                    <a:gd name="T19" fmla="*/ 52 h 76"/>
                    <a:gd name="connsiteX0" fmla="*/ 0 w 10000"/>
                    <a:gd name="connsiteY0" fmla="*/ 5263 h 10000"/>
                    <a:gd name="connsiteX1" fmla="*/ 0 w 10000"/>
                    <a:gd name="connsiteY1" fmla="*/ 1053 h 10000"/>
                    <a:gd name="connsiteX2" fmla="*/ 741 w 10000"/>
                    <a:gd name="connsiteY2" fmla="*/ 0 h 10000"/>
                    <a:gd name="connsiteX3" fmla="*/ 9259 w 10000"/>
                    <a:gd name="connsiteY3" fmla="*/ 0 h 10000"/>
                    <a:gd name="connsiteX4" fmla="*/ 10000 w 10000"/>
                    <a:gd name="connsiteY4" fmla="*/ 1053 h 10000"/>
                    <a:gd name="connsiteX5" fmla="*/ 10000 w 10000"/>
                    <a:gd name="connsiteY5" fmla="*/ 8947 h 10000"/>
                    <a:gd name="connsiteX6" fmla="*/ 9259 w 10000"/>
                    <a:gd name="connsiteY6" fmla="*/ 10000 h 10000"/>
                    <a:gd name="connsiteX7" fmla="*/ 741 w 10000"/>
                    <a:gd name="connsiteY7" fmla="*/ 10000 h 10000"/>
                    <a:gd name="connsiteX8" fmla="*/ 0 w 10000"/>
                    <a:gd name="connsiteY8" fmla="*/ 8947 h 10000"/>
                    <a:gd name="connsiteX9" fmla="*/ 0 w 10000"/>
                    <a:gd name="connsiteY9" fmla="*/ 6842 h 10000"/>
                    <a:gd name="connsiteX10" fmla="*/ 0 w 10000"/>
                    <a:gd name="connsiteY10" fmla="*/ 526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0" y="5263"/>
                      </a:moveTo>
                      <a:lnTo>
                        <a:pt x="0" y="1053"/>
                      </a:lnTo>
                      <a:cubicBezTo>
                        <a:pt x="0" y="526"/>
                        <a:pt x="370" y="0"/>
                        <a:pt x="741" y="0"/>
                      </a:cubicBezTo>
                      <a:lnTo>
                        <a:pt x="9259" y="0"/>
                      </a:lnTo>
                      <a:cubicBezTo>
                        <a:pt x="9630" y="0"/>
                        <a:pt x="10000" y="526"/>
                        <a:pt x="10000" y="1053"/>
                      </a:cubicBezTo>
                      <a:lnTo>
                        <a:pt x="10000" y="8947"/>
                      </a:lnTo>
                      <a:cubicBezTo>
                        <a:pt x="10000" y="9474"/>
                        <a:pt x="9630" y="10000"/>
                        <a:pt x="9259" y="10000"/>
                      </a:cubicBezTo>
                      <a:lnTo>
                        <a:pt x="741" y="10000"/>
                      </a:lnTo>
                      <a:cubicBezTo>
                        <a:pt x="370" y="10000"/>
                        <a:pt x="0" y="9474"/>
                        <a:pt x="0" y="8947"/>
                      </a:cubicBezTo>
                      <a:lnTo>
                        <a:pt x="0" y="6842"/>
                      </a:lnTo>
                      <a:lnTo>
                        <a:pt x="0" y="5263"/>
                      </a:lnTo>
                      <a:close/>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dirty="0"/>
                </a:p>
              </p:txBody>
            </p:sp>
            <p:sp>
              <p:nvSpPr>
                <p:cNvPr id="210" name="Freeform 22">
                  <a:extLst>
                    <a:ext uri="{FF2B5EF4-FFF2-40B4-BE49-F238E27FC236}">
                      <a16:creationId xmlns:a16="http://schemas.microsoft.com/office/drawing/2014/main" id="{970254B2-4B4B-4668-9075-98479A738CE7}"/>
                    </a:ext>
                  </a:extLst>
                </p:cNvPr>
                <p:cNvSpPr>
                  <a:spLocks/>
                </p:cNvSpPr>
                <p:nvPr/>
              </p:nvSpPr>
              <p:spPr bwMode="auto">
                <a:xfrm>
                  <a:off x="4613384" y="4701055"/>
                  <a:ext cx="355600" cy="152400"/>
                </a:xfrm>
                <a:custGeom>
                  <a:avLst/>
                  <a:gdLst>
                    <a:gd name="T0" fmla="*/ 0 w 84"/>
                    <a:gd name="T1" fmla="*/ 0 h 36"/>
                    <a:gd name="T2" fmla="*/ 32 w 84"/>
                    <a:gd name="T3" fmla="*/ 32 h 36"/>
                    <a:gd name="T4" fmla="*/ 52 w 84"/>
                    <a:gd name="T5" fmla="*/ 32 h 36"/>
                    <a:gd name="T6" fmla="*/ 84 w 84"/>
                    <a:gd name="T7" fmla="*/ 0 h 36"/>
                  </a:gdLst>
                  <a:ahLst/>
                  <a:cxnLst>
                    <a:cxn ang="0">
                      <a:pos x="T0" y="T1"/>
                    </a:cxn>
                    <a:cxn ang="0">
                      <a:pos x="T2" y="T3"/>
                    </a:cxn>
                    <a:cxn ang="0">
                      <a:pos x="T4" y="T5"/>
                    </a:cxn>
                    <a:cxn ang="0">
                      <a:pos x="T6" y="T7"/>
                    </a:cxn>
                  </a:cxnLst>
                  <a:rect l="0" t="0" r="r" b="b"/>
                  <a:pathLst>
                    <a:path w="84" h="36">
                      <a:moveTo>
                        <a:pt x="0" y="0"/>
                      </a:moveTo>
                      <a:cubicBezTo>
                        <a:pt x="32" y="32"/>
                        <a:pt x="32" y="32"/>
                        <a:pt x="32" y="32"/>
                      </a:cubicBezTo>
                      <a:cubicBezTo>
                        <a:pt x="37" y="36"/>
                        <a:pt x="47" y="36"/>
                        <a:pt x="52" y="32"/>
                      </a:cubicBezTo>
                      <a:cubicBezTo>
                        <a:pt x="84" y="0"/>
                        <a:pt x="84" y="0"/>
                        <a:pt x="84" y="0"/>
                      </a:cubicBezTo>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dirty="0"/>
                </a:p>
              </p:txBody>
            </p:sp>
            <p:sp>
              <p:nvSpPr>
                <p:cNvPr id="211" name="Line 23">
                  <a:extLst>
                    <a:ext uri="{FF2B5EF4-FFF2-40B4-BE49-F238E27FC236}">
                      <a16:creationId xmlns:a16="http://schemas.microsoft.com/office/drawing/2014/main" id="{3A201282-6849-4481-976D-5E3027653C09}"/>
                    </a:ext>
                  </a:extLst>
                </p:cNvPr>
                <p:cNvSpPr>
                  <a:spLocks noChangeShapeType="1"/>
                </p:cNvSpPr>
                <p:nvPr/>
              </p:nvSpPr>
              <p:spPr bwMode="auto">
                <a:xfrm flipH="1">
                  <a:off x="4613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dirty="0"/>
                </a:p>
              </p:txBody>
            </p:sp>
          </p:grpSp>
        </p:grpSp>
      </p:grpSp>
      <p:sp>
        <p:nvSpPr>
          <p:cNvPr id="217" name="strPhone04">
            <a:extLst>
              <a:ext uri="{FF2B5EF4-FFF2-40B4-BE49-F238E27FC236}">
                <a16:creationId xmlns:a16="http://schemas.microsoft.com/office/drawing/2014/main" id="{A70F63FA-0A47-4E91-A38F-7987208E95FB}"/>
              </a:ext>
            </a:extLst>
          </p:cNvPr>
          <p:cNvSpPr>
            <a:spLocks noGrp="1"/>
          </p:cNvSpPr>
          <p:nvPr>
            <p:ph type="body" sz="quarter" idx="34" hasCustomPrompt="1"/>
          </p:nvPr>
        </p:nvSpPr>
        <p:spPr>
          <a:xfrm>
            <a:off x="5536979" y="5249258"/>
            <a:ext cx="4050443" cy="246221"/>
          </a:xfrm>
        </p:spPr>
        <p:txBody>
          <a:bodyPr>
            <a:noAutofit/>
          </a:bodyPr>
          <a:lstStyle>
            <a:lvl1pPr>
              <a:spcBef>
                <a:spcPts val="0"/>
              </a:spcBef>
              <a:defRPr sz="1200" cap="none" baseline="0">
                <a:solidFill>
                  <a:schemeClr val="bg1"/>
                </a:solidFill>
                <a:latin typeface="+mn-lt"/>
              </a:defRPr>
            </a:lvl1pPr>
          </a:lstStyle>
          <a:p>
            <a:pPr lvl="0"/>
            <a:r>
              <a:rPr lang="nb-NO" sz="1200" dirty="0">
                <a:solidFill>
                  <a:schemeClr val="bg1"/>
                </a:solidFill>
              </a:rPr>
              <a:t>+32 # ### ## ##</a:t>
            </a:r>
            <a:endParaRPr lang="nb-NO" dirty="0"/>
          </a:p>
        </p:txBody>
      </p:sp>
      <p:sp>
        <p:nvSpPr>
          <p:cNvPr id="218" name="strEmail04">
            <a:extLst>
              <a:ext uri="{FF2B5EF4-FFF2-40B4-BE49-F238E27FC236}">
                <a16:creationId xmlns:a16="http://schemas.microsoft.com/office/drawing/2014/main" id="{9784B1A9-0EF5-43DA-99E1-0CAA5C2DDF0A}"/>
              </a:ext>
            </a:extLst>
          </p:cNvPr>
          <p:cNvSpPr>
            <a:spLocks noGrp="1"/>
          </p:cNvSpPr>
          <p:nvPr>
            <p:ph type="body" sz="quarter" idx="35" hasCustomPrompt="1"/>
          </p:nvPr>
        </p:nvSpPr>
        <p:spPr>
          <a:xfrm>
            <a:off x="5536979" y="4991477"/>
            <a:ext cx="4050443" cy="246221"/>
          </a:xfrm>
        </p:spPr>
        <p:txBody>
          <a:bodyPr>
            <a:noAutofit/>
          </a:bodyPr>
          <a:lstStyle>
            <a:lvl1pPr>
              <a:spcBef>
                <a:spcPts val="0"/>
              </a:spcBef>
              <a:defRPr sz="1200" cap="none" baseline="0">
                <a:solidFill>
                  <a:schemeClr val="bg1"/>
                </a:solidFill>
                <a:latin typeface="+mn-lt"/>
              </a:defRPr>
            </a:lvl1pPr>
          </a:lstStyle>
          <a:p>
            <a:pPr lvl="0"/>
            <a:r>
              <a:rPr lang="nb-NO" sz="1200" dirty="0">
                <a:solidFill>
                  <a:schemeClr val="bg1"/>
                </a:solidFill>
              </a:rPr>
              <a:t>firstname.lastname@ipsos.com</a:t>
            </a:r>
            <a:endParaRPr lang="nb-NO" dirty="0"/>
          </a:p>
        </p:txBody>
      </p:sp>
      <p:sp>
        <p:nvSpPr>
          <p:cNvPr id="219" name="strFunction04">
            <a:extLst>
              <a:ext uri="{FF2B5EF4-FFF2-40B4-BE49-F238E27FC236}">
                <a16:creationId xmlns:a16="http://schemas.microsoft.com/office/drawing/2014/main" id="{E0298BA4-9CDC-4684-9CB9-4726376419CD}"/>
              </a:ext>
            </a:extLst>
          </p:cNvPr>
          <p:cNvSpPr>
            <a:spLocks noGrp="1"/>
          </p:cNvSpPr>
          <p:nvPr>
            <p:ph type="body" sz="quarter" idx="36" hasCustomPrompt="1"/>
          </p:nvPr>
        </p:nvSpPr>
        <p:spPr>
          <a:xfrm>
            <a:off x="5267422" y="4547351"/>
            <a:ext cx="4320000" cy="246221"/>
          </a:xfrm>
        </p:spPr>
        <p:txBody>
          <a:bodyPr>
            <a:noAutofit/>
          </a:bodyPr>
          <a:lstStyle>
            <a:lvl1pPr>
              <a:spcBef>
                <a:spcPts val="0"/>
              </a:spcBef>
              <a:defRPr sz="1200" cap="none" baseline="0">
                <a:solidFill>
                  <a:schemeClr val="bg1">
                    <a:alpha val="50000"/>
                  </a:schemeClr>
                </a:solidFill>
                <a:latin typeface="+mn-lt"/>
              </a:defRPr>
            </a:lvl1pPr>
          </a:lstStyle>
          <a:p>
            <a:pPr lvl="0"/>
            <a:r>
              <a:rPr lang="nb-NO" dirty="0" err="1"/>
              <a:t>Function</a:t>
            </a:r>
            <a:r>
              <a:rPr lang="nb-NO" dirty="0"/>
              <a:t> </a:t>
            </a:r>
            <a:r>
              <a:rPr lang="nb-NO" dirty="0" err="1"/>
              <a:t>Title</a:t>
            </a:r>
            <a:endParaRPr lang="nb-NO" dirty="0"/>
          </a:p>
        </p:txBody>
      </p:sp>
      <p:sp>
        <p:nvSpPr>
          <p:cNvPr id="220" name="strName04">
            <a:extLst>
              <a:ext uri="{FF2B5EF4-FFF2-40B4-BE49-F238E27FC236}">
                <a16:creationId xmlns:a16="http://schemas.microsoft.com/office/drawing/2014/main" id="{E7982998-4C09-40B0-963F-43910CA3A33C}"/>
              </a:ext>
            </a:extLst>
          </p:cNvPr>
          <p:cNvSpPr>
            <a:spLocks noGrp="1"/>
          </p:cNvSpPr>
          <p:nvPr>
            <p:ph type="body" sz="quarter" idx="37" hasCustomPrompt="1"/>
          </p:nvPr>
        </p:nvSpPr>
        <p:spPr>
          <a:xfrm>
            <a:off x="5267422" y="4307411"/>
            <a:ext cx="4320000" cy="246221"/>
          </a:xfrm>
        </p:spPr>
        <p:txBody>
          <a:bodyPr>
            <a:noAutofit/>
          </a:bodyPr>
          <a:lstStyle>
            <a:lvl1pPr>
              <a:spcBef>
                <a:spcPts val="0"/>
              </a:spcBef>
              <a:defRPr cap="all" baseline="0">
                <a:solidFill>
                  <a:schemeClr val="bg1"/>
                </a:solidFill>
                <a:latin typeface="+mj-lt"/>
              </a:defRPr>
            </a:lvl1pPr>
          </a:lstStyle>
          <a:p>
            <a:pPr lvl="0"/>
            <a:r>
              <a:rPr lang="nb-NO" dirty="0" err="1"/>
              <a:t>Firstname</a:t>
            </a:r>
            <a:r>
              <a:rPr lang="nb-NO" dirty="0"/>
              <a:t> </a:t>
            </a:r>
            <a:r>
              <a:rPr lang="nb-NO" dirty="0" err="1"/>
              <a:t>Lastname</a:t>
            </a:r>
            <a:endParaRPr lang="nb-NO" dirty="0"/>
          </a:p>
        </p:txBody>
      </p:sp>
      <p:grpSp>
        <p:nvGrpSpPr>
          <p:cNvPr id="145" name="Icons03">
            <a:extLst>
              <a:ext uri="{FF2B5EF4-FFF2-40B4-BE49-F238E27FC236}">
                <a16:creationId xmlns:a16="http://schemas.microsoft.com/office/drawing/2014/main" id="{29187A81-AC58-49E9-897F-20AB4C1E88D8}"/>
              </a:ext>
            </a:extLst>
          </p:cNvPr>
          <p:cNvGrpSpPr/>
          <p:nvPr userDrawn="1"/>
        </p:nvGrpSpPr>
        <p:grpSpPr>
          <a:xfrm>
            <a:off x="631150" y="4875303"/>
            <a:ext cx="464690" cy="562031"/>
            <a:chOff x="631150" y="4043586"/>
            <a:chExt cx="464690" cy="562031"/>
          </a:xfrm>
        </p:grpSpPr>
        <p:cxnSp>
          <p:nvCxnSpPr>
            <p:cNvPr id="146" name="Hline">
              <a:extLst>
                <a:ext uri="{FF2B5EF4-FFF2-40B4-BE49-F238E27FC236}">
                  <a16:creationId xmlns:a16="http://schemas.microsoft.com/office/drawing/2014/main" id="{7B5BE796-BE3A-48EE-87B2-1BBBDEB9265A}"/>
                </a:ext>
              </a:extLst>
            </p:cNvPr>
            <p:cNvCxnSpPr>
              <a:cxnSpLocks/>
            </p:cNvCxnSpPr>
            <p:nvPr/>
          </p:nvCxnSpPr>
          <p:spPr>
            <a:xfrm>
              <a:off x="631150" y="4043586"/>
              <a:ext cx="4646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7" name="IconPhone">
              <a:extLst>
                <a:ext uri="{FF2B5EF4-FFF2-40B4-BE49-F238E27FC236}">
                  <a16:creationId xmlns:a16="http://schemas.microsoft.com/office/drawing/2014/main" id="{F28BB052-5668-4C0C-A26A-9C9207A4945F}"/>
                </a:ext>
              </a:extLst>
            </p:cNvPr>
            <p:cNvGrpSpPr>
              <a:grpSpLocks noChangeAspect="1"/>
            </p:cNvGrpSpPr>
            <p:nvPr/>
          </p:nvGrpSpPr>
          <p:grpSpPr>
            <a:xfrm>
              <a:off x="631150" y="4425617"/>
              <a:ext cx="180000" cy="180000"/>
              <a:chOff x="2703390" y="3158472"/>
              <a:chExt cx="960114" cy="960114"/>
            </a:xfrm>
          </p:grpSpPr>
          <p:sp>
            <p:nvSpPr>
              <p:cNvPr id="155" name="Ellipse 125">
                <a:extLst>
                  <a:ext uri="{FF2B5EF4-FFF2-40B4-BE49-F238E27FC236}">
                    <a16:creationId xmlns:a16="http://schemas.microsoft.com/office/drawing/2014/main" id="{94D6C45F-83F7-4278-B360-84E7F88CF083}"/>
                  </a:ext>
                </a:extLst>
              </p:cNvPr>
              <p:cNvSpPr/>
              <p:nvPr/>
            </p:nvSpPr>
            <p:spPr>
              <a:xfrm>
                <a:off x="2703390" y="3158472"/>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56" name="Group 4">
                <a:extLst>
                  <a:ext uri="{FF2B5EF4-FFF2-40B4-BE49-F238E27FC236}">
                    <a16:creationId xmlns:a16="http://schemas.microsoft.com/office/drawing/2014/main" id="{1E3441B7-9263-4F25-AE59-5CC5D004A18F}"/>
                  </a:ext>
                </a:extLst>
              </p:cNvPr>
              <p:cNvGrpSpPr>
                <a:grpSpLocks noChangeAspect="1"/>
              </p:cNvGrpSpPr>
              <p:nvPr/>
            </p:nvGrpSpPr>
            <p:grpSpPr bwMode="auto">
              <a:xfrm>
                <a:off x="2912386" y="3366720"/>
                <a:ext cx="542122" cy="543618"/>
                <a:chOff x="2638" y="958"/>
                <a:chExt cx="1087" cy="1090"/>
              </a:xfrm>
              <a:noFill/>
            </p:grpSpPr>
            <p:sp>
              <p:nvSpPr>
                <p:cNvPr id="157" name="Freeform 5">
                  <a:extLst>
                    <a:ext uri="{FF2B5EF4-FFF2-40B4-BE49-F238E27FC236}">
                      <a16:creationId xmlns:a16="http://schemas.microsoft.com/office/drawing/2014/main" id="{53DDFAB0-76D4-4114-BA71-9F05DF2387CE}"/>
                    </a:ext>
                  </a:extLst>
                </p:cNvPr>
                <p:cNvSpPr>
                  <a:spLocks/>
                </p:cNvSpPr>
                <p:nvPr/>
              </p:nvSpPr>
              <p:spPr bwMode="auto">
                <a:xfrm>
                  <a:off x="2638" y="958"/>
                  <a:ext cx="1087" cy="1090"/>
                </a:xfrm>
                <a:custGeom>
                  <a:avLst/>
                  <a:gdLst>
                    <a:gd name="T0" fmla="*/ 8 w 886"/>
                    <a:gd name="T1" fmla="*/ 49 h 887"/>
                    <a:gd name="T2" fmla="*/ 5 w 886"/>
                    <a:gd name="T3" fmla="*/ 101 h 887"/>
                    <a:gd name="T4" fmla="*/ 273 w 886"/>
                    <a:gd name="T5" fmla="*/ 616 h 887"/>
                    <a:gd name="T6" fmla="*/ 786 w 886"/>
                    <a:gd name="T7" fmla="*/ 883 h 887"/>
                    <a:gd name="T8" fmla="*/ 839 w 886"/>
                    <a:gd name="T9" fmla="*/ 879 h 887"/>
                    <a:gd name="T10" fmla="*/ 851 w 886"/>
                    <a:gd name="T11" fmla="*/ 863 h 887"/>
                    <a:gd name="T12" fmla="*/ 883 w 886"/>
                    <a:gd name="T13" fmla="*/ 721 h 887"/>
                    <a:gd name="T14" fmla="*/ 871 w 886"/>
                    <a:gd name="T15" fmla="*/ 686 h 887"/>
                    <a:gd name="T16" fmla="*/ 708 w 886"/>
                    <a:gd name="T17" fmla="*/ 617 h 887"/>
                    <a:gd name="T18" fmla="*/ 652 w 886"/>
                    <a:gd name="T19" fmla="*/ 630 h 887"/>
                    <a:gd name="T20" fmla="*/ 632 w 886"/>
                    <a:gd name="T21" fmla="*/ 664 h 887"/>
                    <a:gd name="T22" fmla="*/ 601 w 886"/>
                    <a:gd name="T23" fmla="*/ 687 h 887"/>
                    <a:gd name="T24" fmla="*/ 363 w 886"/>
                    <a:gd name="T25" fmla="*/ 524 h 887"/>
                    <a:gd name="T26" fmla="*/ 194 w 886"/>
                    <a:gd name="T27" fmla="*/ 281 h 887"/>
                    <a:gd name="T28" fmla="*/ 217 w 886"/>
                    <a:gd name="T29" fmla="*/ 250 h 887"/>
                    <a:gd name="T30" fmla="*/ 251 w 886"/>
                    <a:gd name="T31" fmla="*/ 231 h 887"/>
                    <a:gd name="T32" fmla="*/ 264 w 886"/>
                    <a:gd name="T33" fmla="*/ 175 h 887"/>
                    <a:gd name="T34" fmla="*/ 215 w 886"/>
                    <a:gd name="T35" fmla="*/ 38 h 887"/>
                    <a:gd name="T36" fmla="*/ 167 w 886"/>
                    <a:gd name="T37" fmla="*/ 4 h 887"/>
                    <a:gd name="T38" fmla="*/ 24 w 886"/>
                    <a:gd name="T39" fmla="*/ 36 h 887"/>
                    <a:gd name="T40" fmla="*/ 8 w 886"/>
                    <a:gd name="T41" fmla="*/ 49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6" h="887">
                      <a:moveTo>
                        <a:pt x="8" y="49"/>
                      </a:moveTo>
                      <a:cubicBezTo>
                        <a:pt x="0" y="62"/>
                        <a:pt x="1" y="82"/>
                        <a:pt x="5" y="101"/>
                      </a:cubicBezTo>
                      <a:cubicBezTo>
                        <a:pt x="40" y="301"/>
                        <a:pt x="137" y="480"/>
                        <a:pt x="273" y="616"/>
                      </a:cubicBezTo>
                      <a:cubicBezTo>
                        <a:pt x="409" y="752"/>
                        <a:pt x="593" y="854"/>
                        <a:pt x="786" y="883"/>
                      </a:cubicBezTo>
                      <a:cubicBezTo>
                        <a:pt x="806" y="886"/>
                        <a:pt x="825" y="887"/>
                        <a:pt x="839" y="879"/>
                      </a:cubicBezTo>
                      <a:cubicBezTo>
                        <a:pt x="844" y="876"/>
                        <a:pt x="850" y="871"/>
                        <a:pt x="851" y="863"/>
                      </a:cubicBezTo>
                      <a:cubicBezTo>
                        <a:pt x="883" y="721"/>
                        <a:pt x="883" y="721"/>
                        <a:pt x="883" y="721"/>
                      </a:cubicBezTo>
                      <a:cubicBezTo>
                        <a:pt x="886" y="709"/>
                        <a:pt x="881" y="696"/>
                        <a:pt x="871" y="686"/>
                      </a:cubicBezTo>
                      <a:cubicBezTo>
                        <a:pt x="866" y="681"/>
                        <a:pt x="759" y="642"/>
                        <a:pt x="708" y="617"/>
                      </a:cubicBezTo>
                      <a:cubicBezTo>
                        <a:pt x="687" y="607"/>
                        <a:pt x="662" y="613"/>
                        <a:pt x="652" y="630"/>
                      </a:cubicBezTo>
                      <a:cubicBezTo>
                        <a:pt x="632" y="664"/>
                        <a:pt x="632" y="664"/>
                        <a:pt x="632" y="664"/>
                      </a:cubicBezTo>
                      <a:cubicBezTo>
                        <a:pt x="625" y="676"/>
                        <a:pt x="614" y="684"/>
                        <a:pt x="601" y="687"/>
                      </a:cubicBezTo>
                      <a:cubicBezTo>
                        <a:pt x="551" y="700"/>
                        <a:pt x="397" y="558"/>
                        <a:pt x="363" y="524"/>
                      </a:cubicBezTo>
                      <a:cubicBezTo>
                        <a:pt x="328" y="489"/>
                        <a:pt x="181" y="331"/>
                        <a:pt x="194" y="281"/>
                      </a:cubicBezTo>
                      <a:cubicBezTo>
                        <a:pt x="197" y="268"/>
                        <a:pt x="206" y="257"/>
                        <a:pt x="217" y="250"/>
                      </a:cubicBezTo>
                      <a:cubicBezTo>
                        <a:pt x="247" y="233"/>
                        <a:pt x="239" y="238"/>
                        <a:pt x="251" y="231"/>
                      </a:cubicBezTo>
                      <a:cubicBezTo>
                        <a:pt x="269" y="220"/>
                        <a:pt x="275" y="196"/>
                        <a:pt x="264" y="175"/>
                      </a:cubicBezTo>
                      <a:cubicBezTo>
                        <a:pt x="242" y="129"/>
                        <a:pt x="229" y="87"/>
                        <a:pt x="215" y="38"/>
                      </a:cubicBezTo>
                      <a:cubicBezTo>
                        <a:pt x="208" y="17"/>
                        <a:pt x="188" y="0"/>
                        <a:pt x="167" y="4"/>
                      </a:cubicBezTo>
                      <a:cubicBezTo>
                        <a:pt x="167" y="4"/>
                        <a:pt x="165" y="5"/>
                        <a:pt x="24" y="36"/>
                      </a:cubicBezTo>
                      <a:cubicBezTo>
                        <a:pt x="16" y="38"/>
                        <a:pt x="11" y="44"/>
                        <a:pt x="8" y="49"/>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8" name="Freeform 6">
                  <a:extLst>
                    <a:ext uri="{FF2B5EF4-FFF2-40B4-BE49-F238E27FC236}">
                      <a16:creationId xmlns:a16="http://schemas.microsoft.com/office/drawing/2014/main" id="{A497E1A4-B728-47F8-B2E9-50E20738ACBB}"/>
                    </a:ext>
                  </a:extLst>
                </p:cNvPr>
                <p:cNvSpPr>
                  <a:spLocks/>
                </p:cNvSpPr>
                <p:nvPr/>
              </p:nvSpPr>
              <p:spPr bwMode="auto">
                <a:xfrm>
                  <a:off x="3182" y="1108"/>
                  <a:ext cx="344" cy="345"/>
                </a:xfrm>
                <a:custGeom>
                  <a:avLst/>
                  <a:gdLst>
                    <a:gd name="T0" fmla="*/ 0 w 281"/>
                    <a:gd name="T1" fmla="*/ 0 h 281"/>
                    <a:gd name="T2" fmla="*/ 281 w 281"/>
                    <a:gd name="T3" fmla="*/ 281 h 281"/>
                  </a:gdLst>
                  <a:ahLst/>
                  <a:cxnLst>
                    <a:cxn ang="0">
                      <a:pos x="T0" y="T1"/>
                    </a:cxn>
                    <a:cxn ang="0">
                      <a:pos x="T2" y="T3"/>
                    </a:cxn>
                  </a:cxnLst>
                  <a:rect l="0" t="0" r="r" b="b"/>
                  <a:pathLst>
                    <a:path w="281" h="281">
                      <a:moveTo>
                        <a:pt x="0" y="0"/>
                      </a:moveTo>
                      <a:cubicBezTo>
                        <a:pt x="155" y="0"/>
                        <a:pt x="281" y="126"/>
                        <a:pt x="281" y="28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9" name="Freeform 7">
                  <a:extLst>
                    <a:ext uri="{FF2B5EF4-FFF2-40B4-BE49-F238E27FC236}">
                      <a16:creationId xmlns:a16="http://schemas.microsoft.com/office/drawing/2014/main" id="{BB65988D-1D1C-4C08-9818-19DBFB5C21C6}"/>
                    </a:ext>
                  </a:extLst>
                </p:cNvPr>
                <p:cNvSpPr>
                  <a:spLocks/>
                </p:cNvSpPr>
                <p:nvPr/>
              </p:nvSpPr>
              <p:spPr bwMode="auto">
                <a:xfrm>
                  <a:off x="3182" y="961"/>
                  <a:ext cx="491" cy="492"/>
                </a:xfrm>
                <a:custGeom>
                  <a:avLst/>
                  <a:gdLst>
                    <a:gd name="T0" fmla="*/ 0 w 400"/>
                    <a:gd name="T1" fmla="*/ 0 h 401"/>
                    <a:gd name="T2" fmla="*/ 400 w 400"/>
                    <a:gd name="T3" fmla="*/ 401 h 401"/>
                  </a:gdLst>
                  <a:ahLst/>
                  <a:cxnLst>
                    <a:cxn ang="0">
                      <a:pos x="T0" y="T1"/>
                    </a:cxn>
                    <a:cxn ang="0">
                      <a:pos x="T2" y="T3"/>
                    </a:cxn>
                  </a:cxnLst>
                  <a:rect l="0" t="0" r="r" b="b"/>
                  <a:pathLst>
                    <a:path w="400" h="401">
                      <a:moveTo>
                        <a:pt x="0" y="0"/>
                      </a:moveTo>
                      <a:cubicBezTo>
                        <a:pt x="221" y="0"/>
                        <a:pt x="400" y="180"/>
                        <a:pt x="400" y="40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148" name="IconEmail">
              <a:extLst>
                <a:ext uri="{FF2B5EF4-FFF2-40B4-BE49-F238E27FC236}">
                  <a16:creationId xmlns:a16="http://schemas.microsoft.com/office/drawing/2014/main" id="{7002F6AD-F708-4629-A994-A3CA206B8D8D}"/>
                </a:ext>
              </a:extLst>
            </p:cNvPr>
            <p:cNvGrpSpPr>
              <a:grpSpLocks noChangeAspect="1"/>
            </p:cNvGrpSpPr>
            <p:nvPr/>
          </p:nvGrpSpPr>
          <p:grpSpPr>
            <a:xfrm>
              <a:off x="631150" y="4162565"/>
              <a:ext cx="180000" cy="180000"/>
              <a:chOff x="2703390" y="4365085"/>
              <a:chExt cx="960114" cy="960114"/>
            </a:xfrm>
          </p:grpSpPr>
          <p:sp>
            <p:nvSpPr>
              <p:cNvPr id="149" name="Ellipse 125">
                <a:extLst>
                  <a:ext uri="{FF2B5EF4-FFF2-40B4-BE49-F238E27FC236}">
                    <a16:creationId xmlns:a16="http://schemas.microsoft.com/office/drawing/2014/main" id="{69A288FF-044C-4232-A68F-5DE056D28D85}"/>
                  </a:ext>
                </a:extLst>
              </p:cNvPr>
              <p:cNvSpPr/>
              <p:nvPr/>
            </p:nvSpPr>
            <p:spPr>
              <a:xfrm>
                <a:off x="2703390" y="4365085"/>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50" name="Group 149">
                <a:extLst>
                  <a:ext uri="{FF2B5EF4-FFF2-40B4-BE49-F238E27FC236}">
                    <a16:creationId xmlns:a16="http://schemas.microsoft.com/office/drawing/2014/main" id="{4C0555CD-AEF6-40D3-BDC8-8321854D3251}"/>
                  </a:ext>
                </a:extLst>
              </p:cNvPr>
              <p:cNvGrpSpPr>
                <a:grpSpLocks noChangeAspect="1"/>
              </p:cNvGrpSpPr>
              <p:nvPr/>
            </p:nvGrpSpPr>
            <p:grpSpPr>
              <a:xfrm>
                <a:off x="2886170" y="4635603"/>
                <a:ext cx="594554" cy="419078"/>
                <a:chOff x="4562584" y="4650255"/>
                <a:chExt cx="457200" cy="322263"/>
              </a:xfrm>
            </p:grpSpPr>
            <p:sp>
              <p:nvSpPr>
                <p:cNvPr id="151" name="Line 20">
                  <a:extLst>
                    <a:ext uri="{FF2B5EF4-FFF2-40B4-BE49-F238E27FC236}">
                      <a16:creationId xmlns:a16="http://schemas.microsoft.com/office/drawing/2014/main" id="{54898FC4-6F84-4FFF-8888-574363D631C8}"/>
                    </a:ext>
                  </a:extLst>
                </p:cNvPr>
                <p:cNvSpPr>
                  <a:spLocks noChangeShapeType="1"/>
                </p:cNvSpPr>
                <p:nvPr/>
              </p:nvSpPr>
              <p:spPr bwMode="auto">
                <a:xfrm>
                  <a:off x="4867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dirty="0"/>
                </a:p>
              </p:txBody>
            </p:sp>
            <p:sp>
              <p:nvSpPr>
                <p:cNvPr id="152" name="Freeform 21">
                  <a:extLst>
                    <a:ext uri="{FF2B5EF4-FFF2-40B4-BE49-F238E27FC236}">
                      <a16:creationId xmlns:a16="http://schemas.microsoft.com/office/drawing/2014/main" id="{DDF59620-DF2A-4507-AD51-ADBA432DD543}"/>
                    </a:ext>
                  </a:extLst>
                </p:cNvPr>
                <p:cNvSpPr>
                  <a:spLocks/>
                </p:cNvSpPr>
                <p:nvPr/>
              </p:nvSpPr>
              <p:spPr bwMode="auto">
                <a:xfrm>
                  <a:off x="4562584" y="4650255"/>
                  <a:ext cx="457200" cy="322263"/>
                </a:xfrm>
                <a:custGeom>
                  <a:avLst/>
                  <a:gdLst>
                    <a:gd name="T0" fmla="*/ 0 w 108"/>
                    <a:gd name="T1" fmla="*/ 40 h 76"/>
                    <a:gd name="T2" fmla="*/ 0 w 108"/>
                    <a:gd name="T3" fmla="*/ 8 h 76"/>
                    <a:gd name="T4" fmla="*/ 8 w 108"/>
                    <a:gd name="T5" fmla="*/ 0 h 76"/>
                    <a:gd name="T6" fmla="*/ 100 w 108"/>
                    <a:gd name="T7" fmla="*/ 0 h 76"/>
                    <a:gd name="T8" fmla="*/ 108 w 108"/>
                    <a:gd name="T9" fmla="*/ 8 h 76"/>
                    <a:gd name="T10" fmla="*/ 108 w 108"/>
                    <a:gd name="T11" fmla="*/ 68 h 76"/>
                    <a:gd name="T12" fmla="*/ 100 w 108"/>
                    <a:gd name="T13" fmla="*/ 76 h 76"/>
                    <a:gd name="T14" fmla="*/ 8 w 108"/>
                    <a:gd name="T15" fmla="*/ 76 h 76"/>
                    <a:gd name="T16" fmla="*/ 0 w 108"/>
                    <a:gd name="T17" fmla="*/ 68 h 76"/>
                    <a:gd name="T18" fmla="*/ 0 w 108"/>
                    <a:gd name="T19" fmla="*/ 52 h 76"/>
                    <a:gd name="connsiteX0" fmla="*/ 0 w 10000"/>
                    <a:gd name="connsiteY0" fmla="*/ 5263 h 10000"/>
                    <a:gd name="connsiteX1" fmla="*/ 0 w 10000"/>
                    <a:gd name="connsiteY1" fmla="*/ 1053 h 10000"/>
                    <a:gd name="connsiteX2" fmla="*/ 741 w 10000"/>
                    <a:gd name="connsiteY2" fmla="*/ 0 h 10000"/>
                    <a:gd name="connsiteX3" fmla="*/ 9259 w 10000"/>
                    <a:gd name="connsiteY3" fmla="*/ 0 h 10000"/>
                    <a:gd name="connsiteX4" fmla="*/ 10000 w 10000"/>
                    <a:gd name="connsiteY4" fmla="*/ 1053 h 10000"/>
                    <a:gd name="connsiteX5" fmla="*/ 10000 w 10000"/>
                    <a:gd name="connsiteY5" fmla="*/ 8947 h 10000"/>
                    <a:gd name="connsiteX6" fmla="*/ 9259 w 10000"/>
                    <a:gd name="connsiteY6" fmla="*/ 10000 h 10000"/>
                    <a:gd name="connsiteX7" fmla="*/ 741 w 10000"/>
                    <a:gd name="connsiteY7" fmla="*/ 10000 h 10000"/>
                    <a:gd name="connsiteX8" fmla="*/ 0 w 10000"/>
                    <a:gd name="connsiteY8" fmla="*/ 8947 h 10000"/>
                    <a:gd name="connsiteX9" fmla="*/ 0 w 10000"/>
                    <a:gd name="connsiteY9" fmla="*/ 6842 h 10000"/>
                    <a:gd name="connsiteX10" fmla="*/ 0 w 10000"/>
                    <a:gd name="connsiteY10" fmla="*/ 526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0" y="5263"/>
                      </a:moveTo>
                      <a:lnTo>
                        <a:pt x="0" y="1053"/>
                      </a:lnTo>
                      <a:cubicBezTo>
                        <a:pt x="0" y="526"/>
                        <a:pt x="370" y="0"/>
                        <a:pt x="741" y="0"/>
                      </a:cubicBezTo>
                      <a:lnTo>
                        <a:pt x="9259" y="0"/>
                      </a:lnTo>
                      <a:cubicBezTo>
                        <a:pt x="9630" y="0"/>
                        <a:pt x="10000" y="526"/>
                        <a:pt x="10000" y="1053"/>
                      </a:cubicBezTo>
                      <a:lnTo>
                        <a:pt x="10000" y="8947"/>
                      </a:lnTo>
                      <a:cubicBezTo>
                        <a:pt x="10000" y="9474"/>
                        <a:pt x="9630" y="10000"/>
                        <a:pt x="9259" y="10000"/>
                      </a:cubicBezTo>
                      <a:lnTo>
                        <a:pt x="741" y="10000"/>
                      </a:lnTo>
                      <a:cubicBezTo>
                        <a:pt x="370" y="10000"/>
                        <a:pt x="0" y="9474"/>
                        <a:pt x="0" y="8947"/>
                      </a:cubicBezTo>
                      <a:lnTo>
                        <a:pt x="0" y="6842"/>
                      </a:lnTo>
                      <a:lnTo>
                        <a:pt x="0" y="5263"/>
                      </a:lnTo>
                      <a:close/>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dirty="0"/>
                </a:p>
              </p:txBody>
            </p:sp>
            <p:sp>
              <p:nvSpPr>
                <p:cNvPr id="153" name="Freeform 22">
                  <a:extLst>
                    <a:ext uri="{FF2B5EF4-FFF2-40B4-BE49-F238E27FC236}">
                      <a16:creationId xmlns:a16="http://schemas.microsoft.com/office/drawing/2014/main" id="{E4D9C1DB-DF7B-4F6F-B812-1407802A6AF9}"/>
                    </a:ext>
                  </a:extLst>
                </p:cNvPr>
                <p:cNvSpPr>
                  <a:spLocks/>
                </p:cNvSpPr>
                <p:nvPr/>
              </p:nvSpPr>
              <p:spPr bwMode="auto">
                <a:xfrm>
                  <a:off x="4613384" y="4701055"/>
                  <a:ext cx="355600" cy="152400"/>
                </a:xfrm>
                <a:custGeom>
                  <a:avLst/>
                  <a:gdLst>
                    <a:gd name="T0" fmla="*/ 0 w 84"/>
                    <a:gd name="T1" fmla="*/ 0 h 36"/>
                    <a:gd name="T2" fmla="*/ 32 w 84"/>
                    <a:gd name="T3" fmla="*/ 32 h 36"/>
                    <a:gd name="T4" fmla="*/ 52 w 84"/>
                    <a:gd name="T5" fmla="*/ 32 h 36"/>
                    <a:gd name="T6" fmla="*/ 84 w 84"/>
                    <a:gd name="T7" fmla="*/ 0 h 36"/>
                  </a:gdLst>
                  <a:ahLst/>
                  <a:cxnLst>
                    <a:cxn ang="0">
                      <a:pos x="T0" y="T1"/>
                    </a:cxn>
                    <a:cxn ang="0">
                      <a:pos x="T2" y="T3"/>
                    </a:cxn>
                    <a:cxn ang="0">
                      <a:pos x="T4" y="T5"/>
                    </a:cxn>
                    <a:cxn ang="0">
                      <a:pos x="T6" y="T7"/>
                    </a:cxn>
                  </a:cxnLst>
                  <a:rect l="0" t="0" r="r" b="b"/>
                  <a:pathLst>
                    <a:path w="84" h="36">
                      <a:moveTo>
                        <a:pt x="0" y="0"/>
                      </a:moveTo>
                      <a:cubicBezTo>
                        <a:pt x="32" y="32"/>
                        <a:pt x="32" y="32"/>
                        <a:pt x="32" y="32"/>
                      </a:cubicBezTo>
                      <a:cubicBezTo>
                        <a:pt x="37" y="36"/>
                        <a:pt x="47" y="36"/>
                        <a:pt x="52" y="32"/>
                      </a:cubicBezTo>
                      <a:cubicBezTo>
                        <a:pt x="84" y="0"/>
                        <a:pt x="84" y="0"/>
                        <a:pt x="84" y="0"/>
                      </a:cubicBezTo>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dirty="0"/>
                </a:p>
              </p:txBody>
            </p:sp>
            <p:sp>
              <p:nvSpPr>
                <p:cNvPr id="154" name="Line 23">
                  <a:extLst>
                    <a:ext uri="{FF2B5EF4-FFF2-40B4-BE49-F238E27FC236}">
                      <a16:creationId xmlns:a16="http://schemas.microsoft.com/office/drawing/2014/main" id="{CB8F31FC-55C4-4D5D-8C65-47461120D67E}"/>
                    </a:ext>
                  </a:extLst>
                </p:cNvPr>
                <p:cNvSpPr>
                  <a:spLocks noChangeShapeType="1"/>
                </p:cNvSpPr>
                <p:nvPr/>
              </p:nvSpPr>
              <p:spPr bwMode="auto">
                <a:xfrm flipH="1">
                  <a:off x="4613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dirty="0"/>
                </a:p>
              </p:txBody>
            </p:sp>
          </p:grpSp>
        </p:grpSp>
      </p:grpSp>
      <p:sp>
        <p:nvSpPr>
          <p:cNvPr id="160" name="strPhone03">
            <a:extLst>
              <a:ext uri="{FF2B5EF4-FFF2-40B4-BE49-F238E27FC236}">
                <a16:creationId xmlns:a16="http://schemas.microsoft.com/office/drawing/2014/main" id="{14057E29-E071-4559-B979-8D757A051529}"/>
              </a:ext>
            </a:extLst>
          </p:cNvPr>
          <p:cNvSpPr>
            <a:spLocks noGrp="1"/>
          </p:cNvSpPr>
          <p:nvPr>
            <p:ph type="body" sz="quarter" idx="30" hasCustomPrompt="1"/>
          </p:nvPr>
        </p:nvSpPr>
        <p:spPr>
          <a:xfrm>
            <a:off x="900707" y="5249258"/>
            <a:ext cx="4050443" cy="246221"/>
          </a:xfrm>
        </p:spPr>
        <p:txBody>
          <a:bodyPr>
            <a:noAutofit/>
          </a:bodyPr>
          <a:lstStyle>
            <a:lvl1pPr>
              <a:spcBef>
                <a:spcPts val="0"/>
              </a:spcBef>
              <a:defRPr sz="1200" cap="none" baseline="0">
                <a:solidFill>
                  <a:schemeClr val="bg1"/>
                </a:solidFill>
                <a:latin typeface="+mn-lt"/>
              </a:defRPr>
            </a:lvl1pPr>
          </a:lstStyle>
          <a:p>
            <a:pPr lvl="0"/>
            <a:r>
              <a:rPr lang="nb-NO" sz="1200" dirty="0">
                <a:solidFill>
                  <a:schemeClr val="bg1"/>
                </a:solidFill>
              </a:rPr>
              <a:t>+32 # ### ## ##</a:t>
            </a:r>
            <a:endParaRPr lang="nb-NO" dirty="0"/>
          </a:p>
        </p:txBody>
      </p:sp>
      <p:sp>
        <p:nvSpPr>
          <p:cNvPr id="161" name="strEmail03">
            <a:extLst>
              <a:ext uri="{FF2B5EF4-FFF2-40B4-BE49-F238E27FC236}">
                <a16:creationId xmlns:a16="http://schemas.microsoft.com/office/drawing/2014/main" id="{816064E9-A637-4815-B0B7-EF922F3C42F0}"/>
              </a:ext>
            </a:extLst>
          </p:cNvPr>
          <p:cNvSpPr>
            <a:spLocks noGrp="1"/>
          </p:cNvSpPr>
          <p:nvPr>
            <p:ph type="body" sz="quarter" idx="31" hasCustomPrompt="1"/>
          </p:nvPr>
        </p:nvSpPr>
        <p:spPr>
          <a:xfrm>
            <a:off x="900707" y="4991477"/>
            <a:ext cx="4050443" cy="246221"/>
          </a:xfrm>
        </p:spPr>
        <p:txBody>
          <a:bodyPr>
            <a:noAutofit/>
          </a:bodyPr>
          <a:lstStyle>
            <a:lvl1pPr>
              <a:spcBef>
                <a:spcPts val="0"/>
              </a:spcBef>
              <a:defRPr sz="1200" cap="none" baseline="0">
                <a:solidFill>
                  <a:schemeClr val="bg1"/>
                </a:solidFill>
                <a:latin typeface="+mn-lt"/>
              </a:defRPr>
            </a:lvl1pPr>
          </a:lstStyle>
          <a:p>
            <a:pPr lvl="0"/>
            <a:r>
              <a:rPr lang="nb-NO" sz="1200" dirty="0">
                <a:solidFill>
                  <a:schemeClr val="bg1"/>
                </a:solidFill>
              </a:rPr>
              <a:t>firstname.lastname@ipsos.com</a:t>
            </a:r>
            <a:endParaRPr lang="nb-NO" dirty="0"/>
          </a:p>
        </p:txBody>
      </p:sp>
      <p:sp>
        <p:nvSpPr>
          <p:cNvPr id="162" name="strFunction03">
            <a:extLst>
              <a:ext uri="{FF2B5EF4-FFF2-40B4-BE49-F238E27FC236}">
                <a16:creationId xmlns:a16="http://schemas.microsoft.com/office/drawing/2014/main" id="{E019BC75-09C5-4FE6-91A7-9E90327D0CAA}"/>
              </a:ext>
            </a:extLst>
          </p:cNvPr>
          <p:cNvSpPr>
            <a:spLocks noGrp="1"/>
          </p:cNvSpPr>
          <p:nvPr>
            <p:ph type="body" sz="quarter" idx="32" hasCustomPrompt="1"/>
          </p:nvPr>
        </p:nvSpPr>
        <p:spPr>
          <a:xfrm>
            <a:off x="631150" y="4547351"/>
            <a:ext cx="4320000" cy="246221"/>
          </a:xfrm>
        </p:spPr>
        <p:txBody>
          <a:bodyPr>
            <a:noAutofit/>
          </a:bodyPr>
          <a:lstStyle>
            <a:lvl1pPr>
              <a:spcBef>
                <a:spcPts val="0"/>
              </a:spcBef>
              <a:defRPr sz="1200" cap="none" baseline="0">
                <a:solidFill>
                  <a:schemeClr val="bg1">
                    <a:alpha val="50000"/>
                  </a:schemeClr>
                </a:solidFill>
                <a:latin typeface="+mn-lt"/>
              </a:defRPr>
            </a:lvl1pPr>
          </a:lstStyle>
          <a:p>
            <a:pPr lvl="0"/>
            <a:r>
              <a:rPr lang="nb-NO" dirty="0" err="1"/>
              <a:t>Function</a:t>
            </a:r>
            <a:r>
              <a:rPr lang="nb-NO" dirty="0"/>
              <a:t> </a:t>
            </a:r>
            <a:r>
              <a:rPr lang="nb-NO" dirty="0" err="1"/>
              <a:t>Title</a:t>
            </a:r>
            <a:endParaRPr lang="nb-NO" dirty="0"/>
          </a:p>
        </p:txBody>
      </p:sp>
      <p:sp>
        <p:nvSpPr>
          <p:cNvPr id="163" name="strName03">
            <a:extLst>
              <a:ext uri="{FF2B5EF4-FFF2-40B4-BE49-F238E27FC236}">
                <a16:creationId xmlns:a16="http://schemas.microsoft.com/office/drawing/2014/main" id="{7FDC1C83-BF00-42E2-A7C6-D5BC4CE301D5}"/>
              </a:ext>
            </a:extLst>
          </p:cNvPr>
          <p:cNvSpPr>
            <a:spLocks noGrp="1"/>
          </p:cNvSpPr>
          <p:nvPr>
            <p:ph type="body" sz="quarter" idx="33" hasCustomPrompt="1"/>
          </p:nvPr>
        </p:nvSpPr>
        <p:spPr>
          <a:xfrm>
            <a:off x="631150" y="4307411"/>
            <a:ext cx="4320000" cy="246221"/>
          </a:xfrm>
        </p:spPr>
        <p:txBody>
          <a:bodyPr>
            <a:noAutofit/>
          </a:bodyPr>
          <a:lstStyle>
            <a:lvl1pPr>
              <a:spcBef>
                <a:spcPts val="0"/>
              </a:spcBef>
              <a:defRPr cap="all" baseline="0">
                <a:solidFill>
                  <a:schemeClr val="bg1"/>
                </a:solidFill>
                <a:latin typeface="+mj-lt"/>
              </a:defRPr>
            </a:lvl1pPr>
          </a:lstStyle>
          <a:p>
            <a:pPr lvl="0"/>
            <a:r>
              <a:rPr lang="nb-NO" dirty="0" err="1"/>
              <a:t>Firstname</a:t>
            </a:r>
            <a:r>
              <a:rPr lang="nb-NO" dirty="0"/>
              <a:t> </a:t>
            </a:r>
            <a:r>
              <a:rPr lang="nb-NO" dirty="0" err="1"/>
              <a:t>Lastname</a:t>
            </a:r>
            <a:endParaRPr lang="nb-NO" dirty="0"/>
          </a:p>
        </p:txBody>
      </p:sp>
      <p:grpSp>
        <p:nvGrpSpPr>
          <p:cNvPr id="164" name="Icons02">
            <a:extLst>
              <a:ext uri="{FF2B5EF4-FFF2-40B4-BE49-F238E27FC236}">
                <a16:creationId xmlns:a16="http://schemas.microsoft.com/office/drawing/2014/main" id="{17F41577-7488-42A3-8B0F-3C3C4EF04601}"/>
              </a:ext>
            </a:extLst>
          </p:cNvPr>
          <p:cNvGrpSpPr/>
          <p:nvPr userDrawn="1"/>
        </p:nvGrpSpPr>
        <p:grpSpPr>
          <a:xfrm>
            <a:off x="5267422" y="3434914"/>
            <a:ext cx="464690" cy="562031"/>
            <a:chOff x="631150" y="4043586"/>
            <a:chExt cx="464690" cy="562031"/>
          </a:xfrm>
        </p:grpSpPr>
        <p:cxnSp>
          <p:nvCxnSpPr>
            <p:cNvPr id="165" name="Hline">
              <a:extLst>
                <a:ext uri="{FF2B5EF4-FFF2-40B4-BE49-F238E27FC236}">
                  <a16:creationId xmlns:a16="http://schemas.microsoft.com/office/drawing/2014/main" id="{F14E9C41-1003-478B-B8E6-0C106F2E6FA5}"/>
                </a:ext>
              </a:extLst>
            </p:cNvPr>
            <p:cNvCxnSpPr>
              <a:cxnSpLocks/>
            </p:cNvCxnSpPr>
            <p:nvPr/>
          </p:nvCxnSpPr>
          <p:spPr>
            <a:xfrm>
              <a:off x="631150" y="4043586"/>
              <a:ext cx="4646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66" name="IconPhone">
              <a:extLst>
                <a:ext uri="{FF2B5EF4-FFF2-40B4-BE49-F238E27FC236}">
                  <a16:creationId xmlns:a16="http://schemas.microsoft.com/office/drawing/2014/main" id="{15D0D93D-577C-418E-9E49-2D5D4D6D553E}"/>
                </a:ext>
              </a:extLst>
            </p:cNvPr>
            <p:cNvGrpSpPr>
              <a:grpSpLocks noChangeAspect="1"/>
            </p:cNvGrpSpPr>
            <p:nvPr/>
          </p:nvGrpSpPr>
          <p:grpSpPr>
            <a:xfrm>
              <a:off x="631150" y="4425617"/>
              <a:ext cx="180000" cy="180000"/>
              <a:chOff x="2703390" y="3158472"/>
              <a:chExt cx="960114" cy="960114"/>
            </a:xfrm>
          </p:grpSpPr>
          <p:sp>
            <p:nvSpPr>
              <p:cNvPr id="174" name="Ellipse 125">
                <a:extLst>
                  <a:ext uri="{FF2B5EF4-FFF2-40B4-BE49-F238E27FC236}">
                    <a16:creationId xmlns:a16="http://schemas.microsoft.com/office/drawing/2014/main" id="{DF2D3F19-8418-4AB3-A9D8-5820037C2C68}"/>
                  </a:ext>
                </a:extLst>
              </p:cNvPr>
              <p:cNvSpPr/>
              <p:nvPr/>
            </p:nvSpPr>
            <p:spPr>
              <a:xfrm>
                <a:off x="2703390" y="3158472"/>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75" name="Group 4">
                <a:extLst>
                  <a:ext uri="{FF2B5EF4-FFF2-40B4-BE49-F238E27FC236}">
                    <a16:creationId xmlns:a16="http://schemas.microsoft.com/office/drawing/2014/main" id="{55AA84D0-E733-4C67-A589-DACA464CB897}"/>
                  </a:ext>
                </a:extLst>
              </p:cNvPr>
              <p:cNvGrpSpPr>
                <a:grpSpLocks noChangeAspect="1"/>
              </p:cNvGrpSpPr>
              <p:nvPr/>
            </p:nvGrpSpPr>
            <p:grpSpPr bwMode="auto">
              <a:xfrm>
                <a:off x="2912386" y="3366720"/>
                <a:ext cx="542122" cy="543618"/>
                <a:chOff x="2638" y="958"/>
                <a:chExt cx="1087" cy="1090"/>
              </a:xfrm>
              <a:noFill/>
            </p:grpSpPr>
            <p:sp>
              <p:nvSpPr>
                <p:cNvPr id="176" name="Freeform 5">
                  <a:extLst>
                    <a:ext uri="{FF2B5EF4-FFF2-40B4-BE49-F238E27FC236}">
                      <a16:creationId xmlns:a16="http://schemas.microsoft.com/office/drawing/2014/main" id="{45DB1C7D-80D4-4A70-B8CC-30F7895833FA}"/>
                    </a:ext>
                  </a:extLst>
                </p:cNvPr>
                <p:cNvSpPr>
                  <a:spLocks/>
                </p:cNvSpPr>
                <p:nvPr/>
              </p:nvSpPr>
              <p:spPr bwMode="auto">
                <a:xfrm>
                  <a:off x="2638" y="958"/>
                  <a:ext cx="1087" cy="1090"/>
                </a:xfrm>
                <a:custGeom>
                  <a:avLst/>
                  <a:gdLst>
                    <a:gd name="T0" fmla="*/ 8 w 886"/>
                    <a:gd name="T1" fmla="*/ 49 h 887"/>
                    <a:gd name="T2" fmla="*/ 5 w 886"/>
                    <a:gd name="T3" fmla="*/ 101 h 887"/>
                    <a:gd name="T4" fmla="*/ 273 w 886"/>
                    <a:gd name="T5" fmla="*/ 616 h 887"/>
                    <a:gd name="T6" fmla="*/ 786 w 886"/>
                    <a:gd name="T7" fmla="*/ 883 h 887"/>
                    <a:gd name="T8" fmla="*/ 839 w 886"/>
                    <a:gd name="T9" fmla="*/ 879 h 887"/>
                    <a:gd name="T10" fmla="*/ 851 w 886"/>
                    <a:gd name="T11" fmla="*/ 863 h 887"/>
                    <a:gd name="T12" fmla="*/ 883 w 886"/>
                    <a:gd name="T13" fmla="*/ 721 h 887"/>
                    <a:gd name="T14" fmla="*/ 871 w 886"/>
                    <a:gd name="T15" fmla="*/ 686 h 887"/>
                    <a:gd name="T16" fmla="*/ 708 w 886"/>
                    <a:gd name="T17" fmla="*/ 617 h 887"/>
                    <a:gd name="T18" fmla="*/ 652 w 886"/>
                    <a:gd name="T19" fmla="*/ 630 h 887"/>
                    <a:gd name="T20" fmla="*/ 632 w 886"/>
                    <a:gd name="T21" fmla="*/ 664 h 887"/>
                    <a:gd name="T22" fmla="*/ 601 w 886"/>
                    <a:gd name="T23" fmla="*/ 687 h 887"/>
                    <a:gd name="T24" fmla="*/ 363 w 886"/>
                    <a:gd name="T25" fmla="*/ 524 h 887"/>
                    <a:gd name="T26" fmla="*/ 194 w 886"/>
                    <a:gd name="T27" fmla="*/ 281 h 887"/>
                    <a:gd name="T28" fmla="*/ 217 w 886"/>
                    <a:gd name="T29" fmla="*/ 250 h 887"/>
                    <a:gd name="T30" fmla="*/ 251 w 886"/>
                    <a:gd name="T31" fmla="*/ 231 h 887"/>
                    <a:gd name="T32" fmla="*/ 264 w 886"/>
                    <a:gd name="T33" fmla="*/ 175 h 887"/>
                    <a:gd name="T34" fmla="*/ 215 w 886"/>
                    <a:gd name="T35" fmla="*/ 38 h 887"/>
                    <a:gd name="T36" fmla="*/ 167 w 886"/>
                    <a:gd name="T37" fmla="*/ 4 h 887"/>
                    <a:gd name="T38" fmla="*/ 24 w 886"/>
                    <a:gd name="T39" fmla="*/ 36 h 887"/>
                    <a:gd name="T40" fmla="*/ 8 w 886"/>
                    <a:gd name="T41" fmla="*/ 49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6" h="887">
                      <a:moveTo>
                        <a:pt x="8" y="49"/>
                      </a:moveTo>
                      <a:cubicBezTo>
                        <a:pt x="0" y="62"/>
                        <a:pt x="1" y="82"/>
                        <a:pt x="5" y="101"/>
                      </a:cubicBezTo>
                      <a:cubicBezTo>
                        <a:pt x="40" y="301"/>
                        <a:pt x="137" y="480"/>
                        <a:pt x="273" y="616"/>
                      </a:cubicBezTo>
                      <a:cubicBezTo>
                        <a:pt x="409" y="752"/>
                        <a:pt x="593" y="854"/>
                        <a:pt x="786" y="883"/>
                      </a:cubicBezTo>
                      <a:cubicBezTo>
                        <a:pt x="806" y="886"/>
                        <a:pt x="825" y="887"/>
                        <a:pt x="839" y="879"/>
                      </a:cubicBezTo>
                      <a:cubicBezTo>
                        <a:pt x="844" y="876"/>
                        <a:pt x="850" y="871"/>
                        <a:pt x="851" y="863"/>
                      </a:cubicBezTo>
                      <a:cubicBezTo>
                        <a:pt x="883" y="721"/>
                        <a:pt x="883" y="721"/>
                        <a:pt x="883" y="721"/>
                      </a:cubicBezTo>
                      <a:cubicBezTo>
                        <a:pt x="886" y="709"/>
                        <a:pt x="881" y="696"/>
                        <a:pt x="871" y="686"/>
                      </a:cubicBezTo>
                      <a:cubicBezTo>
                        <a:pt x="866" y="681"/>
                        <a:pt x="759" y="642"/>
                        <a:pt x="708" y="617"/>
                      </a:cubicBezTo>
                      <a:cubicBezTo>
                        <a:pt x="687" y="607"/>
                        <a:pt x="662" y="613"/>
                        <a:pt x="652" y="630"/>
                      </a:cubicBezTo>
                      <a:cubicBezTo>
                        <a:pt x="632" y="664"/>
                        <a:pt x="632" y="664"/>
                        <a:pt x="632" y="664"/>
                      </a:cubicBezTo>
                      <a:cubicBezTo>
                        <a:pt x="625" y="676"/>
                        <a:pt x="614" y="684"/>
                        <a:pt x="601" y="687"/>
                      </a:cubicBezTo>
                      <a:cubicBezTo>
                        <a:pt x="551" y="700"/>
                        <a:pt x="397" y="558"/>
                        <a:pt x="363" y="524"/>
                      </a:cubicBezTo>
                      <a:cubicBezTo>
                        <a:pt x="328" y="489"/>
                        <a:pt x="181" y="331"/>
                        <a:pt x="194" y="281"/>
                      </a:cubicBezTo>
                      <a:cubicBezTo>
                        <a:pt x="197" y="268"/>
                        <a:pt x="206" y="257"/>
                        <a:pt x="217" y="250"/>
                      </a:cubicBezTo>
                      <a:cubicBezTo>
                        <a:pt x="247" y="233"/>
                        <a:pt x="239" y="238"/>
                        <a:pt x="251" y="231"/>
                      </a:cubicBezTo>
                      <a:cubicBezTo>
                        <a:pt x="269" y="220"/>
                        <a:pt x="275" y="196"/>
                        <a:pt x="264" y="175"/>
                      </a:cubicBezTo>
                      <a:cubicBezTo>
                        <a:pt x="242" y="129"/>
                        <a:pt x="229" y="87"/>
                        <a:pt x="215" y="38"/>
                      </a:cubicBezTo>
                      <a:cubicBezTo>
                        <a:pt x="208" y="17"/>
                        <a:pt x="188" y="0"/>
                        <a:pt x="167" y="4"/>
                      </a:cubicBezTo>
                      <a:cubicBezTo>
                        <a:pt x="167" y="4"/>
                        <a:pt x="165" y="5"/>
                        <a:pt x="24" y="36"/>
                      </a:cubicBezTo>
                      <a:cubicBezTo>
                        <a:pt x="16" y="38"/>
                        <a:pt x="11" y="44"/>
                        <a:pt x="8" y="49"/>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7" name="Freeform 6">
                  <a:extLst>
                    <a:ext uri="{FF2B5EF4-FFF2-40B4-BE49-F238E27FC236}">
                      <a16:creationId xmlns:a16="http://schemas.microsoft.com/office/drawing/2014/main" id="{18F5EF59-9D04-4A49-BA12-C893C0505139}"/>
                    </a:ext>
                  </a:extLst>
                </p:cNvPr>
                <p:cNvSpPr>
                  <a:spLocks/>
                </p:cNvSpPr>
                <p:nvPr/>
              </p:nvSpPr>
              <p:spPr bwMode="auto">
                <a:xfrm>
                  <a:off x="3182" y="1108"/>
                  <a:ext cx="344" cy="345"/>
                </a:xfrm>
                <a:custGeom>
                  <a:avLst/>
                  <a:gdLst>
                    <a:gd name="T0" fmla="*/ 0 w 281"/>
                    <a:gd name="T1" fmla="*/ 0 h 281"/>
                    <a:gd name="T2" fmla="*/ 281 w 281"/>
                    <a:gd name="T3" fmla="*/ 281 h 281"/>
                  </a:gdLst>
                  <a:ahLst/>
                  <a:cxnLst>
                    <a:cxn ang="0">
                      <a:pos x="T0" y="T1"/>
                    </a:cxn>
                    <a:cxn ang="0">
                      <a:pos x="T2" y="T3"/>
                    </a:cxn>
                  </a:cxnLst>
                  <a:rect l="0" t="0" r="r" b="b"/>
                  <a:pathLst>
                    <a:path w="281" h="281">
                      <a:moveTo>
                        <a:pt x="0" y="0"/>
                      </a:moveTo>
                      <a:cubicBezTo>
                        <a:pt x="155" y="0"/>
                        <a:pt x="281" y="126"/>
                        <a:pt x="281" y="28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8" name="Freeform 7">
                  <a:extLst>
                    <a:ext uri="{FF2B5EF4-FFF2-40B4-BE49-F238E27FC236}">
                      <a16:creationId xmlns:a16="http://schemas.microsoft.com/office/drawing/2014/main" id="{0599A071-A4E3-400F-8EB5-3523352BB90B}"/>
                    </a:ext>
                  </a:extLst>
                </p:cNvPr>
                <p:cNvSpPr>
                  <a:spLocks/>
                </p:cNvSpPr>
                <p:nvPr/>
              </p:nvSpPr>
              <p:spPr bwMode="auto">
                <a:xfrm>
                  <a:off x="3182" y="961"/>
                  <a:ext cx="491" cy="492"/>
                </a:xfrm>
                <a:custGeom>
                  <a:avLst/>
                  <a:gdLst>
                    <a:gd name="T0" fmla="*/ 0 w 400"/>
                    <a:gd name="T1" fmla="*/ 0 h 401"/>
                    <a:gd name="T2" fmla="*/ 400 w 400"/>
                    <a:gd name="T3" fmla="*/ 401 h 401"/>
                  </a:gdLst>
                  <a:ahLst/>
                  <a:cxnLst>
                    <a:cxn ang="0">
                      <a:pos x="T0" y="T1"/>
                    </a:cxn>
                    <a:cxn ang="0">
                      <a:pos x="T2" y="T3"/>
                    </a:cxn>
                  </a:cxnLst>
                  <a:rect l="0" t="0" r="r" b="b"/>
                  <a:pathLst>
                    <a:path w="400" h="401">
                      <a:moveTo>
                        <a:pt x="0" y="0"/>
                      </a:moveTo>
                      <a:cubicBezTo>
                        <a:pt x="221" y="0"/>
                        <a:pt x="400" y="180"/>
                        <a:pt x="400" y="40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167" name="IconEmail">
              <a:extLst>
                <a:ext uri="{FF2B5EF4-FFF2-40B4-BE49-F238E27FC236}">
                  <a16:creationId xmlns:a16="http://schemas.microsoft.com/office/drawing/2014/main" id="{AA0A29D3-1A95-4159-8550-FD8457F9C2CC}"/>
                </a:ext>
              </a:extLst>
            </p:cNvPr>
            <p:cNvGrpSpPr>
              <a:grpSpLocks noChangeAspect="1"/>
            </p:cNvGrpSpPr>
            <p:nvPr/>
          </p:nvGrpSpPr>
          <p:grpSpPr>
            <a:xfrm>
              <a:off x="631150" y="4162565"/>
              <a:ext cx="180000" cy="180000"/>
              <a:chOff x="2703390" y="4365085"/>
              <a:chExt cx="960114" cy="960114"/>
            </a:xfrm>
          </p:grpSpPr>
          <p:sp>
            <p:nvSpPr>
              <p:cNvPr id="168" name="Ellipse 125">
                <a:extLst>
                  <a:ext uri="{FF2B5EF4-FFF2-40B4-BE49-F238E27FC236}">
                    <a16:creationId xmlns:a16="http://schemas.microsoft.com/office/drawing/2014/main" id="{120A94C0-9853-4B6E-BAF4-020C6D1D721D}"/>
                  </a:ext>
                </a:extLst>
              </p:cNvPr>
              <p:cNvSpPr/>
              <p:nvPr/>
            </p:nvSpPr>
            <p:spPr>
              <a:xfrm>
                <a:off x="2703390" y="4365085"/>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69" name="Group 168">
                <a:extLst>
                  <a:ext uri="{FF2B5EF4-FFF2-40B4-BE49-F238E27FC236}">
                    <a16:creationId xmlns:a16="http://schemas.microsoft.com/office/drawing/2014/main" id="{46796286-10AF-416B-AFB5-B7A955AB4B7F}"/>
                  </a:ext>
                </a:extLst>
              </p:cNvPr>
              <p:cNvGrpSpPr>
                <a:grpSpLocks noChangeAspect="1"/>
              </p:cNvGrpSpPr>
              <p:nvPr/>
            </p:nvGrpSpPr>
            <p:grpSpPr>
              <a:xfrm>
                <a:off x="2886170" y="4635603"/>
                <a:ext cx="594554" cy="419078"/>
                <a:chOff x="4562584" y="4650255"/>
                <a:chExt cx="457200" cy="322263"/>
              </a:xfrm>
            </p:grpSpPr>
            <p:sp>
              <p:nvSpPr>
                <p:cNvPr id="170" name="Line 20">
                  <a:extLst>
                    <a:ext uri="{FF2B5EF4-FFF2-40B4-BE49-F238E27FC236}">
                      <a16:creationId xmlns:a16="http://schemas.microsoft.com/office/drawing/2014/main" id="{83AAD9B9-3876-4D27-89B9-0D6A879A3993}"/>
                    </a:ext>
                  </a:extLst>
                </p:cNvPr>
                <p:cNvSpPr>
                  <a:spLocks noChangeShapeType="1"/>
                </p:cNvSpPr>
                <p:nvPr/>
              </p:nvSpPr>
              <p:spPr bwMode="auto">
                <a:xfrm>
                  <a:off x="4867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dirty="0"/>
                </a:p>
              </p:txBody>
            </p:sp>
            <p:sp>
              <p:nvSpPr>
                <p:cNvPr id="171" name="Freeform 21">
                  <a:extLst>
                    <a:ext uri="{FF2B5EF4-FFF2-40B4-BE49-F238E27FC236}">
                      <a16:creationId xmlns:a16="http://schemas.microsoft.com/office/drawing/2014/main" id="{825A81FE-407F-4E2D-96A5-7C6D9AD422B7}"/>
                    </a:ext>
                  </a:extLst>
                </p:cNvPr>
                <p:cNvSpPr>
                  <a:spLocks/>
                </p:cNvSpPr>
                <p:nvPr/>
              </p:nvSpPr>
              <p:spPr bwMode="auto">
                <a:xfrm>
                  <a:off x="4562584" y="4650255"/>
                  <a:ext cx="457200" cy="322263"/>
                </a:xfrm>
                <a:custGeom>
                  <a:avLst/>
                  <a:gdLst>
                    <a:gd name="T0" fmla="*/ 0 w 108"/>
                    <a:gd name="T1" fmla="*/ 40 h 76"/>
                    <a:gd name="T2" fmla="*/ 0 w 108"/>
                    <a:gd name="T3" fmla="*/ 8 h 76"/>
                    <a:gd name="T4" fmla="*/ 8 w 108"/>
                    <a:gd name="T5" fmla="*/ 0 h 76"/>
                    <a:gd name="T6" fmla="*/ 100 w 108"/>
                    <a:gd name="T7" fmla="*/ 0 h 76"/>
                    <a:gd name="T8" fmla="*/ 108 w 108"/>
                    <a:gd name="T9" fmla="*/ 8 h 76"/>
                    <a:gd name="T10" fmla="*/ 108 w 108"/>
                    <a:gd name="T11" fmla="*/ 68 h 76"/>
                    <a:gd name="T12" fmla="*/ 100 w 108"/>
                    <a:gd name="T13" fmla="*/ 76 h 76"/>
                    <a:gd name="T14" fmla="*/ 8 w 108"/>
                    <a:gd name="T15" fmla="*/ 76 h 76"/>
                    <a:gd name="T16" fmla="*/ 0 w 108"/>
                    <a:gd name="T17" fmla="*/ 68 h 76"/>
                    <a:gd name="T18" fmla="*/ 0 w 108"/>
                    <a:gd name="T19" fmla="*/ 52 h 76"/>
                    <a:gd name="connsiteX0" fmla="*/ 0 w 10000"/>
                    <a:gd name="connsiteY0" fmla="*/ 5263 h 10000"/>
                    <a:gd name="connsiteX1" fmla="*/ 0 w 10000"/>
                    <a:gd name="connsiteY1" fmla="*/ 1053 h 10000"/>
                    <a:gd name="connsiteX2" fmla="*/ 741 w 10000"/>
                    <a:gd name="connsiteY2" fmla="*/ 0 h 10000"/>
                    <a:gd name="connsiteX3" fmla="*/ 9259 w 10000"/>
                    <a:gd name="connsiteY3" fmla="*/ 0 h 10000"/>
                    <a:gd name="connsiteX4" fmla="*/ 10000 w 10000"/>
                    <a:gd name="connsiteY4" fmla="*/ 1053 h 10000"/>
                    <a:gd name="connsiteX5" fmla="*/ 10000 w 10000"/>
                    <a:gd name="connsiteY5" fmla="*/ 8947 h 10000"/>
                    <a:gd name="connsiteX6" fmla="*/ 9259 w 10000"/>
                    <a:gd name="connsiteY6" fmla="*/ 10000 h 10000"/>
                    <a:gd name="connsiteX7" fmla="*/ 741 w 10000"/>
                    <a:gd name="connsiteY7" fmla="*/ 10000 h 10000"/>
                    <a:gd name="connsiteX8" fmla="*/ 0 w 10000"/>
                    <a:gd name="connsiteY8" fmla="*/ 8947 h 10000"/>
                    <a:gd name="connsiteX9" fmla="*/ 0 w 10000"/>
                    <a:gd name="connsiteY9" fmla="*/ 6842 h 10000"/>
                    <a:gd name="connsiteX10" fmla="*/ 0 w 10000"/>
                    <a:gd name="connsiteY10" fmla="*/ 526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0" y="5263"/>
                      </a:moveTo>
                      <a:lnTo>
                        <a:pt x="0" y="1053"/>
                      </a:lnTo>
                      <a:cubicBezTo>
                        <a:pt x="0" y="526"/>
                        <a:pt x="370" y="0"/>
                        <a:pt x="741" y="0"/>
                      </a:cubicBezTo>
                      <a:lnTo>
                        <a:pt x="9259" y="0"/>
                      </a:lnTo>
                      <a:cubicBezTo>
                        <a:pt x="9630" y="0"/>
                        <a:pt x="10000" y="526"/>
                        <a:pt x="10000" y="1053"/>
                      </a:cubicBezTo>
                      <a:lnTo>
                        <a:pt x="10000" y="8947"/>
                      </a:lnTo>
                      <a:cubicBezTo>
                        <a:pt x="10000" y="9474"/>
                        <a:pt x="9630" y="10000"/>
                        <a:pt x="9259" y="10000"/>
                      </a:cubicBezTo>
                      <a:lnTo>
                        <a:pt x="741" y="10000"/>
                      </a:lnTo>
                      <a:cubicBezTo>
                        <a:pt x="370" y="10000"/>
                        <a:pt x="0" y="9474"/>
                        <a:pt x="0" y="8947"/>
                      </a:cubicBezTo>
                      <a:lnTo>
                        <a:pt x="0" y="6842"/>
                      </a:lnTo>
                      <a:lnTo>
                        <a:pt x="0" y="5263"/>
                      </a:lnTo>
                      <a:close/>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dirty="0"/>
                </a:p>
              </p:txBody>
            </p:sp>
            <p:sp>
              <p:nvSpPr>
                <p:cNvPr id="172" name="Freeform 22">
                  <a:extLst>
                    <a:ext uri="{FF2B5EF4-FFF2-40B4-BE49-F238E27FC236}">
                      <a16:creationId xmlns:a16="http://schemas.microsoft.com/office/drawing/2014/main" id="{6C1B3F95-D7AB-48D5-BDBD-878D5C26D61C}"/>
                    </a:ext>
                  </a:extLst>
                </p:cNvPr>
                <p:cNvSpPr>
                  <a:spLocks/>
                </p:cNvSpPr>
                <p:nvPr/>
              </p:nvSpPr>
              <p:spPr bwMode="auto">
                <a:xfrm>
                  <a:off x="4613384" y="4701055"/>
                  <a:ext cx="355600" cy="152400"/>
                </a:xfrm>
                <a:custGeom>
                  <a:avLst/>
                  <a:gdLst>
                    <a:gd name="T0" fmla="*/ 0 w 84"/>
                    <a:gd name="T1" fmla="*/ 0 h 36"/>
                    <a:gd name="T2" fmla="*/ 32 w 84"/>
                    <a:gd name="T3" fmla="*/ 32 h 36"/>
                    <a:gd name="T4" fmla="*/ 52 w 84"/>
                    <a:gd name="T5" fmla="*/ 32 h 36"/>
                    <a:gd name="T6" fmla="*/ 84 w 84"/>
                    <a:gd name="T7" fmla="*/ 0 h 36"/>
                  </a:gdLst>
                  <a:ahLst/>
                  <a:cxnLst>
                    <a:cxn ang="0">
                      <a:pos x="T0" y="T1"/>
                    </a:cxn>
                    <a:cxn ang="0">
                      <a:pos x="T2" y="T3"/>
                    </a:cxn>
                    <a:cxn ang="0">
                      <a:pos x="T4" y="T5"/>
                    </a:cxn>
                    <a:cxn ang="0">
                      <a:pos x="T6" y="T7"/>
                    </a:cxn>
                  </a:cxnLst>
                  <a:rect l="0" t="0" r="r" b="b"/>
                  <a:pathLst>
                    <a:path w="84" h="36">
                      <a:moveTo>
                        <a:pt x="0" y="0"/>
                      </a:moveTo>
                      <a:cubicBezTo>
                        <a:pt x="32" y="32"/>
                        <a:pt x="32" y="32"/>
                        <a:pt x="32" y="32"/>
                      </a:cubicBezTo>
                      <a:cubicBezTo>
                        <a:pt x="37" y="36"/>
                        <a:pt x="47" y="36"/>
                        <a:pt x="52" y="32"/>
                      </a:cubicBezTo>
                      <a:cubicBezTo>
                        <a:pt x="84" y="0"/>
                        <a:pt x="84" y="0"/>
                        <a:pt x="84" y="0"/>
                      </a:cubicBezTo>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dirty="0"/>
                </a:p>
              </p:txBody>
            </p:sp>
            <p:sp>
              <p:nvSpPr>
                <p:cNvPr id="173" name="Line 23">
                  <a:extLst>
                    <a:ext uri="{FF2B5EF4-FFF2-40B4-BE49-F238E27FC236}">
                      <a16:creationId xmlns:a16="http://schemas.microsoft.com/office/drawing/2014/main" id="{7784D739-A8C9-4FDD-B028-22857AC3DA51}"/>
                    </a:ext>
                  </a:extLst>
                </p:cNvPr>
                <p:cNvSpPr>
                  <a:spLocks noChangeShapeType="1"/>
                </p:cNvSpPr>
                <p:nvPr/>
              </p:nvSpPr>
              <p:spPr bwMode="auto">
                <a:xfrm flipH="1">
                  <a:off x="4613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dirty="0"/>
                </a:p>
              </p:txBody>
            </p:sp>
          </p:grpSp>
        </p:grpSp>
      </p:grpSp>
      <p:sp>
        <p:nvSpPr>
          <p:cNvPr id="179" name="strPhone02">
            <a:extLst>
              <a:ext uri="{FF2B5EF4-FFF2-40B4-BE49-F238E27FC236}">
                <a16:creationId xmlns:a16="http://schemas.microsoft.com/office/drawing/2014/main" id="{F4E8A020-6F75-4DA6-AE60-AC6CA5D5220B}"/>
              </a:ext>
            </a:extLst>
          </p:cNvPr>
          <p:cNvSpPr>
            <a:spLocks noGrp="1"/>
          </p:cNvSpPr>
          <p:nvPr>
            <p:ph type="body" sz="quarter" idx="26" hasCustomPrompt="1"/>
          </p:nvPr>
        </p:nvSpPr>
        <p:spPr>
          <a:xfrm>
            <a:off x="5536979" y="3808869"/>
            <a:ext cx="4050443" cy="246221"/>
          </a:xfrm>
        </p:spPr>
        <p:txBody>
          <a:bodyPr>
            <a:noAutofit/>
          </a:bodyPr>
          <a:lstStyle>
            <a:lvl1pPr>
              <a:spcBef>
                <a:spcPts val="0"/>
              </a:spcBef>
              <a:defRPr sz="1200" cap="none" baseline="0">
                <a:solidFill>
                  <a:schemeClr val="bg1"/>
                </a:solidFill>
                <a:latin typeface="+mn-lt"/>
              </a:defRPr>
            </a:lvl1pPr>
          </a:lstStyle>
          <a:p>
            <a:pPr lvl="0"/>
            <a:r>
              <a:rPr lang="nb-NO" sz="1200" dirty="0">
                <a:solidFill>
                  <a:schemeClr val="bg1"/>
                </a:solidFill>
              </a:rPr>
              <a:t>+32 # ### ## ##</a:t>
            </a:r>
            <a:endParaRPr lang="nb-NO" dirty="0"/>
          </a:p>
        </p:txBody>
      </p:sp>
      <p:sp>
        <p:nvSpPr>
          <p:cNvPr id="180" name="strEmail02">
            <a:extLst>
              <a:ext uri="{FF2B5EF4-FFF2-40B4-BE49-F238E27FC236}">
                <a16:creationId xmlns:a16="http://schemas.microsoft.com/office/drawing/2014/main" id="{8970B6E8-761C-45B3-8AF4-3DA1244032CC}"/>
              </a:ext>
            </a:extLst>
          </p:cNvPr>
          <p:cNvSpPr>
            <a:spLocks noGrp="1"/>
          </p:cNvSpPr>
          <p:nvPr>
            <p:ph type="body" sz="quarter" idx="27" hasCustomPrompt="1"/>
          </p:nvPr>
        </p:nvSpPr>
        <p:spPr>
          <a:xfrm>
            <a:off x="5536979" y="3551088"/>
            <a:ext cx="4050443" cy="246221"/>
          </a:xfrm>
        </p:spPr>
        <p:txBody>
          <a:bodyPr>
            <a:noAutofit/>
          </a:bodyPr>
          <a:lstStyle>
            <a:lvl1pPr>
              <a:spcBef>
                <a:spcPts val="0"/>
              </a:spcBef>
              <a:defRPr sz="1200" cap="none" baseline="0">
                <a:solidFill>
                  <a:schemeClr val="bg1"/>
                </a:solidFill>
                <a:latin typeface="+mn-lt"/>
              </a:defRPr>
            </a:lvl1pPr>
          </a:lstStyle>
          <a:p>
            <a:pPr lvl="0"/>
            <a:r>
              <a:rPr lang="nb-NO" sz="1200" dirty="0">
                <a:solidFill>
                  <a:schemeClr val="bg1"/>
                </a:solidFill>
              </a:rPr>
              <a:t>firstname.lastname@ipsos.com</a:t>
            </a:r>
            <a:endParaRPr lang="nb-NO" dirty="0"/>
          </a:p>
        </p:txBody>
      </p:sp>
      <p:sp>
        <p:nvSpPr>
          <p:cNvPr id="181" name="strFunction02">
            <a:extLst>
              <a:ext uri="{FF2B5EF4-FFF2-40B4-BE49-F238E27FC236}">
                <a16:creationId xmlns:a16="http://schemas.microsoft.com/office/drawing/2014/main" id="{1DF59D34-2064-417F-94E1-4605A2DF018C}"/>
              </a:ext>
            </a:extLst>
          </p:cNvPr>
          <p:cNvSpPr>
            <a:spLocks noGrp="1"/>
          </p:cNvSpPr>
          <p:nvPr>
            <p:ph type="body" sz="quarter" idx="28" hasCustomPrompt="1"/>
          </p:nvPr>
        </p:nvSpPr>
        <p:spPr>
          <a:xfrm>
            <a:off x="5267422" y="3106962"/>
            <a:ext cx="4320000" cy="246221"/>
          </a:xfrm>
        </p:spPr>
        <p:txBody>
          <a:bodyPr>
            <a:noAutofit/>
          </a:bodyPr>
          <a:lstStyle>
            <a:lvl1pPr>
              <a:spcBef>
                <a:spcPts val="0"/>
              </a:spcBef>
              <a:defRPr sz="1200" cap="none" baseline="0">
                <a:solidFill>
                  <a:schemeClr val="bg1">
                    <a:alpha val="50000"/>
                  </a:schemeClr>
                </a:solidFill>
                <a:latin typeface="+mn-lt"/>
              </a:defRPr>
            </a:lvl1pPr>
          </a:lstStyle>
          <a:p>
            <a:pPr lvl="0"/>
            <a:r>
              <a:rPr lang="nb-NO" dirty="0" err="1"/>
              <a:t>Function</a:t>
            </a:r>
            <a:r>
              <a:rPr lang="nb-NO" dirty="0"/>
              <a:t> </a:t>
            </a:r>
            <a:r>
              <a:rPr lang="nb-NO" dirty="0" err="1"/>
              <a:t>Title</a:t>
            </a:r>
            <a:endParaRPr lang="nb-NO" dirty="0"/>
          </a:p>
        </p:txBody>
      </p:sp>
      <p:sp>
        <p:nvSpPr>
          <p:cNvPr id="182" name="strName02">
            <a:extLst>
              <a:ext uri="{FF2B5EF4-FFF2-40B4-BE49-F238E27FC236}">
                <a16:creationId xmlns:a16="http://schemas.microsoft.com/office/drawing/2014/main" id="{BE97F47A-E462-40A5-8B31-82EB5FBDEBBC}"/>
              </a:ext>
            </a:extLst>
          </p:cNvPr>
          <p:cNvSpPr>
            <a:spLocks noGrp="1"/>
          </p:cNvSpPr>
          <p:nvPr>
            <p:ph type="body" sz="quarter" idx="29" hasCustomPrompt="1"/>
          </p:nvPr>
        </p:nvSpPr>
        <p:spPr>
          <a:xfrm>
            <a:off x="5267422" y="2867022"/>
            <a:ext cx="4320000" cy="246221"/>
          </a:xfrm>
        </p:spPr>
        <p:txBody>
          <a:bodyPr>
            <a:noAutofit/>
          </a:bodyPr>
          <a:lstStyle>
            <a:lvl1pPr>
              <a:spcBef>
                <a:spcPts val="0"/>
              </a:spcBef>
              <a:defRPr cap="all" baseline="0">
                <a:solidFill>
                  <a:schemeClr val="bg1"/>
                </a:solidFill>
                <a:latin typeface="+mj-lt"/>
              </a:defRPr>
            </a:lvl1pPr>
          </a:lstStyle>
          <a:p>
            <a:pPr lvl="0"/>
            <a:r>
              <a:rPr lang="nb-NO" dirty="0" err="1"/>
              <a:t>Firstname</a:t>
            </a:r>
            <a:r>
              <a:rPr lang="nb-NO" dirty="0"/>
              <a:t> </a:t>
            </a:r>
            <a:r>
              <a:rPr lang="nb-NO" dirty="0" err="1"/>
              <a:t>Lastname</a:t>
            </a:r>
            <a:endParaRPr lang="nb-NO" dirty="0"/>
          </a:p>
        </p:txBody>
      </p:sp>
      <p:grpSp>
        <p:nvGrpSpPr>
          <p:cNvPr id="183" name="Icons01">
            <a:extLst>
              <a:ext uri="{FF2B5EF4-FFF2-40B4-BE49-F238E27FC236}">
                <a16:creationId xmlns:a16="http://schemas.microsoft.com/office/drawing/2014/main" id="{6FCDB661-4CC4-49CA-ABB9-79E996A68F0E}"/>
              </a:ext>
            </a:extLst>
          </p:cNvPr>
          <p:cNvGrpSpPr/>
          <p:nvPr userDrawn="1"/>
        </p:nvGrpSpPr>
        <p:grpSpPr>
          <a:xfrm>
            <a:off x="631150" y="3434914"/>
            <a:ext cx="464690" cy="562031"/>
            <a:chOff x="631150" y="4043586"/>
            <a:chExt cx="464690" cy="562031"/>
          </a:xfrm>
        </p:grpSpPr>
        <p:cxnSp>
          <p:nvCxnSpPr>
            <p:cNvPr id="184" name="Hline">
              <a:extLst>
                <a:ext uri="{FF2B5EF4-FFF2-40B4-BE49-F238E27FC236}">
                  <a16:creationId xmlns:a16="http://schemas.microsoft.com/office/drawing/2014/main" id="{B85FE1D4-15B2-478B-A874-FCB227FBFE4D}"/>
                </a:ext>
              </a:extLst>
            </p:cNvPr>
            <p:cNvCxnSpPr>
              <a:cxnSpLocks/>
            </p:cNvCxnSpPr>
            <p:nvPr/>
          </p:nvCxnSpPr>
          <p:spPr>
            <a:xfrm>
              <a:off x="631150" y="4043586"/>
              <a:ext cx="4646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85" name="IconPhone">
              <a:extLst>
                <a:ext uri="{FF2B5EF4-FFF2-40B4-BE49-F238E27FC236}">
                  <a16:creationId xmlns:a16="http://schemas.microsoft.com/office/drawing/2014/main" id="{ED7BE4EC-1A60-43AE-86B4-0BDD623FD05C}"/>
                </a:ext>
              </a:extLst>
            </p:cNvPr>
            <p:cNvGrpSpPr>
              <a:grpSpLocks noChangeAspect="1"/>
            </p:cNvGrpSpPr>
            <p:nvPr/>
          </p:nvGrpSpPr>
          <p:grpSpPr>
            <a:xfrm>
              <a:off x="631150" y="4425617"/>
              <a:ext cx="180000" cy="180000"/>
              <a:chOff x="2703390" y="3158472"/>
              <a:chExt cx="960114" cy="960114"/>
            </a:xfrm>
          </p:grpSpPr>
          <p:sp>
            <p:nvSpPr>
              <p:cNvPr id="193" name="Ellipse 125">
                <a:extLst>
                  <a:ext uri="{FF2B5EF4-FFF2-40B4-BE49-F238E27FC236}">
                    <a16:creationId xmlns:a16="http://schemas.microsoft.com/office/drawing/2014/main" id="{9525C37E-B775-4966-A42D-B8918D3EB2F0}"/>
                  </a:ext>
                </a:extLst>
              </p:cNvPr>
              <p:cNvSpPr/>
              <p:nvPr/>
            </p:nvSpPr>
            <p:spPr>
              <a:xfrm>
                <a:off x="2703390" y="3158472"/>
                <a:ext cx="960114" cy="960114"/>
              </a:xfrm>
              <a:prstGeom prst="ellipse">
                <a:avLst/>
              </a:prstGeom>
              <a:solidFill>
                <a:schemeClr val="accent1"/>
              </a:solidFill>
              <a:ln w="635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94" name="Group 4">
                <a:extLst>
                  <a:ext uri="{FF2B5EF4-FFF2-40B4-BE49-F238E27FC236}">
                    <a16:creationId xmlns:a16="http://schemas.microsoft.com/office/drawing/2014/main" id="{4F17C34E-A87B-4426-B69E-308B5BF79BF8}"/>
                  </a:ext>
                </a:extLst>
              </p:cNvPr>
              <p:cNvGrpSpPr>
                <a:grpSpLocks noChangeAspect="1"/>
              </p:cNvGrpSpPr>
              <p:nvPr/>
            </p:nvGrpSpPr>
            <p:grpSpPr bwMode="auto">
              <a:xfrm>
                <a:off x="2912386" y="3366720"/>
                <a:ext cx="542122" cy="543618"/>
                <a:chOff x="2638" y="958"/>
                <a:chExt cx="1087" cy="1090"/>
              </a:xfrm>
              <a:noFill/>
            </p:grpSpPr>
            <p:sp>
              <p:nvSpPr>
                <p:cNvPr id="195" name="Freeform 5">
                  <a:extLst>
                    <a:ext uri="{FF2B5EF4-FFF2-40B4-BE49-F238E27FC236}">
                      <a16:creationId xmlns:a16="http://schemas.microsoft.com/office/drawing/2014/main" id="{31E29092-1DB2-49C1-98A0-DBFA363E5A0B}"/>
                    </a:ext>
                  </a:extLst>
                </p:cNvPr>
                <p:cNvSpPr>
                  <a:spLocks/>
                </p:cNvSpPr>
                <p:nvPr/>
              </p:nvSpPr>
              <p:spPr bwMode="auto">
                <a:xfrm>
                  <a:off x="2638" y="958"/>
                  <a:ext cx="1087" cy="1090"/>
                </a:xfrm>
                <a:custGeom>
                  <a:avLst/>
                  <a:gdLst>
                    <a:gd name="T0" fmla="*/ 8 w 886"/>
                    <a:gd name="T1" fmla="*/ 49 h 887"/>
                    <a:gd name="T2" fmla="*/ 5 w 886"/>
                    <a:gd name="T3" fmla="*/ 101 h 887"/>
                    <a:gd name="T4" fmla="*/ 273 w 886"/>
                    <a:gd name="T5" fmla="*/ 616 h 887"/>
                    <a:gd name="T6" fmla="*/ 786 w 886"/>
                    <a:gd name="T7" fmla="*/ 883 h 887"/>
                    <a:gd name="T8" fmla="*/ 839 w 886"/>
                    <a:gd name="T9" fmla="*/ 879 h 887"/>
                    <a:gd name="T10" fmla="*/ 851 w 886"/>
                    <a:gd name="T11" fmla="*/ 863 h 887"/>
                    <a:gd name="T12" fmla="*/ 883 w 886"/>
                    <a:gd name="T13" fmla="*/ 721 h 887"/>
                    <a:gd name="T14" fmla="*/ 871 w 886"/>
                    <a:gd name="T15" fmla="*/ 686 h 887"/>
                    <a:gd name="T16" fmla="*/ 708 w 886"/>
                    <a:gd name="T17" fmla="*/ 617 h 887"/>
                    <a:gd name="T18" fmla="*/ 652 w 886"/>
                    <a:gd name="T19" fmla="*/ 630 h 887"/>
                    <a:gd name="T20" fmla="*/ 632 w 886"/>
                    <a:gd name="T21" fmla="*/ 664 h 887"/>
                    <a:gd name="T22" fmla="*/ 601 w 886"/>
                    <a:gd name="T23" fmla="*/ 687 h 887"/>
                    <a:gd name="T24" fmla="*/ 363 w 886"/>
                    <a:gd name="T25" fmla="*/ 524 h 887"/>
                    <a:gd name="T26" fmla="*/ 194 w 886"/>
                    <a:gd name="T27" fmla="*/ 281 h 887"/>
                    <a:gd name="T28" fmla="*/ 217 w 886"/>
                    <a:gd name="T29" fmla="*/ 250 h 887"/>
                    <a:gd name="T30" fmla="*/ 251 w 886"/>
                    <a:gd name="T31" fmla="*/ 231 h 887"/>
                    <a:gd name="T32" fmla="*/ 264 w 886"/>
                    <a:gd name="T33" fmla="*/ 175 h 887"/>
                    <a:gd name="T34" fmla="*/ 215 w 886"/>
                    <a:gd name="T35" fmla="*/ 38 h 887"/>
                    <a:gd name="T36" fmla="*/ 167 w 886"/>
                    <a:gd name="T37" fmla="*/ 4 h 887"/>
                    <a:gd name="T38" fmla="*/ 24 w 886"/>
                    <a:gd name="T39" fmla="*/ 36 h 887"/>
                    <a:gd name="T40" fmla="*/ 8 w 886"/>
                    <a:gd name="T41" fmla="*/ 49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6" h="887">
                      <a:moveTo>
                        <a:pt x="8" y="49"/>
                      </a:moveTo>
                      <a:cubicBezTo>
                        <a:pt x="0" y="62"/>
                        <a:pt x="1" y="82"/>
                        <a:pt x="5" y="101"/>
                      </a:cubicBezTo>
                      <a:cubicBezTo>
                        <a:pt x="40" y="301"/>
                        <a:pt x="137" y="480"/>
                        <a:pt x="273" y="616"/>
                      </a:cubicBezTo>
                      <a:cubicBezTo>
                        <a:pt x="409" y="752"/>
                        <a:pt x="593" y="854"/>
                        <a:pt x="786" y="883"/>
                      </a:cubicBezTo>
                      <a:cubicBezTo>
                        <a:pt x="806" y="886"/>
                        <a:pt x="825" y="887"/>
                        <a:pt x="839" y="879"/>
                      </a:cubicBezTo>
                      <a:cubicBezTo>
                        <a:pt x="844" y="876"/>
                        <a:pt x="850" y="871"/>
                        <a:pt x="851" y="863"/>
                      </a:cubicBezTo>
                      <a:cubicBezTo>
                        <a:pt x="883" y="721"/>
                        <a:pt x="883" y="721"/>
                        <a:pt x="883" y="721"/>
                      </a:cubicBezTo>
                      <a:cubicBezTo>
                        <a:pt x="886" y="709"/>
                        <a:pt x="881" y="696"/>
                        <a:pt x="871" y="686"/>
                      </a:cubicBezTo>
                      <a:cubicBezTo>
                        <a:pt x="866" y="681"/>
                        <a:pt x="759" y="642"/>
                        <a:pt x="708" y="617"/>
                      </a:cubicBezTo>
                      <a:cubicBezTo>
                        <a:pt x="687" y="607"/>
                        <a:pt x="662" y="613"/>
                        <a:pt x="652" y="630"/>
                      </a:cubicBezTo>
                      <a:cubicBezTo>
                        <a:pt x="632" y="664"/>
                        <a:pt x="632" y="664"/>
                        <a:pt x="632" y="664"/>
                      </a:cubicBezTo>
                      <a:cubicBezTo>
                        <a:pt x="625" y="676"/>
                        <a:pt x="614" y="684"/>
                        <a:pt x="601" y="687"/>
                      </a:cubicBezTo>
                      <a:cubicBezTo>
                        <a:pt x="551" y="700"/>
                        <a:pt x="397" y="558"/>
                        <a:pt x="363" y="524"/>
                      </a:cubicBezTo>
                      <a:cubicBezTo>
                        <a:pt x="328" y="489"/>
                        <a:pt x="181" y="331"/>
                        <a:pt x="194" y="281"/>
                      </a:cubicBezTo>
                      <a:cubicBezTo>
                        <a:pt x="197" y="268"/>
                        <a:pt x="206" y="257"/>
                        <a:pt x="217" y="250"/>
                      </a:cubicBezTo>
                      <a:cubicBezTo>
                        <a:pt x="247" y="233"/>
                        <a:pt x="239" y="238"/>
                        <a:pt x="251" y="231"/>
                      </a:cubicBezTo>
                      <a:cubicBezTo>
                        <a:pt x="269" y="220"/>
                        <a:pt x="275" y="196"/>
                        <a:pt x="264" y="175"/>
                      </a:cubicBezTo>
                      <a:cubicBezTo>
                        <a:pt x="242" y="129"/>
                        <a:pt x="229" y="87"/>
                        <a:pt x="215" y="38"/>
                      </a:cubicBezTo>
                      <a:cubicBezTo>
                        <a:pt x="208" y="17"/>
                        <a:pt x="188" y="0"/>
                        <a:pt x="167" y="4"/>
                      </a:cubicBezTo>
                      <a:cubicBezTo>
                        <a:pt x="167" y="4"/>
                        <a:pt x="165" y="5"/>
                        <a:pt x="24" y="36"/>
                      </a:cubicBezTo>
                      <a:cubicBezTo>
                        <a:pt x="16" y="38"/>
                        <a:pt x="11" y="44"/>
                        <a:pt x="8" y="49"/>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6" name="Freeform 6">
                  <a:extLst>
                    <a:ext uri="{FF2B5EF4-FFF2-40B4-BE49-F238E27FC236}">
                      <a16:creationId xmlns:a16="http://schemas.microsoft.com/office/drawing/2014/main" id="{CCCDFE6D-3370-4A92-9C79-12D20A38FA8D}"/>
                    </a:ext>
                  </a:extLst>
                </p:cNvPr>
                <p:cNvSpPr>
                  <a:spLocks/>
                </p:cNvSpPr>
                <p:nvPr/>
              </p:nvSpPr>
              <p:spPr bwMode="auto">
                <a:xfrm>
                  <a:off x="3182" y="1108"/>
                  <a:ext cx="344" cy="345"/>
                </a:xfrm>
                <a:custGeom>
                  <a:avLst/>
                  <a:gdLst>
                    <a:gd name="T0" fmla="*/ 0 w 281"/>
                    <a:gd name="T1" fmla="*/ 0 h 281"/>
                    <a:gd name="T2" fmla="*/ 281 w 281"/>
                    <a:gd name="T3" fmla="*/ 281 h 281"/>
                  </a:gdLst>
                  <a:ahLst/>
                  <a:cxnLst>
                    <a:cxn ang="0">
                      <a:pos x="T0" y="T1"/>
                    </a:cxn>
                    <a:cxn ang="0">
                      <a:pos x="T2" y="T3"/>
                    </a:cxn>
                  </a:cxnLst>
                  <a:rect l="0" t="0" r="r" b="b"/>
                  <a:pathLst>
                    <a:path w="281" h="281">
                      <a:moveTo>
                        <a:pt x="0" y="0"/>
                      </a:moveTo>
                      <a:cubicBezTo>
                        <a:pt x="155" y="0"/>
                        <a:pt x="281" y="126"/>
                        <a:pt x="281" y="28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7" name="Freeform 7">
                  <a:extLst>
                    <a:ext uri="{FF2B5EF4-FFF2-40B4-BE49-F238E27FC236}">
                      <a16:creationId xmlns:a16="http://schemas.microsoft.com/office/drawing/2014/main" id="{7BFC2256-49A5-4449-9E76-F716D6DDEB24}"/>
                    </a:ext>
                  </a:extLst>
                </p:cNvPr>
                <p:cNvSpPr>
                  <a:spLocks/>
                </p:cNvSpPr>
                <p:nvPr/>
              </p:nvSpPr>
              <p:spPr bwMode="auto">
                <a:xfrm>
                  <a:off x="3182" y="961"/>
                  <a:ext cx="491" cy="492"/>
                </a:xfrm>
                <a:custGeom>
                  <a:avLst/>
                  <a:gdLst>
                    <a:gd name="T0" fmla="*/ 0 w 400"/>
                    <a:gd name="T1" fmla="*/ 0 h 401"/>
                    <a:gd name="T2" fmla="*/ 400 w 400"/>
                    <a:gd name="T3" fmla="*/ 401 h 401"/>
                  </a:gdLst>
                  <a:ahLst/>
                  <a:cxnLst>
                    <a:cxn ang="0">
                      <a:pos x="T0" y="T1"/>
                    </a:cxn>
                    <a:cxn ang="0">
                      <a:pos x="T2" y="T3"/>
                    </a:cxn>
                  </a:cxnLst>
                  <a:rect l="0" t="0" r="r" b="b"/>
                  <a:pathLst>
                    <a:path w="400" h="401">
                      <a:moveTo>
                        <a:pt x="0" y="0"/>
                      </a:moveTo>
                      <a:cubicBezTo>
                        <a:pt x="221" y="0"/>
                        <a:pt x="400" y="180"/>
                        <a:pt x="400" y="40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186" name="IconEmail">
              <a:extLst>
                <a:ext uri="{FF2B5EF4-FFF2-40B4-BE49-F238E27FC236}">
                  <a16:creationId xmlns:a16="http://schemas.microsoft.com/office/drawing/2014/main" id="{852D1758-A85B-488E-A877-FD31DFD19387}"/>
                </a:ext>
              </a:extLst>
            </p:cNvPr>
            <p:cNvGrpSpPr>
              <a:grpSpLocks noChangeAspect="1"/>
            </p:cNvGrpSpPr>
            <p:nvPr/>
          </p:nvGrpSpPr>
          <p:grpSpPr>
            <a:xfrm>
              <a:off x="631150" y="4162565"/>
              <a:ext cx="180000" cy="180000"/>
              <a:chOff x="2703390" y="4365085"/>
              <a:chExt cx="960114" cy="960114"/>
            </a:xfrm>
          </p:grpSpPr>
          <p:sp>
            <p:nvSpPr>
              <p:cNvPr id="187" name="Ellipse 125">
                <a:extLst>
                  <a:ext uri="{FF2B5EF4-FFF2-40B4-BE49-F238E27FC236}">
                    <a16:creationId xmlns:a16="http://schemas.microsoft.com/office/drawing/2014/main" id="{6FC3A3E6-BDB5-499F-8B4C-7A9FA1A0416C}"/>
                  </a:ext>
                </a:extLst>
              </p:cNvPr>
              <p:cNvSpPr/>
              <p:nvPr/>
            </p:nvSpPr>
            <p:spPr>
              <a:xfrm>
                <a:off x="2703390" y="4365085"/>
                <a:ext cx="960114" cy="960114"/>
              </a:xfrm>
              <a:prstGeom prst="ellipse">
                <a:avLst/>
              </a:prstGeom>
              <a:solidFill>
                <a:schemeClr val="accent1"/>
              </a:solidFill>
              <a:ln w="635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88" name="Group 187">
                <a:extLst>
                  <a:ext uri="{FF2B5EF4-FFF2-40B4-BE49-F238E27FC236}">
                    <a16:creationId xmlns:a16="http://schemas.microsoft.com/office/drawing/2014/main" id="{2AA8AB62-83ED-4A43-9060-390A0AE450B8}"/>
                  </a:ext>
                </a:extLst>
              </p:cNvPr>
              <p:cNvGrpSpPr>
                <a:grpSpLocks noChangeAspect="1"/>
              </p:cNvGrpSpPr>
              <p:nvPr/>
            </p:nvGrpSpPr>
            <p:grpSpPr>
              <a:xfrm>
                <a:off x="2886170" y="4635603"/>
                <a:ext cx="594554" cy="419078"/>
                <a:chOff x="4562584" y="4650255"/>
                <a:chExt cx="457200" cy="322263"/>
              </a:xfrm>
            </p:grpSpPr>
            <p:sp>
              <p:nvSpPr>
                <p:cNvPr id="189" name="Line 20">
                  <a:extLst>
                    <a:ext uri="{FF2B5EF4-FFF2-40B4-BE49-F238E27FC236}">
                      <a16:creationId xmlns:a16="http://schemas.microsoft.com/office/drawing/2014/main" id="{621805C5-E723-4163-9597-3A75AC086534}"/>
                    </a:ext>
                  </a:extLst>
                </p:cNvPr>
                <p:cNvSpPr>
                  <a:spLocks noChangeShapeType="1"/>
                </p:cNvSpPr>
                <p:nvPr/>
              </p:nvSpPr>
              <p:spPr bwMode="auto">
                <a:xfrm>
                  <a:off x="4867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dirty="0"/>
                </a:p>
              </p:txBody>
            </p:sp>
            <p:sp>
              <p:nvSpPr>
                <p:cNvPr id="190" name="Freeform 21">
                  <a:extLst>
                    <a:ext uri="{FF2B5EF4-FFF2-40B4-BE49-F238E27FC236}">
                      <a16:creationId xmlns:a16="http://schemas.microsoft.com/office/drawing/2014/main" id="{0EA59778-FDED-42CD-9513-FCA5D2789C8B}"/>
                    </a:ext>
                  </a:extLst>
                </p:cNvPr>
                <p:cNvSpPr>
                  <a:spLocks/>
                </p:cNvSpPr>
                <p:nvPr/>
              </p:nvSpPr>
              <p:spPr bwMode="auto">
                <a:xfrm>
                  <a:off x="4562584" y="4650255"/>
                  <a:ext cx="457200" cy="322263"/>
                </a:xfrm>
                <a:custGeom>
                  <a:avLst/>
                  <a:gdLst>
                    <a:gd name="T0" fmla="*/ 0 w 108"/>
                    <a:gd name="T1" fmla="*/ 40 h 76"/>
                    <a:gd name="T2" fmla="*/ 0 w 108"/>
                    <a:gd name="T3" fmla="*/ 8 h 76"/>
                    <a:gd name="T4" fmla="*/ 8 w 108"/>
                    <a:gd name="T5" fmla="*/ 0 h 76"/>
                    <a:gd name="T6" fmla="*/ 100 w 108"/>
                    <a:gd name="T7" fmla="*/ 0 h 76"/>
                    <a:gd name="T8" fmla="*/ 108 w 108"/>
                    <a:gd name="T9" fmla="*/ 8 h 76"/>
                    <a:gd name="T10" fmla="*/ 108 w 108"/>
                    <a:gd name="T11" fmla="*/ 68 h 76"/>
                    <a:gd name="T12" fmla="*/ 100 w 108"/>
                    <a:gd name="T13" fmla="*/ 76 h 76"/>
                    <a:gd name="T14" fmla="*/ 8 w 108"/>
                    <a:gd name="T15" fmla="*/ 76 h 76"/>
                    <a:gd name="T16" fmla="*/ 0 w 108"/>
                    <a:gd name="T17" fmla="*/ 68 h 76"/>
                    <a:gd name="T18" fmla="*/ 0 w 108"/>
                    <a:gd name="T19" fmla="*/ 52 h 76"/>
                    <a:gd name="connsiteX0" fmla="*/ 0 w 10000"/>
                    <a:gd name="connsiteY0" fmla="*/ 5263 h 10000"/>
                    <a:gd name="connsiteX1" fmla="*/ 0 w 10000"/>
                    <a:gd name="connsiteY1" fmla="*/ 1053 h 10000"/>
                    <a:gd name="connsiteX2" fmla="*/ 741 w 10000"/>
                    <a:gd name="connsiteY2" fmla="*/ 0 h 10000"/>
                    <a:gd name="connsiteX3" fmla="*/ 9259 w 10000"/>
                    <a:gd name="connsiteY3" fmla="*/ 0 h 10000"/>
                    <a:gd name="connsiteX4" fmla="*/ 10000 w 10000"/>
                    <a:gd name="connsiteY4" fmla="*/ 1053 h 10000"/>
                    <a:gd name="connsiteX5" fmla="*/ 10000 w 10000"/>
                    <a:gd name="connsiteY5" fmla="*/ 8947 h 10000"/>
                    <a:gd name="connsiteX6" fmla="*/ 9259 w 10000"/>
                    <a:gd name="connsiteY6" fmla="*/ 10000 h 10000"/>
                    <a:gd name="connsiteX7" fmla="*/ 741 w 10000"/>
                    <a:gd name="connsiteY7" fmla="*/ 10000 h 10000"/>
                    <a:gd name="connsiteX8" fmla="*/ 0 w 10000"/>
                    <a:gd name="connsiteY8" fmla="*/ 8947 h 10000"/>
                    <a:gd name="connsiteX9" fmla="*/ 0 w 10000"/>
                    <a:gd name="connsiteY9" fmla="*/ 6842 h 10000"/>
                    <a:gd name="connsiteX10" fmla="*/ 0 w 10000"/>
                    <a:gd name="connsiteY10" fmla="*/ 526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0" y="5263"/>
                      </a:moveTo>
                      <a:lnTo>
                        <a:pt x="0" y="1053"/>
                      </a:lnTo>
                      <a:cubicBezTo>
                        <a:pt x="0" y="526"/>
                        <a:pt x="370" y="0"/>
                        <a:pt x="741" y="0"/>
                      </a:cubicBezTo>
                      <a:lnTo>
                        <a:pt x="9259" y="0"/>
                      </a:lnTo>
                      <a:cubicBezTo>
                        <a:pt x="9630" y="0"/>
                        <a:pt x="10000" y="526"/>
                        <a:pt x="10000" y="1053"/>
                      </a:cubicBezTo>
                      <a:lnTo>
                        <a:pt x="10000" y="8947"/>
                      </a:lnTo>
                      <a:cubicBezTo>
                        <a:pt x="10000" y="9474"/>
                        <a:pt x="9630" y="10000"/>
                        <a:pt x="9259" y="10000"/>
                      </a:cubicBezTo>
                      <a:lnTo>
                        <a:pt x="741" y="10000"/>
                      </a:lnTo>
                      <a:cubicBezTo>
                        <a:pt x="370" y="10000"/>
                        <a:pt x="0" y="9474"/>
                        <a:pt x="0" y="8947"/>
                      </a:cubicBezTo>
                      <a:lnTo>
                        <a:pt x="0" y="6842"/>
                      </a:lnTo>
                      <a:lnTo>
                        <a:pt x="0" y="5263"/>
                      </a:lnTo>
                      <a:close/>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dirty="0"/>
                </a:p>
              </p:txBody>
            </p:sp>
            <p:sp>
              <p:nvSpPr>
                <p:cNvPr id="191" name="Freeform 22">
                  <a:extLst>
                    <a:ext uri="{FF2B5EF4-FFF2-40B4-BE49-F238E27FC236}">
                      <a16:creationId xmlns:a16="http://schemas.microsoft.com/office/drawing/2014/main" id="{B1F20495-C2A9-42EC-B1F3-E9B0A543C02E}"/>
                    </a:ext>
                  </a:extLst>
                </p:cNvPr>
                <p:cNvSpPr>
                  <a:spLocks/>
                </p:cNvSpPr>
                <p:nvPr/>
              </p:nvSpPr>
              <p:spPr bwMode="auto">
                <a:xfrm>
                  <a:off x="4613384" y="4701055"/>
                  <a:ext cx="355600" cy="152400"/>
                </a:xfrm>
                <a:custGeom>
                  <a:avLst/>
                  <a:gdLst>
                    <a:gd name="T0" fmla="*/ 0 w 84"/>
                    <a:gd name="T1" fmla="*/ 0 h 36"/>
                    <a:gd name="T2" fmla="*/ 32 w 84"/>
                    <a:gd name="T3" fmla="*/ 32 h 36"/>
                    <a:gd name="T4" fmla="*/ 52 w 84"/>
                    <a:gd name="T5" fmla="*/ 32 h 36"/>
                    <a:gd name="T6" fmla="*/ 84 w 84"/>
                    <a:gd name="T7" fmla="*/ 0 h 36"/>
                  </a:gdLst>
                  <a:ahLst/>
                  <a:cxnLst>
                    <a:cxn ang="0">
                      <a:pos x="T0" y="T1"/>
                    </a:cxn>
                    <a:cxn ang="0">
                      <a:pos x="T2" y="T3"/>
                    </a:cxn>
                    <a:cxn ang="0">
                      <a:pos x="T4" y="T5"/>
                    </a:cxn>
                    <a:cxn ang="0">
                      <a:pos x="T6" y="T7"/>
                    </a:cxn>
                  </a:cxnLst>
                  <a:rect l="0" t="0" r="r" b="b"/>
                  <a:pathLst>
                    <a:path w="84" h="36">
                      <a:moveTo>
                        <a:pt x="0" y="0"/>
                      </a:moveTo>
                      <a:cubicBezTo>
                        <a:pt x="32" y="32"/>
                        <a:pt x="32" y="32"/>
                        <a:pt x="32" y="32"/>
                      </a:cubicBezTo>
                      <a:cubicBezTo>
                        <a:pt x="37" y="36"/>
                        <a:pt x="47" y="36"/>
                        <a:pt x="52" y="32"/>
                      </a:cubicBezTo>
                      <a:cubicBezTo>
                        <a:pt x="84" y="0"/>
                        <a:pt x="84" y="0"/>
                        <a:pt x="84" y="0"/>
                      </a:cubicBezTo>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dirty="0"/>
                </a:p>
              </p:txBody>
            </p:sp>
            <p:sp>
              <p:nvSpPr>
                <p:cNvPr id="192" name="Line 23">
                  <a:extLst>
                    <a:ext uri="{FF2B5EF4-FFF2-40B4-BE49-F238E27FC236}">
                      <a16:creationId xmlns:a16="http://schemas.microsoft.com/office/drawing/2014/main" id="{79E3FE13-29E8-4D57-980A-B4744E4BCB69}"/>
                    </a:ext>
                  </a:extLst>
                </p:cNvPr>
                <p:cNvSpPr>
                  <a:spLocks noChangeShapeType="1"/>
                </p:cNvSpPr>
                <p:nvPr/>
              </p:nvSpPr>
              <p:spPr bwMode="auto">
                <a:xfrm flipH="1">
                  <a:off x="4613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dirty="0"/>
                </a:p>
              </p:txBody>
            </p:sp>
          </p:grpSp>
        </p:grpSp>
      </p:grpSp>
      <p:sp>
        <p:nvSpPr>
          <p:cNvPr id="198" name="strPhone01">
            <a:extLst>
              <a:ext uri="{FF2B5EF4-FFF2-40B4-BE49-F238E27FC236}">
                <a16:creationId xmlns:a16="http://schemas.microsoft.com/office/drawing/2014/main" id="{2B78352A-2DB0-42ED-B4CC-25C447E76308}"/>
              </a:ext>
            </a:extLst>
          </p:cNvPr>
          <p:cNvSpPr>
            <a:spLocks noGrp="1"/>
          </p:cNvSpPr>
          <p:nvPr>
            <p:ph type="body" sz="quarter" idx="12" hasCustomPrompt="1"/>
          </p:nvPr>
        </p:nvSpPr>
        <p:spPr>
          <a:xfrm>
            <a:off x="900707" y="3808869"/>
            <a:ext cx="4050443" cy="246221"/>
          </a:xfrm>
        </p:spPr>
        <p:txBody>
          <a:bodyPr>
            <a:noAutofit/>
          </a:bodyPr>
          <a:lstStyle>
            <a:lvl1pPr>
              <a:spcBef>
                <a:spcPts val="0"/>
              </a:spcBef>
              <a:defRPr sz="1200" cap="none" baseline="0">
                <a:solidFill>
                  <a:schemeClr val="bg1"/>
                </a:solidFill>
                <a:latin typeface="+mn-lt"/>
              </a:defRPr>
            </a:lvl1pPr>
          </a:lstStyle>
          <a:p>
            <a:pPr lvl="0"/>
            <a:r>
              <a:rPr lang="nb-NO" sz="1200" dirty="0">
                <a:solidFill>
                  <a:schemeClr val="bg1"/>
                </a:solidFill>
              </a:rPr>
              <a:t>+32 # ### ## ##</a:t>
            </a:r>
            <a:endParaRPr lang="nb-NO" dirty="0"/>
          </a:p>
        </p:txBody>
      </p:sp>
      <p:sp>
        <p:nvSpPr>
          <p:cNvPr id="199" name="strEmail01">
            <a:extLst>
              <a:ext uri="{FF2B5EF4-FFF2-40B4-BE49-F238E27FC236}">
                <a16:creationId xmlns:a16="http://schemas.microsoft.com/office/drawing/2014/main" id="{7B808EA4-564C-4339-B276-14F0B11E1AF3}"/>
              </a:ext>
            </a:extLst>
          </p:cNvPr>
          <p:cNvSpPr>
            <a:spLocks noGrp="1"/>
          </p:cNvSpPr>
          <p:nvPr>
            <p:ph type="body" sz="quarter" idx="13" hasCustomPrompt="1"/>
          </p:nvPr>
        </p:nvSpPr>
        <p:spPr>
          <a:xfrm>
            <a:off x="900707" y="3551088"/>
            <a:ext cx="4050443" cy="246221"/>
          </a:xfrm>
        </p:spPr>
        <p:txBody>
          <a:bodyPr>
            <a:noAutofit/>
          </a:bodyPr>
          <a:lstStyle>
            <a:lvl1pPr>
              <a:spcBef>
                <a:spcPts val="0"/>
              </a:spcBef>
              <a:defRPr sz="1200" cap="none" baseline="0">
                <a:solidFill>
                  <a:schemeClr val="bg1"/>
                </a:solidFill>
                <a:latin typeface="+mn-lt"/>
              </a:defRPr>
            </a:lvl1pPr>
          </a:lstStyle>
          <a:p>
            <a:pPr lvl="0"/>
            <a:r>
              <a:rPr lang="nb-NO" sz="1200" dirty="0">
                <a:solidFill>
                  <a:schemeClr val="bg1"/>
                </a:solidFill>
              </a:rPr>
              <a:t>firstname.lastname@ipsos.com</a:t>
            </a:r>
            <a:endParaRPr lang="nb-NO" dirty="0"/>
          </a:p>
        </p:txBody>
      </p:sp>
      <p:sp>
        <p:nvSpPr>
          <p:cNvPr id="200" name="strFunction01">
            <a:extLst>
              <a:ext uri="{FF2B5EF4-FFF2-40B4-BE49-F238E27FC236}">
                <a16:creationId xmlns:a16="http://schemas.microsoft.com/office/drawing/2014/main" id="{AA1447AC-4185-41D6-962B-6F4A08D889E8}"/>
              </a:ext>
            </a:extLst>
          </p:cNvPr>
          <p:cNvSpPr>
            <a:spLocks noGrp="1"/>
          </p:cNvSpPr>
          <p:nvPr>
            <p:ph type="body" sz="quarter" idx="11" hasCustomPrompt="1"/>
          </p:nvPr>
        </p:nvSpPr>
        <p:spPr>
          <a:xfrm>
            <a:off x="631150" y="3106962"/>
            <a:ext cx="4320000" cy="246221"/>
          </a:xfrm>
        </p:spPr>
        <p:txBody>
          <a:bodyPr>
            <a:noAutofit/>
          </a:bodyPr>
          <a:lstStyle>
            <a:lvl1pPr>
              <a:spcBef>
                <a:spcPts val="0"/>
              </a:spcBef>
              <a:defRPr sz="1200" cap="none" baseline="0">
                <a:solidFill>
                  <a:schemeClr val="bg1">
                    <a:alpha val="50000"/>
                  </a:schemeClr>
                </a:solidFill>
                <a:latin typeface="+mn-lt"/>
              </a:defRPr>
            </a:lvl1pPr>
          </a:lstStyle>
          <a:p>
            <a:pPr lvl="0"/>
            <a:r>
              <a:rPr lang="nb-NO" dirty="0" err="1"/>
              <a:t>Function</a:t>
            </a:r>
            <a:r>
              <a:rPr lang="nb-NO" dirty="0"/>
              <a:t> </a:t>
            </a:r>
            <a:r>
              <a:rPr lang="nb-NO" dirty="0" err="1"/>
              <a:t>Title</a:t>
            </a:r>
            <a:endParaRPr lang="nb-NO" dirty="0"/>
          </a:p>
        </p:txBody>
      </p:sp>
      <p:sp>
        <p:nvSpPr>
          <p:cNvPr id="201" name="strName01">
            <a:extLst>
              <a:ext uri="{FF2B5EF4-FFF2-40B4-BE49-F238E27FC236}">
                <a16:creationId xmlns:a16="http://schemas.microsoft.com/office/drawing/2014/main" id="{843068E5-7BFD-48E0-B26B-1EFB59D9A2D1}"/>
              </a:ext>
            </a:extLst>
          </p:cNvPr>
          <p:cNvSpPr>
            <a:spLocks noGrp="1"/>
          </p:cNvSpPr>
          <p:nvPr>
            <p:ph type="body" sz="quarter" idx="10" hasCustomPrompt="1"/>
          </p:nvPr>
        </p:nvSpPr>
        <p:spPr>
          <a:xfrm>
            <a:off x="631150" y="2867022"/>
            <a:ext cx="4320000" cy="246221"/>
          </a:xfrm>
        </p:spPr>
        <p:txBody>
          <a:bodyPr>
            <a:noAutofit/>
          </a:bodyPr>
          <a:lstStyle>
            <a:lvl1pPr>
              <a:spcBef>
                <a:spcPts val="0"/>
              </a:spcBef>
              <a:defRPr cap="all" baseline="0">
                <a:solidFill>
                  <a:schemeClr val="bg1"/>
                </a:solidFill>
                <a:latin typeface="+mj-lt"/>
              </a:defRPr>
            </a:lvl1pPr>
          </a:lstStyle>
          <a:p>
            <a:pPr lvl="0"/>
            <a:r>
              <a:rPr lang="nb-NO" dirty="0" err="1"/>
              <a:t>Firstname</a:t>
            </a:r>
            <a:r>
              <a:rPr lang="nb-NO" dirty="0"/>
              <a:t> </a:t>
            </a:r>
            <a:r>
              <a:rPr lang="nb-NO" dirty="0" err="1"/>
              <a:t>Lastname</a:t>
            </a:r>
            <a:endParaRPr lang="nb-NO" dirty="0"/>
          </a:p>
        </p:txBody>
      </p:sp>
    </p:spTree>
    <p:extLst>
      <p:ext uri="{BB962C8B-B14F-4D97-AF65-F5344CB8AC3E}">
        <p14:creationId xmlns:p14="http://schemas.microsoft.com/office/powerpoint/2010/main" val="3076585023"/>
      </p:ext>
    </p:extLst>
  </p:cSld>
  <p:clrMapOvr>
    <a:masterClrMapping/>
  </p:clrMapOvr>
  <p:extLst>
    <p:ext uri="{DCECCB84-F9BA-43D5-87BE-67443E8EF086}">
      <p15:sldGuideLst xmlns:p15="http://schemas.microsoft.com/office/powerpoint/2012/main">
        <p15:guide id="1" pos="39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ummary_Light">
    <p:spTree>
      <p:nvGrpSpPr>
        <p:cNvPr id="1" name=""/>
        <p:cNvGrpSpPr/>
        <p:nvPr/>
      </p:nvGrpSpPr>
      <p:grpSpPr>
        <a:xfrm>
          <a:off x="0" y="0"/>
          <a:ext cx="0" cy="0"/>
          <a:chOff x="0" y="0"/>
          <a:chExt cx="0" cy="0"/>
        </a:xfrm>
      </p:grpSpPr>
      <p:grpSp>
        <p:nvGrpSpPr>
          <p:cNvPr id="24" name="Angled stripes">
            <a:extLst>
              <a:ext uri="{FF2B5EF4-FFF2-40B4-BE49-F238E27FC236}">
                <a16:creationId xmlns:a16="http://schemas.microsoft.com/office/drawing/2014/main" id="{B54D0A87-510C-4422-B002-B30C04A1C896}"/>
              </a:ext>
            </a:extLst>
          </p:cNvPr>
          <p:cNvGrpSpPr/>
          <p:nvPr userDrawn="1"/>
        </p:nvGrpSpPr>
        <p:grpSpPr>
          <a:xfrm>
            <a:off x="3254052" y="0"/>
            <a:ext cx="8937949" cy="6858001"/>
            <a:chOff x="3254052" y="0"/>
            <a:chExt cx="8937949" cy="6858001"/>
          </a:xfrm>
          <a:solidFill>
            <a:schemeClr val="bg1">
              <a:lumMod val="95000"/>
            </a:schemeClr>
          </a:solidFill>
        </p:grpSpPr>
        <p:sp>
          <p:nvSpPr>
            <p:cNvPr id="25" name="Angled stripe 1">
              <a:extLst>
                <a:ext uri="{FF2B5EF4-FFF2-40B4-BE49-F238E27FC236}">
                  <a16:creationId xmlns:a16="http://schemas.microsoft.com/office/drawing/2014/main" id="{6EEF63EE-081E-49F2-A2F0-A289035E6BA6}"/>
                </a:ext>
              </a:extLst>
            </p:cNvPr>
            <p:cNvSpPr/>
            <p:nvPr userDrawn="1"/>
          </p:nvSpPr>
          <p:spPr>
            <a:xfrm>
              <a:off x="3254052" y="0"/>
              <a:ext cx="8724042" cy="6858000"/>
            </a:xfrm>
            <a:custGeom>
              <a:avLst/>
              <a:gdLst>
                <a:gd name="connsiteX0" fmla="*/ 6988598 w 8724042"/>
                <a:gd name="connsiteY0" fmla="*/ 0 h 6858000"/>
                <a:gd name="connsiteX1" fmla="*/ 8724042 w 8724042"/>
                <a:gd name="connsiteY1" fmla="*/ 0 h 6858000"/>
                <a:gd name="connsiteX2" fmla="*/ 1735445 w 8724042"/>
                <a:gd name="connsiteY2" fmla="*/ 6858000 h 6858000"/>
                <a:gd name="connsiteX3" fmla="*/ 0 w 8724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24042" h="6858000">
                  <a:moveTo>
                    <a:pt x="6988598" y="0"/>
                  </a:moveTo>
                  <a:lnTo>
                    <a:pt x="8724042" y="0"/>
                  </a:lnTo>
                  <a:lnTo>
                    <a:pt x="1735445" y="6858000"/>
                  </a:lnTo>
                  <a:lnTo>
                    <a:pt x="0" y="68580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sp>
          <p:nvSpPr>
            <p:cNvPr id="26" name="Angled stripe 2">
              <a:extLst>
                <a:ext uri="{FF2B5EF4-FFF2-40B4-BE49-F238E27FC236}">
                  <a16:creationId xmlns:a16="http://schemas.microsoft.com/office/drawing/2014/main" id="{0229A645-67DD-44BA-AA0E-4A08B3B79B23}"/>
                </a:ext>
              </a:extLst>
            </p:cNvPr>
            <p:cNvSpPr/>
            <p:nvPr userDrawn="1"/>
          </p:nvSpPr>
          <p:spPr>
            <a:xfrm>
              <a:off x="5623056" y="411812"/>
              <a:ext cx="6568945" cy="6446189"/>
            </a:xfrm>
            <a:custGeom>
              <a:avLst/>
              <a:gdLst>
                <a:gd name="connsiteX0" fmla="*/ 6568944 w 6568945"/>
                <a:gd name="connsiteY0" fmla="*/ 0 h 6446189"/>
                <a:gd name="connsiteX1" fmla="*/ 6568945 w 6568945"/>
                <a:gd name="connsiteY1" fmla="*/ 1703013 h 6446189"/>
                <a:gd name="connsiteX2" fmla="*/ 1735444 w 6568945"/>
                <a:gd name="connsiteY2" fmla="*/ 6446189 h 6446189"/>
                <a:gd name="connsiteX3" fmla="*/ 0 w 6568945"/>
                <a:gd name="connsiteY3" fmla="*/ 6446189 h 6446189"/>
              </a:gdLst>
              <a:ahLst/>
              <a:cxnLst>
                <a:cxn ang="0">
                  <a:pos x="connsiteX0" y="connsiteY0"/>
                </a:cxn>
                <a:cxn ang="0">
                  <a:pos x="connsiteX1" y="connsiteY1"/>
                </a:cxn>
                <a:cxn ang="0">
                  <a:pos x="connsiteX2" y="connsiteY2"/>
                </a:cxn>
                <a:cxn ang="0">
                  <a:pos x="connsiteX3" y="connsiteY3"/>
                </a:cxn>
              </a:cxnLst>
              <a:rect l="l" t="t" r="r" b="b"/>
              <a:pathLst>
                <a:path w="6568945" h="6446189">
                  <a:moveTo>
                    <a:pt x="6568944" y="0"/>
                  </a:moveTo>
                  <a:lnTo>
                    <a:pt x="6568945" y="1703013"/>
                  </a:lnTo>
                  <a:lnTo>
                    <a:pt x="1735444" y="6446189"/>
                  </a:lnTo>
                  <a:lnTo>
                    <a:pt x="0" y="644618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grpSp>
      <p:sp>
        <p:nvSpPr>
          <p:cNvPr id="3" name="Slide Number Placeholder 2">
            <a:extLst>
              <a:ext uri="{FF2B5EF4-FFF2-40B4-BE49-F238E27FC236}">
                <a16:creationId xmlns:a16="http://schemas.microsoft.com/office/drawing/2014/main" id="{130E4126-5247-46D6-AA2C-63AA262DD9CA}"/>
              </a:ext>
            </a:extLst>
          </p:cNvPr>
          <p:cNvSpPr>
            <a:spLocks noGrp="1"/>
          </p:cNvSpPr>
          <p:nvPr>
            <p:ph type="sldNum" sz="quarter" idx="14"/>
          </p:nvPr>
        </p:nvSpPr>
        <p:spPr/>
        <p:txBody>
          <a:bodyPr/>
          <a:lstStyle/>
          <a:p>
            <a:fld id="{D61AABEC-672F-4B68-B914-690DA978312C}" type="slidenum">
              <a:rPr lang="nb-NO" smtClean="0"/>
              <a:pPr/>
              <a:t>‹#›</a:t>
            </a:fld>
            <a:r>
              <a:rPr lang="nb-NO" dirty="0"/>
              <a:t> </a:t>
            </a:r>
          </a:p>
        </p:txBody>
      </p:sp>
      <p:sp>
        <p:nvSpPr>
          <p:cNvPr id="9" name="strTableOfContents">
            <a:extLst>
              <a:ext uri="{FF2B5EF4-FFF2-40B4-BE49-F238E27FC236}">
                <a16:creationId xmlns:a16="http://schemas.microsoft.com/office/drawing/2014/main" id="{A137A81A-F5D3-4438-B99F-AC1EABFB6631}"/>
              </a:ext>
            </a:extLst>
          </p:cNvPr>
          <p:cNvSpPr>
            <a:spLocks noGrp="1"/>
          </p:cNvSpPr>
          <p:nvPr>
            <p:ph type="body" sz="quarter" idx="13" hasCustomPrompt="1"/>
          </p:nvPr>
        </p:nvSpPr>
        <p:spPr>
          <a:xfrm>
            <a:off x="414473" y="1593561"/>
            <a:ext cx="11369540" cy="4535777"/>
          </a:xfrm>
        </p:spPr>
        <p:txBody>
          <a:bodyPr wrap="square" lIns="0" rIns="0" numCol="2" spcCol="576000">
            <a:noAutofit/>
          </a:bodyPr>
          <a:lstStyle>
            <a:lvl1pPr marL="0" marR="0" indent="0" algn="l" defTabSz="447675" rtl="0" eaLnBrk="1" fontAlgn="auto" latinLnBrk="0" hangingPunct="1">
              <a:lnSpc>
                <a:spcPct val="100000"/>
              </a:lnSpc>
              <a:spcBef>
                <a:spcPts val="1800"/>
              </a:spcBef>
              <a:spcAft>
                <a:spcPts val="0"/>
              </a:spcAft>
              <a:buClrTx/>
              <a:buSzPct val="100000"/>
              <a:buFont typeface="+mj-lt"/>
              <a:buNone/>
              <a:tabLst/>
              <a:defRPr sz="1600" b="1">
                <a:solidFill>
                  <a:schemeClr val="tx2"/>
                </a:solidFill>
                <a:latin typeface="+mn-lt"/>
              </a:defRPr>
            </a:lvl1pPr>
            <a:lvl2pPr marL="447675" indent="0" defTabSz="447675">
              <a:lnSpc>
                <a:spcPct val="100000"/>
              </a:lnSpc>
              <a:buFont typeface="Arial" panose="020B0604020202020204" pitchFamily="34" charset="0"/>
              <a:buNone/>
              <a:defRPr sz="1600">
                <a:solidFill>
                  <a:schemeClr val="tx2"/>
                </a:solidFill>
              </a:defRPr>
            </a:lvl2pPr>
            <a:lvl3pPr marL="895350" indent="0" defTabSz="447675">
              <a:buNone/>
              <a:defRPr>
                <a:solidFill>
                  <a:schemeClr val="tx2"/>
                </a:solidFill>
              </a:defRPr>
            </a:lvl3pPr>
            <a:lvl4pPr>
              <a:defRPr>
                <a:solidFill>
                  <a:schemeClr val="bg1"/>
                </a:solidFill>
              </a:defRPr>
            </a:lvl4pPr>
            <a:lvl5pPr>
              <a:defRPr>
                <a:solidFill>
                  <a:schemeClr val="bg1"/>
                </a:solidFill>
              </a:defRPr>
            </a:lvl5pPr>
          </a:lstStyle>
          <a:p>
            <a:pPr lvl="0"/>
            <a:r>
              <a:rPr lang="nb-NO" noProof="0" dirty="0"/>
              <a:t>1. 	CHAPTER TITLE</a:t>
            </a:r>
          </a:p>
          <a:p>
            <a:pPr lvl="1"/>
            <a:r>
              <a:rPr lang="nb-NO" noProof="0" dirty="0"/>
              <a:t>1.1	</a:t>
            </a:r>
            <a:r>
              <a:rPr lang="nb-NO" noProof="0" dirty="0" err="1"/>
              <a:t>Section</a:t>
            </a:r>
            <a:r>
              <a:rPr lang="nb-NO" noProof="0" dirty="0"/>
              <a:t> </a:t>
            </a:r>
            <a:r>
              <a:rPr lang="nb-NO" noProof="0" dirty="0" err="1"/>
              <a:t>title</a:t>
            </a:r>
            <a:endParaRPr lang="nb-NO" noProof="0" dirty="0"/>
          </a:p>
          <a:p>
            <a:pPr lvl="1"/>
            <a:r>
              <a:rPr lang="nb-NO" noProof="0" dirty="0"/>
              <a:t>1.2	</a:t>
            </a:r>
            <a:r>
              <a:rPr lang="nb-NO" noProof="0" dirty="0" err="1"/>
              <a:t>Section</a:t>
            </a:r>
            <a:r>
              <a:rPr lang="nb-NO" noProof="0" dirty="0"/>
              <a:t> </a:t>
            </a:r>
            <a:r>
              <a:rPr lang="nb-NO" noProof="0" dirty="0" err="1"/>
              <a:t>title</a:t>
            </a:r>
            <a:endParaRPr lang="nb-NO" noProof="0" dirty="0"/>
          </a:p>
          <a:p>
            <a:pPr lvl="2"/>
            <a:r>
              <a:rPr lang="nb-NO" noProof="0" dirty="0"/>
              <a:t>1.2.1	</a:t>
            </a:r>
            <a:r>
              <a:rPr lang="nb-NO" noProof="0" dirty="0" err="1"/>
              <a:t>Subsection</a:t>
            </a:r>
            <a:r>
              <a:rPr lang="nb-NO" noProof="0" dirty="0"/>
              <a:t> </a:t>
            </a:r>
            <a:r>
              <a:rPr lang="nb-NO" noProof="0" dirty="0" err="1"/>
              <a:t>title</a:t>
            </a:r>
            <a:endParaRPr lang="nb-NO" noProof="0" dirty="0"/>
          </a:p>
          <a:p>
            <a:pPr lvl="2"/>
            <a:r>
              <a:rPr lang="nb-NO" noProof="0" dirty="0"/>
              <a:t>1.2.2	</a:t>
            </a:r>
            <a:r>
              <a:rPr lang="nb-NO" noProof="0" dirty="0" err="1"/>
              <a:t>Subsection</a:t>
            </a:r>
            <a:r>
              <a:rPr lang="nb-NO" noProof="0" dirty="0"/>
              <a:t> </a:t>
            </a:r>
            <a:r>
              <a:rPr lang="nb-NO" noProof="0" dirty="0" err="1"/>
              <a:t>title</a:t>
            </a:r>
            <a:endParaRPr lang="nb-NO" noProof="0" dirty="0"/>
          </a:p>
          <a:p>
            <a:pPr lvl="0"/>
            <a:r>
              <a:rPr lang="nb-NO" noProof="0" dirty="0"/>
              <a:t>2. 	CHAPTER TITLE</a:t>
            </a:r>
          </a:p>
          <a:p>
            <a:pPr lvl="1"/>
            <a:r>
              <a:rPr lang="nb-NO" noProof="0" dirty="0"/>
              <a:t>2.1	</a:t>
            </a:r>
            <a:r>
              <a:rPr lang="nb-NO" noProof="0" dirty="0" err="1"/>
              <a:t>Section</a:t>
            </a:r>
            <a:r>
              <a:rPr lang="nb-NO" noProof="0" dirty="0"/>
              <a:t> </a:t>
            </a:r>
            <a:r>
              <a:rPr lang="nb-NO" noProof="0" dirty="0" err="1"/>
              <a:t>title</a:t>
            </a:r>
            <a:endParaRPr lang="nb-NO" noProof="0" dirty="0"/>
          </a:p>
          <a:p>
            <a:pPr lvl="1"/>
            <a:r>
              <a:rPr lang="nb-NO" noProof="0" dirty="0"/>
              <a:t>2.2	</a:t>
            </a:r>
            <a:r>
              <a:rPr lang="nb-NO" noProof="0" dirty="0" err="1"/>
              <a:t>Section</a:t>
            </a:r>
            <a:r>
              <a:rPr lang="nb-NO" noProof="0" dirty="0"/>
              <a:t> </a:t>
            </a:r>
            <a:r>
              <a:rPr lang="nb-NO" noProof="0" dirty="0" err="1"/>
              <a:t>title</a:t>
            </a:r>
            <a:endParaRPr lang="nb-NO" noProof="0" dirty="0"/>
          </a:p>
          <a:p>
            <a:pPr lvl="0"/>
            <a:r>
              <a:rPr lang="nb-NO" noProof="0" dirty="0"/>
              <a:t>3.	CHAPTER TITLE</a:t>
            </a:r>
          </a:p>
          <a:p>
            <a:pPr marL="0" marR="0" lvl="0" indent="0" algn="l" defTabSz="447675" rtl="0" eaLnBrk="1" fontAlgn="auto" latinLnBrk="0" hangingPunct="1">
              <a:lnSpc>
                <a:spcPct val="100000"/>
              </a:lnSpc>
              <a:spcBef>
                <a:spcPts val="1800"/>
              </a:spcBef>
              <a:spcAft>
                <a:spcPts val="0"/>
              </a:spcAft>
              <a:buClrTx/>
              <a:buSzPct val="100000"/>
              <a:buFont typeface="+mj-lt"/>
              <a:buNone/>
              <a:tabLst/>
              <a:defRPr/>
            </a:pPr>
            <a:r>
              <a:rPr lang="nb-NO" noProof="0" dirty="0"/>
              <a:t>4.	CHAPTER TITLE</a:t>
            </a:r>
          </a:p>
        </p:txBody>
      </p:sp>
      <p:sp>
        <p:nvSpPr>
          <p:cNvPr id="2" name="Title 1">
            <a:extLst>
              <a:ext uri="{FF2B5EF4-FFF2-40B4-BE49-F238E27FC236}">
                <a16:creationId xmlns:a16="http://schemas.microsoft.com/office/drawing/2014/main" id="{F68F1563-018F-44B3-B1BA-431C2F106E20}"/>
              </a:ext>
            </a:extLst>
          </p:cNvPr>
          <p:cNvSpPr>
            <a:spLocks noGrp="1"/>
          </p:cNvSpPr>
          <p:nvPr>
            <p:ph type="title" hasCustomPrompt="1"/>
          </p:nvPr>
        </p:nvSpPr>
        <p:spPr>
          <a:xfrm>
            <a:off x="408692" y="512763"/>
            <a:ext cx="7551996" cy="738664"/>
          </a:xfrm>
        </p:spPr>
        <p:txBody>
          <a:bodyPr lIns="0" anchor="b">
            <a:noAutofit/>
          </a:bodyPr>
          <a:lstStyle>
            <a:lvl1pPr>
              <a:lnSpc>
                <a:spcPct val="80000"/>
              </a:lnSpc>
              <a:defRPr sz="6000" spc="-200" baseline="0">
                <a:solidFill>
                  <a:schemeClr val="bg2"/>
                </a:solidFill>
              </a:defRPr>
            </a:lvl1pPr>
          </a:lstStyle>
          <a:p>
            <a:r>
              <a:rPr lang="nb-NO" noProof="0" dirty="0"/>
              <a:t>SUMMARY</a:t>
            </a:r>
          </a:p>
        </p:txBody>
      </p:sp>
    </p:spTree>
    <p:extLst>
      <p:ext uri="{BB962C8B-B14F-4D97-AF65-F5344CB8AC3E}">
        <p14:creationId xmlns:p14="http://schemas.microsoft.com/office/powerpoint/2010/main" val="906195979"/>
      </p:ext>
    </p:extLst>
  </p:cSld>
  <p:clrMapOvr>
    <a:masterClrMapping/>
  </p:clrMapOvr>
  <p:extLst>
    <p:ext uri="{DCECCB84-F9BA-43D5-87BE-67443E8EF086}">
      <p15:sldGuideLst xmlns:p15="http://schemas.microsoft.com/office/powerpoint/2012/main">
        <p15:guide id="1" orient="horz" pos="323">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BackCover">
    <p:spTree>
      <p:nvGrpSpPr>
        <p:cNvPr id="1" name=""/>
        <p:cNvGrpSpPr/>
        <p:nvPr/>
      </p:nvGrpSpPr>
      <p:grpSpPr>
        <a:xfrm>
          <a:off x="0" y="0"/>
          <a:ext cx="0" cy="0"/>
          <a:chOff x="0" y="0"/>
          <a:chExt cx="0" cy="0"/>
        </a:xfrm>
      </p:grpSpPr>
      <p:grpSp>
        <p:nvGrpSpPr>
          <p:cNvPr id="7" name="Angled stripes">
            <a:extLst>
              <a:ext uri="{FF2B5EF4-FFF2-40B4-BE49-F238E27FC236}">
                <a16:creationId xmlns:a16="http://schemas.microsoft.com/office/drawing/2014/main" id="{4E731B71-5650-4C30-97B0-4057911655A6}"/>
              </a:ext>
            </a:extLst>
          </p:cNvPr>
          <p:cNvGrpSpPr/>
          <p:nvPr userDrawn="1"/>
        </p:nvGrpSpPr>
        <p:grpSpPr>
          <a:xfrm>
            <a:off x="2101012" y="2821242"/>
            <a:ext cx="11833943" cy="1855206"/>
            <a:chOff x="2101012" y="2821242"/>
            <a:chExt cx="11833943" cy="1855206"/>
          </a:xfrm>
        </p:grpSpPr>
        <p:sp>
          <p:nvSpPr>
            <p:cNvPr id="9" name="Angled stripe 1">
              <a:extLst>
                <a:ext uri="{FF2B5EF4-FFF2-40B4-BE49-F238E27FC236}">
                  <a16:creationId xmlns:a16="http://schemas.microsoft.com/office/drawing/2014/main" id="{6661A596-05F4-42F3-B61C-DC7028F8CAD8}"/>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0" name="Angled stripe 2">
              <a:extLst>
                <a:ext uri="{FF2B5EF4-FFF2-40B4-BE49-F238E27FC236}">
                  <a16:creationId xmlns:a16="http://schemas.microsoft.com/office/drawing/2014/main" id="{E92F2EB7-C25E-4DBB-B49D-88374BC93E28}"/>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pSp>
      <p:sp>
        <p:nvSpPr>
          <p:cNvPr id="11" name="GameChangers">
            <a:extLst>
              <a:ext uri="{FF2B5EF4-FFF2-40B4-BE49-F238E27FC236}">
                <a16:creationId xmlns:a16="http://schemas.microsoft.com/office/drawing/2014/main" id="{26B8CB77-607B-4512-89C5-9851231EE864}"/>
              </a:ext>
            </a:extLst>
          </p:cNvPr>
          <p:cNvSpPr/>
          <p:nvPr userDrawn="1"/>
        </p:nvSpPr>
        <p:spPr>
          <a:xfrm>
            <a:off x="7696051" y="5782364"/>
            <a:ext cx="2702074" cy="236588"/>
          </a:xfrm>
          <a:custGeom>
            <a:avLst/>
            <a:gdLst>
              <a:gd name="connsiteX0" fmla="*/ 1609358 w 1722437"/>
              <a:gd name="connsiteY0" fmla="*/ 100518 h 150812"/>
              <a:gd name="connsiteX1" fmla="*/ 1667937 w 1722437"/>
              <a:gd name="connsiteY1" fmla="*/ 149493 h 150812"/>
              <a:gd name="connsiteX2" fmla="*/ 1725246 w 1722437"/>
              <a:gd name="connsiteY2" fmla="*/ 105281 h 150812"/>
              <a:gd name="connsiteX3" fmla="*/ 1684367 w 1722437"/>
              <a:gd name="connsiteY3" fmla="*/ 65196 h 150812"/>
              <a:gd name="connsiteX4" fmla="*/ 1643251 w 1722437"/>
              <a:gd name="connsiteY4" fmla="*/ 44400 h 150812"/>
              <a:gd name="connsiteX5" fmla="*/ 1664127 w 1722437"/>
              <a:gd name="connsiteY5" fmla="*/ 28525 h 150812"/>
              <a:gd name="connsiteX6" fmla="*/ 1691273 w 1722437"/>
              <a:gd name="connsiteY6" fmla="*/ 49321 h 150812"/>
              <a:gd name="connsiteX7" fmla="*/ 1720562 w 1722437"/>
              <a:gd name="connsiteY7" fmla="*/ 49321 h 150812"/>
              <a:gd name="connsiteX8" fmla="*/ 1665476 w 1722437"/>
              <a:gd name="connsiteY8" fmla="*/ 4951 h 150812"/>
              <a:gd name="connsiteX9" fmla="*/ 1613962 w 1722437"/>
              <a:gd name="connsiteY9" fmla="*/ 46623 h 150812"/>
              <a:gd name="connsiteX10" fmla="*/ 1654999 w 1722437"/>
              <a:gd name="connsiteY10" fmla="*/ 85754 h 150812"/>
              <a:gd name="connsiteX11" fmla="*/ 1695956 w 1722437"/>
              <a:gd name="connsiteY11" fmla="*/ 108535 h 150812"/>
              <a:gd name="connsiteX12" fmla="*/ 1669127 w 1722437"/>
              <a:gd name="connsiteY12" fmla="*/ 125680 h 150812"/>
              <a:gd name="connsiteX13" fmla="*/ 1638647 w 1722437"/>
              <a:gd name="connsiteY13" fmla="*/ 100280 h 150812"/>
              <a:gd name="connsiteX14" fmla="*/ 1509107 w 1722437"/>
              <a:gd name="connsiteY14" fmla="*/ 32017 h 150812"/>
              <a:gd name="connsiteX15" fmla="*/ 1542207 w 1722437"/>
              <a:gd name="connsiteY15" fmla="*/ 32017 h 150812"/>
              <a:gd name="connsiteX16" fmla="*/ 1563082 w 1722437"/>
              <a:gd name="connsiteY16" fmla="*/ 51147 h 150812"/>
              <a:gd name="connsiteX17" fmla="*/ 1542207 w 1722437"/>
              <a:gd name="connsiteY17" fmla="*/ 70832 h 150812"/>
              <a:gd name="connsiteX18" fmla="*/ 1509107 w 1722437"/>
              <a:gd name="connsiteY18" fmla="*/ 70832 h 150812"/>
              <a:gd name="connsiteX19" fmla="*/ 1478786 w 1722437"/>
              <a:gd name="connsiteY19" fmla="*/ 146159 h 150812"/>
              <a:gd name="connsiteX20" fmla="*/ 1509107 w 1722437"/>
              <a:gd name="connsiteY20" fmla="*/ 146159 h 150812"/>
              <a:gd name="connsiteX21" fmla="*/ 1509107 w 1722437"/>
              <a:gd name="connsiteY21" fmla="*/ 92422 h 150812"/>
              <a:gd name="connsiteX22" fmla="*/ 1539349 w 1722437"/>
              <a:gd name="connsiteY22" fmla="*/ 92422 h 150812"/>
              <a:gd name="connsiteX23" fmla="*/ 1562288 w 1722437"/>
              <a:gd name="connsiteY23" fmla="*/ 113218 h 150812"/>
              <a:gd name="connsiteX24" fmla="*/ 1567130 w 1722437"/>
              <a:gd name="connsiteY24" fmla="*/ 146159 h 150812"/>
              <a:gd name="connsiteX25" fmla="*/ 1597372 w 1722437"/>
              <a:gd name="connsiteY25" fmla="*/ 146159 h 150812"/>
              <a:gd name="connsiteX26" fmla="*/ 1591578 w 1722437"/>
              <a:gd name="connsiteY26" fmla="*/ 113615 h 150812"/>
              <a:gd name="connsiteX27" fmla="*/ 1571575 w 1722437"/>
              <a:gd name="connsiteY27" fmla="*/ 81389 h 150812"/>
              <a:gd name="connsiteX28" fmla="*/ 1571575 w 1722437"/>
              <a:gd name="connsiteY28" fmla="*/ 81389 h 150812"/>
              <a:gd name="connsiteX29" fmla="*/ 1593324 w 1722437"/>
              <a:gd name="connsiteY29" fmla="*/ 46861 h 150812"/>
              <a:gd name="connsiteX30" fmla="*/ 1555780 w 1722437"/>
              <a:gd name="connsiteY30" fmla="*/ 8840 h 150812"/>
              <a:gd name="connsiteX31" fmla="*/ 1553081 w 1722437"/>
              <a:gd name="connsiteY31" fmla="*/ 8919 h 150812"/>
              <a:gd name="connsiteX32" fmla="*/ 1478786 w 1722437"/>
              <a:gd name="connsiteY32" fmla="*/ 8919 h 150812"/>
              <a:gd name="connsiteX33" fmla="*/ 1353850 w 1722437"/>
              <a:gd name="connsiteY33" fmla="*/ 146159 h 150812"/>
              <a:gd name="connsiteX34" fmla="*/ 1458387 w 1722437"/>
              <a:gd name="connsiteY34" fmla="*/ 146159 h 150812"/>
              <a:gd name="connsiteX35" fmla="*/ 1458387 w 1722437"/>
              <a:gd name="connsiteY35" fmla="*/ 120759 h 150812"/>
              <a:gd name="connsiteX36" fmla="*/ 1384171 w 1722437"/>
              <a:gd name="connsiteY36" fmla="*/ 120759 h 150812"/>
              <a:gd name="connsiteX37" fmla="*/ 1384171 w 1722437"/>
              <a:gd name="connsiteY37" fmla="*/ 87024 h 150812"/>
              <a:gd name="connsiteX38" fmla="*/ 1450846 w 1722437"/>
              <a:gd name="connsiteY38" fmla="*/ 87024 h 150812"/>
              <a:gd name="connsiteX39" fmla="*/ 1450846 w 1722437"/>
              <a:gd name="connsiteY39" fmla="*/ 63212 h 150812"/>
              <a:gd name="connsiteX40" fmla="*/ 1384171 w 1722437"/>
              <a:gd name="connsiteY40" fmla="*/ 63212 h 150812"/>
              <a:gd name="connsiteX41" fmla="*/ 1384171 w 1722437"/>
              <a:gd name="connsiteY41" fmla="*/ 33684 h 150812"/>
              <a:gd name="connsiteX42" fmla="*/ 1456799 w 1722437"/>
              <a:gd name="connsiteY42" fmla="*/ 33684 h 150812"/>
              <a:gd name="connsiteX43" fmla="*/ 1456799 w 1722437"/>
              <a:gd name="connsiteY43" fmla="*/ 8284 h 150812"/>
              <a:gd name="connsiteX44" fmla="*/ 1353612 w 1722437"/>
              <a:gd name="connsiteY44" fmla="*/ 8284 h 150812"/>
              <a:gd name="connsiteX45" fmla="*/ 1310114 w 1722437"/>
              <a:gd name="connsiteY45" fmla="*/ 146159 h 150812"/>
              <a:gd name="connsiteX46" fmla="*/ 1329244 w 1722437"/>
              <a:gd name="connsiteY46" fmla="*/ 146159 h 150812"/>
              <a:gd name="connsiteX47" fmla="*/ 1329244 w 1722437"/>
              <a:gd name="connsiteY47" fmla="*/ 71784 h 150812"/>
              <a:gd name="connsiteX48" fmla="*/ 1271379 w 1722437"/>
              <a:gd name="connsiteY48" fmla="*/ 71784 h 150812"/>
              <a:gd name="connsiteX49" fmla="*/ 1271379 w 1722437"/>
              <a:gd name="connsiteY49" fmla="*/ 94327 h 150812"/>
              <a:gd name="connsiteX50" fmla="*/ 1301859 w 1722437"/>
              <a:gd name="connsiteY50" fmla="*/ 94327 h 150812"/>
              <a:gd name="connsiteX51" fmla="*/ 1271998 w 1722437"/>
              <a:gd name="connsiteY51" fmla="*/ 124156 h 150812"/>
              <a:gd name="connsiteX52" fmla="*/ 1269077 w 1722437"/>
              <a:gd name="connsiteY52" fmla="*/ 124013 h 150812"/>
              <a:gd name="connsiteX53" fmla="*/ 1231612 w 1722437"/>
              <a:gd name="connsiteY53" fmla="*/ 77896 h 150812"/>
              <a:gd name="connsiteX54" fmla="*/ 1269077 w 1722437"/>
              <a:gd name="connsiteY54" fmla="*/ 30668 h 150812"/>
              <a:gd name="connsiteX55" fmla="*/ 1298208 w 1722437"/>
              <a:gd name="connsiteY55" fmla="*/ 53846 h 150812"/>
              <a:gd name="connsiteX56" fmla="*/ 1327100 w 1722437"/>
              <a:gd name="connsiteY56" fmla="*/ 53846 h 150812"/>
              <a:gd name="connsiteX57" fmla="*/ 1269077 w 1722437"/>
              <a:gd name="connsiteY57" fmla="*/ 5189 h 150812"/>
              <a:gd name="connsiteX58" fmla="*/ 1201370 w 1722437"/>
              <a:gd name="connsiteY58" fmla="*/ 77896 h 150812"/>
              <a:gd name="connsiteX59" fmla="*/ 1269077 w 1722437"/>
              <a:gd name="connsiteY59" fmla="*/ 149334 h 150812"/>
              <a:gd name="connsiteX60" fmla="*/ 1306860 w 1722437"/>
              <a:gd name="connsiteY60" fmla="*/ 130363 h 150812"/>
              <a:gd name="connsiteX61" fmla="*/ 1064607 w 1722437"/>
              <a:gd name="connsiteY61" fmla="*/ 146159 h 150812"/>
              <a:gd name="connsiteX62" fmla="*/ 1092944 w 1722437"/>
              <a:gd name="connsiteY62" fmla="*/ 146159 h 150812"/>
              <a:gd name="connsiteX63" fmla="*/ 1092944 w 1722437"/>
              <a:gd name="connsiteY63" fmla="*/ 54004 h 150812"/>
              <a:gd name="connsiteX64" fmla="*/ 1093341 w 1722437"/>
              <a:gd name="connsiteY64" fmla="*/ 54004 h 150812"/>
              <a:gd name="connsiteX65" fmla="*/ 1150650 w 1722437"/>
              <a:gd name="connsiteY65" fmla="*/ 146159 h 150812"/>
              <a:gd name="connsiteX66" fmla="*/ 1180892 w 1722437"/>
              <a:gd name="connsiteY66" fmla="*/ 146159 h 150812"/>
              <a:gd name="connsiteX67" fmla="*/ 1180892 w 1722437"/>
              <a:gd name="connsiteY67" fmla="*/ 8523 h 150812"/>
              <a:gd name="connsiteX68" fmla="*/ 1152555 w 1722437"/>
              <a:gd name="connsiteY68" fmla="*/ 8523 h 150812"/>
              <a:gd name="connsiteX69" fmla="*/ 1152555 w 1722437"/>
              <a:gd name="connsiteY69" fmla="*/ 100836 h 150812"/>
              <a:gd name="connsiteX70" fmla="*/ 1152158 w 1722437"/>
              <a:gd name="connsiteY70" fmla="*/ 100836 h 150812"/>
              <a:gd name="connsiteX71" fmla="*/ 1094690 w 1722437"/>
              <a:gd name="connsiteY71" fmla="*/ 8523 h 150812"/>
              <a:gd name="connsiteX72" fmla="*/ 1064607 w 1722437"/>
              <a:gd name="connsiteY72" fmla="*/ 8523 h 150812"/>
              <a:gd name="connsiteX73" fmla="*/ 985232 w 1722437"/>
              <a:gd name="connsiteY73" fmla="*/ 42416 h 150812"/>
              <a:gd name="connsiteX74" fmla="*/ 985232 w 1722437"/>
              <a:gd name="connsiteY74" fmla="*/ 42416 h 150812"/>
              <a:gd name="connsiteX75" fmla="*/ 1002615 w 1722437"/>
              <a:gd name="connsiteY75" fmla="*/ 92978 h 150812"/>
              <a:gd name="connsiteX76" fmla="*/ 967293 w 1722437"/>
              <a:gd name="connsiteY76" fmla="*/ 92978 h 150812"/>
              <a:gd name="connsiteX77" fmla="*/ 918002 w 1722437"/>
              <a:gd name="connsiteY77" fmla="*/ 146159 h 150812"/>
              <a:gd name="connsiteX78" fmla="*/ 948243 w 1722437"/>
              <a:gd name="connsiteY78" fmla="*/ 146159 h 150812"/>
              <a:gd name="connsiteX79" fmla="*/ 959356 w 1722437"/>
              <a:gd name="connsiteY79" fmla="*/ 115282 h 150812"/>
              <a:gd name="connsiteX80" fmla="*/ 1010870 w 1722437"/>
              <a:gd name="connsiteY80" fmla="*/ 115282 h 150812"/>
              <a:gd name="connsiteX81" fmla="*/ 1021268 w 1722437"/>
              <a:gd name="connsiteY81" fmla="*/ 145921 h 150812"/>
              <a:gd name="connsiteX82" fmla="*/ 1053018 w 1722437"/>
              <a:gd name="connsiteY82" fmla="*/ 145921 h 150812"/>
              <a:gd name="connsiteX83" fmla="*/ 1001504 w 1722437"/>
              <a:gd name="connsiteY83" fmla="*/ 8284 h 150812"/>
              <a:gd name="connsiteX84" fmla="*/ 970468 w 1722437"/>
              <a:gd name="connsiteY84" fmla="*/ 8284 h 150812"/>
              <a:gd name="connsiteX85" fmla="*/ 789731 w 1722437"/>
              <a:gd name="connsiteY85" fmla="*/ 146159 h 150812"/>
              <a:gd name="connsiteX86" fmla="*/ 820053 w 1722437"/>
              <a:gd name="connsiteY86" fmla="*/ 146159 h 150812"/>
              <a:gd name="connsiteX87" fmla="*/ 820053 w 1722437"/>
              <a:gd name="connsiteY87" fmla="*/ 86786 h 150812"/>
              <a:gd name="connsiteX88" fmla="*/ 875615 w 1722437"/>
              <a:gd name="connsiteY88" fmla="*/ 86786 h 150812"/>
              <a:gd name="connsiteX89" fmla="*/ 875615 w 1722437"/>
              <a:gd name="connsiteY89" fmla="*/ 146159 h 150812"/>
              <a:gd name="connsiteX90" fmla="*/ 905857 w 1722437"/>
              <a:gd name="connsiteY90" fmla="*/ 146159 h 150812"/>
              <a:gd name="connsiteX91" fmla="*/ 905857 w 1722437"/>
              <a:gd name="connsiteY91" fmla="*/ 8523 h 150812"/>
              <a:gd name="connsiteX92" fmla="*/ 875615 w 1722437"/>
              <a:gd name="connsiteY92" fmla="*/ 8523 h 150812"/>
              <a:gd name="connsiteX93" fmla="*/ 875615 w 1722437"/>
              <a:gd name="connsiteY93" fmla="*/ 61307 h 150812"/>
              <a:gd name="connsiteX94" fmla="*/ 820053 w 1722437"/>
              <a:gd name="connsiteY94" fmla="*/ 61307 h 150812"/>
              <a:gd name="connsiteX95" fmla="*/ 820053 w 1722437"/>
              <a:gd name="connsiteY95" fmla="*/ 8523 h 150812"/>
              <a:gd name="connsiteX96" fmla="*/ 789493 w 1722437"/>
              <a:gd name="connsiteY96" fmla="*/ 8523 h 150812"/>
              <a:gd name="connsiteX97" fmla="*/ 767983 w 1722437"/>
              <a:gd name="connsiteY97" fmla="*/ 54798 h 150812"/>
              <a:gd name="connsiteX98" fmla="*/ 708610 w 1722437"/>
              <a:gd name="connsiteY98" fmla="*/ 5189 h 150812"/>
              <a:gd name="connsiteX99" fmla="*/ 640903 w 1722437"/>
              <a:gd name="connsiteY99" fmla="*/ 77896 h 150812"/>
              <a:gd name="connsiteX100" fmla="*/ 708610 w 1722437"/>
              <a:gd name="connsiteY100" fmla="*/ 149334 h 150812"/>
              <a:gd name="connsiteX101" fmla="*/ 769094 w 1722437"/>
              <a:gd name="connsiteY101" fmla="*/ 92978 h 150812"/>
              <a:gd name="connsiteX102" fmla="*/ 739805 w 1722437"/>
              <a:gd name="connsiteY102" fmla="*/ 92978 h 150812"/>
              <a:gd name="connsiteX103" fmla="*/ 708610 w 1722437"/>
              <a:gd name="connsiteY103" fmla="*/ 123854 h 150812"/>
              <a:gd name="connsiteX104" fmla="*/ 671145 w 1722437"/>
              <a:gd name="connsiteY104" fmla="*/ 77738 h 150812"/>
              <a:gd name="connsiteX105" fmla="*/ 708610 w 1722437"/>
              <a:gd name="connsiteY105" fmla="*/ 30509 h 150812"/>
              <a:gd name="connsiteX106" fmla="*/ 738614 w 1722437"/>
              <a:gd name="connsiteY106" fmla="*/ 54322 h 150812"/>
              <a:gd name="connsiteX107" fmla="*/ 468342 w 1722437"/>
              <a:gd name="connsiteY107" fmla="*/ 146159 h 150812"/>
              <a:gd name="connsiteX108" fmla="*/ 572800 w 1722437"/>
              <a:gd name="connsiteY108" fmla="*/ 146159 h 150812"/>
              <a:gd name="connsiteX109" fmla="*/ 572800 w 1722437"/>
              <a:gd name="connsiteY109" fmla="*/ 120759 h 150812"/>
              <a:gd name="connsiteX110" fmla="*/ 498584 w 1722437"/>
              <a:gd name="connsiteY110" fmla="*/ 120759 h 150812"/>
              <a:gd name="connsiteX111" fmla="*/ 498584 w 1722437"/>
              <a:gd name="connsiteY111" fmla="*/ 87024 h 150812"/>
              <a:gd name="connsiteX112" fmla="*/ 565338 w 1722437"/>
              <a:gd name="connsiteY112" fmla="*/ 87024 h 150812"/>
              <a:gd name="connsiteX113" fmla="*/ 565338 w 1722437"/>
              <a:gd name="connsiteY113" fmla="*/ 63212 h 150812"/>
              <a:gd name="connsiteX114" fmla="*/ 498584 w 1722437"/>
              <a:gd name="connsiteY114" fmla="*/ 63212 h 150812"/>
              <a:gd name="connsiteX115" fmla="*/ 498584 w 1722437"/>
              <a:gd name="connsiteY115" fmla="*/ 33684 h 150812"/>
              <a:gd name="connsiteX116" fmla="*/ 571291 w 1722437"/>
              <a:gd name="connsiteY116" fmla="*/ 33684 h 150812"/>
              <a:gd name="connsiteX117" fmla="*/ 571291 w 1722437"/>
              <a:gd name="connsiteY117" fmla="*/ 8284 h 150812"/>
              <a:gd name="connsiteX118" fmla="*/ 468104 w 1722437"/>
              <a:gd name="connsiteY118" fmla="*/ 8284 h 150812"/>
              <a:gd name="connsiteX119" fmla="*/ 293717 w 1722437"/>
              <a:gd name="connsiteY119" fmla="*/ 146159 h 150812"/>
              <a:gd name="connsiteX120" fmla="*/ 322054 w 1722437"/>
              <a:gd name="connsiteY120" fmla="*/ 146159 h 150812"/>
              <a:gd name="connsiteX121" fmla="*/ 322054 w 1722437"/>
              <a:gd name="connsiteY121" fmla="*/ 49559 h 150812"/>
              <a:gd name="connsiteX122" fmla="*/ 322054 w 1722437"/>
              <a:gd name="connsiteY122" fmla="*/ 49559 h 150812"/>
              <a:gd name="connsiteX123" fmla="*/ 355788 w 1722437"/>
              <a:gd name="connsiteY123" fmla="*/ 146159 h 150812"/>
              <a:gd name="connsiteX124" fmla="*/ 379125 w 1722437"/>
              <a:gd name="connsiteY124" fmla="*/ 146159 h 150812"/>
              <a:gd name="connsiteX125" fmla="*/ 412938 w 1722437"/>
              <a:gd name="connsiteY125" fmla="*/ 48607 h 150812"/>
              <a:gd name="connsiteX126" fmla="*/ 412938 w 1722437"/>
              <a:gd name="connsiteY126" fmla="*/ 48607 h 150812"/>
              <a:gd name="connsiteX127" fmla="*/ 412938 w 1722437"/>
              <a:gd name="connsiteY127" fmla="*/ 146159 h 150812"/>
              <a:gd name="connsiteX128" fmla="*/ 441275 w 1722437"/>
              <a:gd name="connsiteY128" fmla="*/ 146159 h 150812"/>
              <a:gd name="connsiteX129" fmla="*/ 441275 w 1722437"/>
              <a:gd name="connsiteY129" fmla="*/ 8523 h 150812"/>
              <a:gd name="connsiteX130" fmla="*/ 398730 w 1722437"/>
              <a:gd name="connsiteY130" fmla="*/ 8523 h 150812"/>
              <a:gd name="connsiteX131" fmla="*/ 368806 w 1722437"/>
              <a:gd name="connsiteY131" fmla="*/ 103217 h 150812"/>
              <a:gd name="connsiteX132" fmla="*/ 368806 w 1722437"/>
              <a:gd name="connsiteY132" fmla="*/ 103217 h 150812"/>
              <a:gd name="connsiteX133" fmla="*/ 336580 w 1722437"/>
              <a:gd name="connsiteY133" fmla="*/ 8523 h 150812"/>
              <a:gd name="connsiteX134" fmla="*/ 293955 w 1722437"/>
              <a:gd name="connsiteY134" fmla="*/ 8523 h 150812"/>
              <a:gd name="connsiteX135" fmla="*/ 214342 w 1722437"/>
              <a:gd name="connsiteY135" fmla="*/ 42416 h 150812"/>
              <a:gd name="connsiteX136" fmla="*/ 214342 w 1722437"/>
              <a:gd name="connsiteY136" fmla="*/ 42416 h 150812"/>
              <a:gd name="connsiteX137" fmla="*/ 231725 w 1722437"/>
              <a:gd name="connsiteY137" fmla="*/ 92978 h 150812"/>
              <a:gd name="connsiteX138" fmla="*/ 196006 w 1722437"/>
              <a:gd name="connsiteY138" fmla="*/ 92978 h 150812"/>
              <a:gd name="connsiteX139" fmla="*/ 146556 w 1722437"/>
              <a:gd name="connsiteY139" fmla="*/ 146159 h 150812"/>
              <a:gd name="connsiteX140" fmla="*/ 177194 w 1722437"/>
              <a:gd name="connsiteY140" fmla="*/ 146159 h 150812"/>
              <a:gd name="connsiteX141" fmla="*/ 188069 w 1722437"/>
              <a:gd name="connsiteY141" fmla="*/ 115282 h 150812"/>
              <a:gd name="connsiteX142" fmla="*/ 239583 w 1722437"/>
              <a:gd name="connsiteY142" fmla="*/ 115282 h 150812"/>
              <a:gd name="connsiteX143" fmla="*/ 249743 w 1722437"/>
              <a:gd name="connsiteY143" fmla="*/ 146159 h 150812"/>
              <a:gd name="connsiteX144" fmla="*/ 281493 w 1722437"/>
              <a:gd name="connsiteY144" fmla="*/ 146159 h 150812"/>
              <a:gd name="connsiteX145" fmla="*/ 229899 w 1722437"/>
              <a:gd name="connsiteY145" fmla="*/ 8523 h 150812"/>
              <a:gd name="connsiteX146" fmla="*/ 198864 w 1722437"/>
              <a:gd name="connsiteY146" fmla="*/ 8523 h 150812"/>
              <a:gd name="connsiteX147" fmla="*/ 113615 w 1722437"/>
              <a:gd name="connsiteY147" fmla="*/ 146159 h 150812"/>
              <a:gd name="connsiteX148" fmla="*/ 132903 w 1722437"/>
              <a:gd name="connsiteY148" fmla="*/ 146159 h 150812"/>
              <a:gd name="connsiteX149" fmla="*/ 132903 w 1722437"/>
              <a:gd name="connsiteY149" fmla="*/ 71784 h 150812"/>
              <a:gd name="connsiteX150" fmla="*/ 75118 w 1722437"/>
              <a:gd name="connsiteY150" fmla="*/ 71784 h 150812"/>
              <a:gd name="connsiteX151" fmla="*/ 75118 w 1722437"/>
              <a:gd name="connsiteY151" fmla="*/ 94327 h 150812"/>
              <a:gd name="connsiteX152" fmla="*/ 105598 w 1722437"/>
              <a:gd name="connsiteY152" fmla="*/ 94327 h 150812"/>
              <a:gd name="connsiteX153" fmla="*/ 75739 w 1722437"/>
              <a:gd name="connsiteY153" fmla="*/ 124156 h 150812"/>
              <a:gd name="connsiteX154" fmla="*/ 72816 w 1722437"/>
              <a:gd name="connsiteY154" fmla="*/ 124013 h 150812"/>
              <a:gd name="connsiteX155" fmla="*/ 35431 w 1722437"/>
              <a:gd name="connsiteY155" fmla="*/ 77896 h 150812"/>
              <a:gd name="connsiteX156" fmla="*/ 72816 w 1722437"/>
              <a:gd name="connsiteY156" fmla="*/ 30668 h 150812"/>
              <a:gd name="connsiteX157" fmla="*/ 101947 w 1722437"/>
              <a:gd name="connsiteY157" fmla="*/ 53846 h 150812"/>
              <a:gd name="connsiteX158" fmla="*/ 130681 w 1722437"/>
              <a:gd name="connsiteY158" fmla="*/ 53846 h 150812"/>
              <a:gd name="connsiteX159" fmla="*/ 72658 w 1722437"/>
              <a:gd name="connsiteY159" fmla="*/ 5189 h 150812"/>
              <a:gd name="connsiteX160" fmla="*/ 4951 w 1722437"/>
              <a:gd name="connsiteY160" fmla="*/ 77896 h 150812"/>
              <a:gd name="connsiteX161" fmla="*/ 72658 w 1722437"/>
              <a:gd name="connsiteY161" fmla="*/ 149334 h 150812"/>
              <a:gd name="connsiteX162" fmla="*/ 110440 w 1722437"/>
              <a:gd name="connsiteY162" fmla="*/ 130363 h 15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722437" h="150812">
                <a:moveTo>
                  <a:pt x="1609358" y="100518"/>
                </a:moveTo>
                <a:cubicBezTo>
                  <a:pt x="1608961" y="134411"/>
                  <a:pt x="1637457" y="149493"/>
                  <a:pt x="1667937" y="149493"/>
                </a:cubicBezTo>
                <a:cubicBezTo>
                  <a:pt x="1705402" y="149493"/>
                  <a:pt x="1725246" y="130522"/>
                  <a:pt x="1725246" y="105281"/>
                </a:cubicBezTo>
                <a:cubicBezTo>
                  <a:pt x="1725246" y="74086"/>
                  <a:pt x="1694369" y="67736"/>
                  <a:pt x="1684367" y="65196"/>
                </a:cubicBezTo>
                <a:cubicBezTo>
                  <a:pt x="1649839" y="56306"/>
                  <a:pt x="1643251" y="54957"/>
                  <a:pt x="1643251" y="44400"/>
                </a:cubicBezTo>
                <a:cubicBezTo>
                  <a:pt x="1643251" y="33843"/>
                  <a:pt x="1654443" y="28525"/>
                  <a:pt x="1664127" y="28525"/>
                </a:cubicBezTo>
                <a:cubicBezTo>
                  <a:pt x="1678573" y="28525"/>
                  <a:pt x="1690320" y="32732"/>
                  <a:pt x="1691273" y="49321"/>
                </a:cubicBezTo>
                <a:lnTo>
                  <a:pt x="1720562" y="49321"/>
                </a:lnTo>
                <a:cubicBezTo>
                  <a:pt x="1720562" y="17571"/>
                  <a:pt x="1694210" y="4951"/>
                  <a:pt x="1665476" y="4951"/>
                </a:cubicBezTo>
                <a:cubicBezTo>
                  <a:pt x="1640552" y="4951"/>
                  <a:pt x="1613962" y="18524"/>
                  <a:pt x="1613962" y="46623"/>
                </a:cubicBezTo>
                <a:cubicBezTo>
                  <a:pt x="1613962" y="72499"/>
                  <a:pt x="1634599" y="80357"/>
                  <a:pt x="1654999" y="85754"/>
                </a:cubicBezTo>
                <a:cubicBezTo>
                  <a:pt x="1675398" y="91152"/>
                  <a:pt x="1695956" y="93692"/>
                  <a:pt x="1695956" y="108535"/>
                </a:cubicBezTo>
                <a:cubicBezTo>
                  <a:pt x="1695956" y="123378"/>
                  <a:pt x="1679684" y="125680"/>
                  <a:pt x="1669127" y="125680"/>
                </a:cubicBezTo>
                <a:cubicBezTo>
                  <a:pt x="1653252" y="125680"/>
                  <a:pt x="1638647" y="118536"/>
                  <a:pt x="1638647" y="100280"/>
                </a:cubicBezTo>
                <a:close/>
                <a:moveTo>
                  <a:pt x="1509107" y="32017"/>
                </a:moveTo>
                <a:lnTo>
                  <a:pt x="1542207" y="32017"/>
                </a:lnTo>
                <a:cubicBezTo>
                  <a:pt x="1555780" y="32017"/>
                  <a:pt x="1563082" y="37812"/>
                  <a:pt x="1563082" y="51147"/>
                </a:cubicBezTo>
                <a:cubicBezTo>
                  <a:pt x="1563082" y="64482"/>
                  <a:pt x="1555780" y="70832"/>
                  <a:pt x="1542207" y="70832"/>
                </a:cubicBezTo>
                <a:lnTo>
                  <a:pt x="1509107" y="70832"/>
                </a:lnTo>
                <a:close/>
                <a:moveTo>
                  <a:pt x="1478786" y="146159"/>
                </a:moveTo>
                <a:lnTo>
                  <a:pt x="1509107" y="146159"/>
                </a:lnTo>
                <a:lnTo>
                  <a:pt x="1509107" y="92422"/>
                </a:lnTo>
                <a:lnTo>
                  <a:pt x="1539349" y="92422"/>
                </a:lnTo>
                <a:cubicBezTo>
                  <a:pt x="1554589" y="92422"/>
                  <a:pt x="1560145" y="98772"/>
                  <a:pt x="1562288" y="113218"/>
                </a:cubicBezTo>
                <a:cubicBezTo>
                  <a:pt x="1562685" y="124347"/>
                  <a:pt x="1564305" y="135388"/>
                  <a:pt x="1567130" y="146159"/>
                </a:cubicBezTo>
                <a:lnTo>
                  <a:pt x="1597372" y="146159"/>
                </a:lnTo>
                <a:cubicBezTo>
                  <a:pt x="1591975" y="138221"/>
                  <a:pt x="1592213" y="122346"/>
                  <a:pt x="1591578" y="113615"/>
                </a:cubicBezTo>
                <a:cubicBezTo>
                  <a:pt x="1590625" y="99724"/>
                  <a:pt x="1586419" y="85278"/>
                  <a:pt x="1571575" y="81389"/>
                </a:cubicBezTo>
                <a:lnTo>
                  <a:pt x="1571575" y="81389"/>
                </a:lnTo>
                <a:cubicBezTo>
                  <a:pt x="1585736" y="76047"/>
                  <a:pt x="1594618" y="61942"/>
                  <a:pt x="1593324" y="46861"/>
                </a:cubicBezTo>
                <a:cubicBezTo>
                  <a:pt x="1593459" y="25993"/>
                  <a:pt x="1576648" y="8975"/>
                  <a:pt x="1555780" y="8840"/>
                </a:cubicBezTo>
                <a:cubicBezTo>
                  <a:pt x="1554883" y="8832"/>
                  <a:pt x="1553978" y="8864"/>
                  <a:pt x="1553081" y="8919"/>
                </a:cubicBezTo>
                <a:lnTo>
                  <a:pt x="1478786" y="8919"/>
                </a:lnTo>
                <a:close/>
                <a:moveTo>
                  <a:pt x="1353850" y="146159"/>
                </a:moveTo>
                <a:lnTo>
                  <a:pt x="1458387" y="146159"/>
                </a:lnTo>
                <a:lnTo>
                  <a:pt x="1458387" y="120759"/>
                </a:lnTo>
                <a:lnTo>
                  <a:pt x="1384171" y="120759"/>
                </a:lnTo>
                <a:lnTo>
                  <a:pt x="1384171" y="87024"/>
                </a:lnTo>
                <a:lnTo>
                  <a:pt x="1450846" y="87024"/>
                </a:lnTo>
                <a:lnTo>
                  <a:pt x="1450846" y="63212"/>
                </a:lnTo>
                <a:lnTo>
                  <a:pt x="1384171" y="63212"/>
                </a:lnTo>
                <a:lnTo>
                  <a:pt x="1384171" y="33684"/>
                </a:lnTo>
                <a:lnTo>
                  <a:pt x="1456799" y="33684"/>
                </a:lnTo>
                <a:lnTo>
                  <a:pt x="1456799" y="8284"/>
                </a:lnTo>
                <a:lnTo>
                  <a:pt x="1353612" y="8284"/>
                </a:lnTo>
                <a:close/>
                <a:moveTo>
                  <a:pt x="1310114" y="146159"/>
                </a:moveTo>
                <a:lnTo>
                  <a:pt x="1329244" y="146159"/>
                </a:lnTo>
                <a:lnTo>
                  <a:pt x="1329244" y="71784"/>
                </a:lnTo>
                <a:lnTo>
                  <a:pt x="1271379" y="71784"/>
                </a:lnTo>
                <a:lnTo>
                  <a:pt x="1271379" y="94327"/>
                </a:lnTo>
                <a:lnTo>
                  <a:pt x="1301859" y="94327"/>
                </a:lnTo>
                <a:cubicBezTo>
                  <a:pt x="1301851" y="110813"/>
                  <a:pt x="1288485" y="124164"/>
                  <a:pt x="1271998" y="124156"/>
                </a:cubicBezTo>
                <a:cubicBezTo>
                  <a:pt x="1271022" y="124156"/>
                  <a:pt x="1270046" y="124108"/>
                  <a:pt x="1269077" y="124013"/>
                </a:cubicBezTo>
                <a:cubicBezTo>
                  <a:pt x="1241852" y="124013"/>
                  <a:pt x="1231612" y="100836"/>
                  <a:pt x="1231612" y="77896"/>
                </a:cubicBezTo>
                <a:cubicBezTo>
                  <a:pt x="1231612" y="54957"/>
                  <a:pt x="1241852" y="30668"/>
                  <a:pt x="1269077" y="30668"/>
                </a:cubicBezTo>
                <a:cubicBezTo>
                  <a:pt x="1283214" y="30041"/>
                  <a:pt x="1295644" y="39931"/>
                  <a:pt x="1298208" y="53846"/>
                </a:cubicBezTo>
                <a:lnTo>
                  <a:pt x="1327100" y="53846"/>
                </a:lnTo>
                <a:cubicBezTo>
                  <a:pt x="1323846" y="22572"/>
                  <a:pt x="1297176" y="5189"/>
                  <a:pt x="1269077" y="5189"/>
                </a:cubicBezTo>
                <a:cubicBezTo>
                  <a:pt x="1226453" y="5189"/>
                  <a:pt x="1201370" y="36939"/>
                  <a:pt x="1201370" y="77896"/>
                </a:cubicBezTo>
                <a:cubicBezTo>
                  <a:pt x="1201370" y="118854"/>
                  <a:pt x="1226453" y="149334"/>
                  <a:pt x="1269077" y="149334"/>
                </a:cubicBezTo>
                <a:cubicBezTo>
                  <a:pt x="1283976" y="149405"/>
                  <a:pt x="1298017" y="142357"/>
                  <a:pt x="1306860" y="130363"/>
                </a:cubicBezTo>
                <a:close/>
                <a:moveTo>
                  <a:pt x="1064607" y="146159"/>
                </a:moveTo>
                <a:lnTo>
                  <a:pt x="1092944" y="146159"/>
                </a:lnTo>
                <a:lnTo>
                  <a:pt x="1092944" y="54004"/>
                </a:lnTo>
                <a:lnTo>
                  <a:pt x="1093341" y="54004"/>
                </a:lnTo>
                <a:lnTo>
                  <a:pt x="1150650" y="146159"/>
                </a:lnTo>
                <a:lnTo>
                  <a:pt x="1180892" y="146159"/>
                </a:lnTo>
                <a:lnTo>
                  <a:pt x="1180892" y="8523"/>
                </a:lnTo>
                <a:lnTo>
                  <a:pt x="1152555" y="8523"/>
                </a:lnTo>
                <a:lnTo>
                  <a:pt x="1152555" y="100836"/>
                </a:lnTo>
                <a:lnTo>
                  <a:pt x="1152158" y="100836"/>
                </a:lnTo>
                <a:lnTo>
                  <a:pt x="1094690" y="8523"/>
                </a:lnTo>
                <a:lnTo>
                  <a:pt x="1064607" y="8523"/>
                </a:lnTo>
                <a:close/>
                <a:moveTo>
                  <a:pt x="985232" y="42416"/>
                </a:moveTo>
                <a:lnTo>
                  <a:pt x="985232" y="42416"/>
                </a:lnTo>
                <a:lnTo>
                  <a:pt x="1002615" y="92978"/>
                </a:lnTo>
                <a:lnTo>
                  <a:pt x="967293" y="92978"/>
                </a:lnTo>
                <a:close/>
                <a:moveTo>
                  <a:pt x="918002" y="146159"/>
                </a:moveTo>
                <a:lnTo>
                  <a:pt x="948243" y="146159"/>
                </a:lnTo>
                <a:lnTo>
                  <a:pt x="959356" y="115282"/>
                </a:lnTo>
                <a:lnTo>
                  <a:pt x="1010870" y="115282"/>
                </a:lnTo>
                <a:lnTo>
                  <a:pt x="1021268" y="145921"/>
                </a:lnTo>
                <a:lnTo>
                  <a:pt x="1053018" y="145921"/>
                </a:lnTo>
                <a:lnTo>
                  <a:pt x="1001504" y="8284"/>
                </a:lnTo>
                <a:lnTo>
                  <a:pt x="970468" y="8284"/>
                </a:lnTo>
                <a:close/>
                <a:moveTo>
                  <a:pt x="789731" y="146159"/>
                </a:moveTo>
                <a:lnTo>
                  <a:pt x="820053" y="146159"/>
                </a:lnTo>
                <a:lnTo>
                  <a:pt x="820053" y="86786"/>
                </a:lnTo>
                <a:lnTo>
                  <a:pt x="875615" y="86786"/>
                </a:lnTo>
                <a:lnTo>
                  <a:pt x="875615" y="146159"/>
                </a:lnTo>
                <a:lnTo>
                  <a:pt x="905857" y="146159"/>
                </a:lnTo>
                <a:lnTo>
                  <a:pt x="905857" y="8523"/>
                </a:lnTo>
                <a:lnTo>
                  <a:pt x="875615" y="8523"/>
                </a:lnTo>
                <a:lnTo>
                  <a:pt x="875615" y="61307"/>
                </a:lnTo>
                <a:lnTo>
                  <a:pt x="820053" y="61307"/>
                </a:lnTo>
                <a:lnTo>
                  <a:pt x="820053" y="8523"/>
                </a:lnTo>
                <a:lnTo>
                  <a:pt x="789493" y="8523"/>
                </a:lnTo>
                <a:close/>
                <a:moveTo>
                  <a:pt x="767983" y="54798"/>
                </a:moveTo>
                <a:cubicBezTo>
                  <a:pt x="764332" y="23048"/>
                  <a:pt x="738852" y="5189"/>
                  <a:pt x="708610" y="5189"/>
                </a:cubicBezTo>
                <a:cubicBezTo>
                  <a:pt x="665986" y="5189"/>
                  <a:pt x="640903" y="36939"/>
                  <a:pt x="640903" y="77896"/>
                </a:cubicBezTo>
                <a:cubicBezTo>
                  <a:pt x="640903" y="118854"/>
                  <a:pt x="665986" y="149334"/>
                  <a:pt x="708610" y="149334"/>
                </a:cubicBezTo>
                <a:cubicBezTo>
                  <a:pt x="742345" y="149334"/>
                  <a:pt x="765998" y="127347"/>
                  <a:pt x="769094" y="92978"/>
                </a:cubicBezTo>
                <a:lnTo>
                  <a:pt x="739805" y="92978"/>
                </a:lnTo>
                <a:cubicBezTo>
                  <a:pt x="737503" y="111154"/>
                  <a:pt x="727105" y="123854"/>
                  <a:pt x="708610" y="123854"/>
                </a:cubicBezTo>
                <a:cubicBezTo>
                  <a:pt x="681385" y="123854"/>
                  <a:pt x="671145" y="100677"/>
                  <a:pt x="671145" y="77738"/>
                </a:cubicBezTo>
                <a:cubicBezTo>
                  <a:pt x="671145" y="54798"/>
                  <a:pt x="681385" y="30509"/>
                  <a:pt x="708610" y="30509"/>
                </a:cubicBezTo>
                <a:cubicBezTo>
                  <a:pt x="723080" y="30073"/>
                  <a:pt x="735756" y="40130"/>
                  <a:pt x="738614" y="54322"/>
                </a:cubicBezTo>
                <a:close/>
                <a:moveTo>
                  <a:pt x="468342" y="146159"/>
                </a:moveTo>
                <a:lnTo>
                  <a:pt x="572800" y="146159"/>
                </a:lnTo>
                <a:lnTo>
                  <a:pt x="572800" y="120759"/>
                </a:lnTo>
                <a:lnTo>
                  <a:pt x="498584" y="120759"/>
                </a:lnTo>
                <a:lnTo>
                  <a:pt x="498584" y="87024"/>
                </a:lnTo>
                <a:lnTo>
                  <a:pt x="565338" y="87024"/>
                </a:lnTo>
                <a:lnTo>
                  <a:pt x="565338" y="63212"/>
                </a:lnTo>
                <a:lnTo>
                  <a:pt x="498584" y="63212"/>
                </a:lnTo>
                <a:lnTo>
                  <a:pt x="498584" y="33684"/>
                </a:lnTo>
                <a:lnTo>
                  <a:pt x="571291" y="33684"/>
                </a:lnTo>
                <a:lnTo>
                  <a:pt x="571291" y="8284"/>
                </a:lnTo>
                <a:lnTo>
                  <a:pt x="468104" y="8284"/>
                </a:lnTo>
                <a:close/>
                <a:moveTo>
                  <a:pt x="293717" y="146159"/>
                </a:moveTo>
                <a:lnTo>
                  <a:pt x="322054" y="146159"/>
                </a:lnTo>
                <a:lnTo>
                  <a:pt x="322054" y="49559"/>
                </a:lnTo>
                <a:lnTo>
                  <a:pt x="322054" y="49559"/>
                </a:lnTo>
                <a:lnTo>
                  <a:pt x="355788" y="146159"/>
                </a:lnTo>
                <a:lnTo>
                  <a:pt x="379125" y="146159"/>
                </a:lnTo>
                <a:lnTo>
                  <a:pt x="412938" y="48607"/>
                </a:lnTo>
                <a:lnTo>
                  <a:pt x="412938" y="48607"/>
                </a:lnTo>
                <a:lnTo>
                  <a:pt x="412938" y="146159"/>
                </a:lnTo>
                <a:lnTo>
                  <a:pt x="441275" y="146159"/>
                </a:lnTo>
                <a:lnTo>
                  <a:pt x="441275" y="8523"/>
                </a:lnTo>
                <a:lnTo>
                  <a:pt x="398730" y="8523"/>
                </a:lnTo>
                <a:lnTo>
                  <a:pt x="368806" y="103217"/>
                </a:lnTo>
                <a:lnTo>
                  <a:pt x="368806" y="103217"/>
                </a:lnTo>
                <a:lnTo>
                  <a:pt x="336580" y="8523"/>
                </a:lnTo>
                <a:lnTo>
                  <a:pt x="293955" y="8523"/>
                </a:lnTo>
                <a:close/>
                <a:moveTo>
                  <a:pt x="214342" y="42416"/>
                </a:moveTo>
                <a:lnTo>
                  <a:pt x="214342" y="42416"/>
                </a:lnTo>
                <a:lnTo>
                  <a:pt x="231725" y="92978"/>
                </a:lnTo>
                <a:lnTo>
                  <a:pt x="196006" y="92978"/>
                </a:lnTo>
                <a:close/>
                <a:moveTo>
                  <a:pt x="146556" y="146159"/>
                </a:moveTo>
                <a:lnTo>
                  <a:pt x="177194" y="146159"/>
                </a:lnTo>
                <a:lnTo>
                  <a:pt x="188069" y="115282"/>
                </a:lnTo>
                <a:lnTo>
                  <a:pt x="239583" y="115282"/>
                </a:lnTo>
                <a:lnTo>
                  <a:pt x="249743" y="146159"/>
                </a:lnTo>
                <a:lnTo>
                  <a:pt x="281493" y="146159"/>
                </a:lnTo>
                <a:lnTo>
                  <a:pt x="229899" y="8523"/>
                </a:lnTo>
                <a:lnTo>
                  <a:pt x="198864" y="8523"/>
                </a:lnTo>
                <a:close/>
                <a:moveTo>
                  <a:pt x="113615" y="146159"/>
                </a:moveTo>
                <a:lnTo>
                  <a:pt x="132903" y="146159"/>
                </a:lnTo>
                <a:lnTo>
                  <a:pt x="132903" y="71784"/>
                </a:lnTo>
                <a:lnTo>
                  <a:pt x="75118" y="71784"/>
                </a:lnTo>
                <a:lnTo>
                  <a:pt x="75118" y="94327"/>
                </a:lnTo>
                <a:lnTo>
                  <a:pt x="105598" y="94327"/>
                </a:lnTo>
                <a:cubicBezTo>
                  <a:pt x="105590" y="110813"/>
                  <a:pt x="92222" y="124164"/>
                  <a:pt x="75739" y="124156"/>
                </a:cubicBezTo>
                <a:cubicBezTo>
                  <a:pt x="74763" y="124156"/>
                  <a:pt x="73788" y="124108"/>
                  <a:pt x="72816" y="124013"/>
                </a:cubicBezTo>
                <a:cubicBezTo>
                  <a:pt x="45591" y="124013"/>
                  <a:pt x="35431" y="100836"/>
                  <a:pt x="35431" y="77896"/>
                </a:cubicBezTo>
                <a:cubicBezTo>
                  <a:pt x="35431" y="54957"/>
                  <a:pt x="45591" y="30668"/>
                  <a:pt x="72816" y="30668"/>
                </a:cubicBezTo>
                <a:cubicBezTo>
                  <a:pt x="86963" y="30001"/>
                  <a:pt x="99417" y="39915"/>
                  <a:pt x="101947" y="53846"/>
                </a:cubicBezTo>
                <a:lnTo>
                  <a:pt x="130681" y="53846"/>
                </a:lnTo>
                <a:cubicBezTo>
                  <a:pt x="127426" y="22572"/>
                  <a:pt x="100836" y="5189"/>
                  <a:pt x="72658" y="5189"/>
                </a:cubicBezTo>
                <a:cubicBezTo>
                  <a:pt x="30033" y="5189"/>
                  <a:pt x="4951" y="36939"/>
                  <a:pt x="4951" y="77896"/>
                </a:cubicBezTo>
                <a:cubicBezTo>
                  <a:pt x="4951" y="118854"/>
                  <a:pt x="30033" y="149334"/>
                  <a:pt x="72658" y="149334"/>
                </a:cubicBezTo>
                <a:cubicBezTo>
                  <a:pt x="87564" y="149429"/>
                  <a:pt x="101614" y="142373"/>
                  <a:pt x="110440" y="130363"/>
                </a:cubicBezTo>
                <a:close/>
              </a:path>
            </a:pathLst>
          </a:custGeom>
          <a:solidFill>
            <a:schemeClr val="bg1"/>
          </a:solidFill>
          <a:ln w="7921" cap="flat">
            <a:noFill/>
            <a:prstDash val="solid"/>
            <a:miter/>
          </a:ln>
        </p:spPr>
        <p:txBody>
          <a:bodyPr rtlCol="0" anchor="ctr"/>
          <a:lstStyle/>
          <a:p>
            <a:endParaRPr lang="nb-NO" noProof="0" dirty="0"/>
          </a:p>
        </p:txBody>
      </p:sp>
      <p:pic>
        <p:nvPicPr>
          <p:cNvPr id="12" name="IpsosLogo">
            <a:extLst>
              <a:ext uri="{FF2B5EF4-FFF2-40B4-BE49-F238E27FC236}">
                <a16:creationId xmlns:a16="http://schemas.microsoft.com/office/drawing/2014/main" id="{CF6DDE30-F945-4D4E-8F34-AB449811E7B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30260" y="5358931"/>
            <a:ext cx="863743" cy="791160"/>
          </a:xfrm>
          <a:prstGeom prst="rect">
            <a:avLst/>
          </a:prstGeom>
        </p:spPr>
      </p:pic>
    </p:spTree>
    <p:extLst>
      <p:ext uri="{BB962C8B-B14F-4D97-AF65-F5344CB8AC3E}">
        <p14:creationId xmlns:p14="http://schemas.microsoft.com/office/powerpoint/2010/main" val="20153815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About Ipso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06595BE-8670-4A5F-B6E3-C00B54377605}"/>
              </a:ext>
            </a:extLst>
          </p:cNvPr>
          <p:cNvSpPr/>
          <p:nvPr userDrawn="1"/>
        </p:nvSpPr>
        <p:spPr>
          <a:xfrm>
            <a:off x="-1" y="0"/>
            <a:ext cx="609600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 name="Slide Number Placeholder 1">
            <a:extLst>
              <a:ext uri="{FF2B5EF4-FFF2-40B4-BE49-F238E27FC236}">
                <a16:creationId xmlns:a16="http://schemas.microsoft.com/office/drawing/2014/main" id="{47F634C5-9F96-45B9-BD58-344CAD7F5456}"/>
              </a:ext>
            </a:extLst>
          </p:cNvPr>
          <p:cNvSpPr>
            <a:spLocks noGrp="1"/>
          </p:cNvSpPr>
          <p:nvPr>
            <p:ph type="sldNum" sz="quarter" idx="10"/>
          </p:nvPr>
        </p:nvSpPr>
        <p:spPr/>
        <p:txBody>
          <a:bodyPr/>
          <a:lstStyle>
            <a:lvl1pPr>
              <a:defRPr>
                <a:solidFill>
                  <a:schemeClr val="bg1"/>
                </a:solidFill>
              </a:defRPr>
            </a:lvl1pPr>
          </a:lstStyle>
          <a:p>
            <a:fld id="{D61AABEC-672F-4B68-B914-690DA978312C}" type="slidenum">
              <a:rPr lang="nb-NO" smtClean="0"/>
              <a:pPr/>
              <a:t>‹#›</a:t>
            </a:fld>
            <a:r>
              <a:rPr lang="nb-NO" dirty="0"/>
              <a:t> </a:t>
            </a:r>
          </a:p>
        </p:txBody>
      </p:sp>
      <p:cxnSp>
        <p:nvCxnSpPr>
          <p:cNvPr id="10" name="Straight Connector 9">
            <a:extLst>
              <a:ext uri="{FF2B5EF4-FFF2-40B4-BE49-F238E27FC236}">
                <a16:creationId xmlns:a16="http://schemas.microsoft.com/office/drawing/2014/main" id="{ACCC9E81-92EB-4F8F-AC7F-CECE11C1EAFB}"/>
              </a:ext>
            </a:extLst>
          </p:cNvPr>
          <p:cNvCxnSpPr/>
          <p:nvPr userDrawn="1"/>
        </p:nvCxnSpPr>
        <p:spPr>
          <a:xfrm>
            <a:off x="821531" y="6200775"/>
            <a:ext cx="0" cy="3968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389461"/>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BC349C-BDD0-4820-9A79-533085E18AEF}"/>
              </a:ext>
            </a:extLst>
          </p:cNvPr>
          <p:cNvSpPr>
            <a:spLocks noGrp="1"/>
          </p:cNvSpPr>
          <p:nvPr>
            <p:ph type="title" hasCustomPrompt="1"/>
          </p:nvPr>
        </p:nvSpPr>
        <p:spPr/>
        <p:txBody>
          <a:bodyPr/>
          <a:lstStyle>
            <a:lvl1pPr>
              <a:defRPr/>
            </a:lvl1pPr>
          </a:lstStyle>
          <a:p>
            <a:r>
              <a:rPr lang="nb-NO" dirty="0"/>
              <a:t>TITLE OF THE SLIDE – </a:t>
            </a:r>
            <a:r>
              <a:rPr lang="nb-NO" dirty="0" err="1"/>
              <a:t>one</a:t>
            </a:r>
            <a:r>
              <a:rPr lang="nb-NO" dirty="0"/>
              <a:t> line</a:t>
            </a:r>
          </a:p>
        </p:txBody>
      </p:sp>
    </p:spTree>
    <p:extLst>
      <p:ext uri="{BB962C8B-B14F-4D97-AF65-F5344CB8AC3E}">
        <p14:creationId xmlns:p14="http://schemas.microsoft.com/office/powerpoint/2010/main" val="945751848"/>
      </p:ext>
    </p:extLst>
  </p:cSld>
  <p:clrMapOvr>
    <a:masterClrMapping/>
  </p:clrMapOvr>
  <p:extLst>
    <p:ext uri="{DCECCB84-F9BA-43D5-87BE-67443E8EF086}">
      <p15:sldGuideLst xmlns:p15="http://schemas.microsoft.com/office/powerpoint/2012/main">
        <p15:guide id="5" orient="horz" pos="754">
          <p15:clr>
            <a:srgbClr val="FBAE40"/>
          </p15:clr>
        </p15:guide>
        <p15:guide id="8" orient="horz" pos="3725">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151A454-9A20-405B-9037-45DEBE932E9B}"/>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A0E499ED-E849-4226-A48F-BC53852679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65186FA7-6395-486B-A5D4-294B260EECDF}"/>
              </a:ext>
            </a:extLst>
          </p:cNvPr>
          <p:cNvSpPr>
            <a:spLocks noGrp="1"/>
          </p:cNvSpPr>
          <p:nvPr>
            <p:ph type="dt" sz="half" idx="10"/>
          </p:nvPr>
        </p:nvSpPr>
        <p:spPr/>
        <p:txBody>
          <a:bodyPr/>
          <a:lstStyle/>
          <a:p>
            <a:fld id="{4FDDD9CE-E2B5-4CB2-8556-945A2C0C29AD}" type="datetimeFigureOut">
              <a:rPr lang="nb-NO" smtClean="0"/>
              <a:t>04.05.2023</a:t>
            </a:fld>
            <a:endParaRPr lang="nb-NO"/>
          </a:p>
        </p:txBody>
      </p:sp>
      <p:sp>
        <p:nvSpPr>
          <p:cNvPr id="5" name="Plassholder for bunntekst 4">
            <a:extLst>
              <a:ext uri="{FF2B5EF4-FFF2-40B4-BE49-F238E27FC236}">
                <a16:creationId xmlns:a16="http://schemas.microsoft.com/office/drawing/2014/main" id="{397987AE-945F-408E-98BC-4F63DAE9497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CC0A28FB-CC4E-4441-9A56-DC5B2F2E0A15}"/>
              </a:ext>
            </a:extLst>
          </p:cNvPr>
          <p:cNvSpPr>
            <a:spLocks noGrp="1"/>
          </p:cNvSpPr>
          <p:nvPr>
            <p:ph type="sldNum" sz="quarter" idx="12"/>
          </p:nvPr>
        </p:nvSpPr>
        <p:spPr/>
        <p:txBody>
          <a:bodyPr/>
          <a:lstStyle/>
          <a:p>
            <a:fld id="{58430BF9-DDE9-496A-8D82-8930872AD09D}" type="slidenum">
              <a:rPr lang="nb-NO" smtClean="0"/>
              <a:t>‹#›</a:t>
            </a:fld>
            <a:endParaRPr lang="nb-NO"/>
          </a:p>
        </p:txBody>
      </p:sp>
    </p:spTree>
    <p:extLst>
      <p:ext uri="{BB962C8B-B14F-4D97-AF65-F5344CB8AC3E}">
        <p14:creationId xmlns:p14="http://schemas.microsoft.com/office/powerpoint/2010/main" val="24372470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AAAE338-8AA9-40AA-9235-AB303B9EF380}"/>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92D48DB6-42C7-47C3-8094-61BD786608E2}"/>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46CDC1A5-BF80-41A5-A9D1-1F072ECBDC79}"/>
              </a:ext>
            </a:extLst>
          </p:cNvPr>
          <p:cNvSpPr>
            <a:spLocks noGrp="1"/>
          </p:cNvSpPr>
          <p:nvPr>
            <p:ph type="dt" sz="half" idx="10"/>
          </p:nvPr>
        </p:nvSpPr>
        <p:spPr/>
        <p:txBody>
          <a:bodyPr/>
          <a:lstStyle/>
          <a:p>
            <a:fld id="{4FDDD9CE-E2B5-4CB2-8556-945A2C0C29AD}" type="datetimeFigureOut">
              <a:rPr lang="nb-NO" smtClean="0"/>
              <a:t>04.05.2023</a:t>
            </a:fld>
            <a:endParaRPr lang="nb-NO"/>
          </a:p>
        </p:txBody>
      </p:sp>
      <p:sp>
        <p:nvSpPr>
          <p:cNvPr id="5" name="Plassholder for bunntekst 4">
            <a:extLst>
              <a:ext uri="{FF2B5EF4-FFF2-40B4-BE49-F238E27FC236}">
                <a16:creationId xmlns:a16="http://schemas.microsoft.com/office/drawing/2014/main" id="{975BCC7B-D52A-4346-B03C-CCD2DF20EABF}"/>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A801594E-DA12-4C33-81E8-2ADF8D61B57C}"/>
              </a:ext>
            </a:extLst>
          </p:cNvPr>
          <p:cNvSpPr>
            <a:spLocks noGrp="1"/>
          </p:cNvSpPr>
          <p:nvPr>
            <p:ph type="sldNum" sz="quarter" idx="12"/>
          </p:nvPr>
        </p:nvSpPr>
        <p:spPr/>
        <p:txBody>
          <a:bodyPr/>
          <a:lstStyle/>
          <a:p>
            <a:fld id="{58430BF9-DDE9-496A-8D82-8930872AD09D}" type="slidenum">
              <a:rPr lang="nb-NO" smtClean="0"/>
              <a:t>‹#›</a:t>
            </a:fld>
            <a:endParaRPr lang="nb-NO"/>
          </a:p>
        </p:txBody>
      </p:sp>
    </p:spTree>
    <p:extLst>
      <p:ext uri="{BB962C8B-B14F-4D97-AF65-F5344CB8AC3E}">
        <p14:creationId xmlns:p14="http://schemas.microsoft.com/office/powerpoint/2010/main" val="22685715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B30F69E-D70D-4874-897A-17FC06ACCE71}"/>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3A4D592E-B2A5-4AEB-9AA3-09C75F5BF9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F9E9B0FC-D191-4BF6-B9FB-9E1F0AE5EA6D}"/>
              </a:ext>
            </a:extLst>
          </p:cNvPr>
          <p:cNvSpPr>
            <a:spLocks noGrp="1"/>
          </p:cNvSpPr>
          <p:nvPr>
            <p:ph type="dt" sz="half" idx="10"/>
          </p:nvPr>
        </p:nvSpPr>
        <p:spPr/>
        <p:txBody>
          <a:bodyPr/>
          <a:lstStyle/>
          <a:p>
            <a:fld id="{4FDDD9CE-E2B5-4CB2-8556-945A2C0C29AD}" type="datetimeFigureOut">
              <a:rPr lang="nb-NO" smtClean="0"/>
              <a:t>04.05.2023</a:t>
            </a:fld>
            <a:endParaRPr lang="nb-NO"/>
          </a:p>
        </p:txBody>
      </p:sp>
      <p:sp>
        <p:nvSpPr>
          <p:cNvPr id="5" name="Plassholder for bunntekst 4">
            <a:extLst>
              <a:ext uri="{FF2B5EF4-FFF2-40B4-BE49-F238E27FC236}">
                <a16:creationId xmlns:a16="http://schemas.microsoft.com/office/drawing/2014/main" id="{B72A8DD3-501A-4143-B67F-E022EE50A77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3B74DBAD-93E4-42FB-9279-7B5037F57C6D}"/>
              </a:ext>
            </a:extLst>
          </p:cNvPr>
          <p:cNvSpPr>
            <a:spLocks noGrp="1"/>
          </p:cNvSpPr>
          <p:nvPr>
            <p:ph type="sldNum" sz="quarter" idx="12"/>
          </p:nvPr>
        </p:nvSpPr>
        <p:spPr/>
        <p:txBody>
          <a:bodyPr/>
          <a:lstStyle/>
          <a:p>
            <a:fld id="{58430BF9-DDE9-496A-8D82-8930872AD09D}" type="slidenum">
              <a:rPr lang="nb-NO" smtClean="0"/>
              <a:t>‹#›</a:t>
            </a:fld>
            <a:endParaRPr lang="nb-NO"/>
          </a:p>
        </p:txBody>
      </p:sp>
    </p:spTree>
    <p:extLst>
      <p:ext uri="{BB962C8B-B14F-4D97-AF65-F5344CB8AC3E}">
        <p14:creationId xmlns:p14="http://schemas.microsoft.com/office/powerpoint/2010/main" val="2011092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904E0C4-232E-4212-BC67-B9C2A4AB6F86}"/>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4E23B8E6-D198-45C2-9A46-66117093F0CD}"/>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D3C8DF9C-3729-44BB-9CB3-26086F17A4B5}"/>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B22A5E0B-A996-40F9-BC61-FD841D167441}"/>
              </a:ext>
            </a:extLst>
          </p:cNvPr>
          <p:cNvSpPr>
            <a:spLocks noGrp="1"/>
          </p:cNvSpPr>
          <p:nvPr>
            <p:ph type="dt" sz="half" idx="10"/>
          </p:nvPr>
        </p:nvSpPr>
        <p:spPr/>
        <p:txBody>
          <a:bodyPr/>
          <a:lstStyle/>
          <a:p>
            <a:fld id="{4FDDD9CE-E2B5-4CB2-8556-945A2C0C29AD}" type="datetimeFigureOut">
              <a:rPr lang="nb-NO" smtClean="0"/>
              <a:t>04.05.2023</a:t>
            </a:fld>
            <a:endParaRPr lang="nb-NO"/>
          </a:p>
        </p:txBody>
      </p:sp>
      <p:sp>
        <p:nvSpPr>
          <p:cNvPr id="6" name="Plassholder for bunntekst 5">
            <a:extLst>
              <a:ext uri="{FF2B5EF4-FFF2-40B4-BE49-F238E27FC236}">
                <a16:creationId xmlns:a16="http://schemas.microsoft.com/office/drawing/2014/main" id="{01066234-B196-401E-9A28-0A709BE9CD83}"/>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F37274C8-C15D-4943-B3A4-1EC64CA832BC}"/>
              </a:ext>
            </a:extLst>
          </p:cNvPr>
          <p:cNvSpPr>
            <a:spLocks noGrp="1"/>
          </p:cNvSpPr>
          <p:nvPr>
            <p:ph type="sldNum" sz="quarter" idx="12"/>
          </p:nvPr>
        </p:nvSpPr>
        <p:spPr/>
        <p:txBody>
          <a:bodyPr/>
          <a:lstStyle/>
          <a:p>
            <a:fld id="{58430BF9-DDE9-496A-8D82-8930872AD09D}" type="slidenum">
              <a:rPr lang="nb-NO" smtClean="0"/>
              <a:t>‹#›</a:t>
            </a:fld>
            <a:endParaRPr lang="nb-NO"/>
          </a:p>
        </p:txBody>
      </p:sp>
    </p:spTree>
    <p:extLst>
      <p:ext uri="{BB962C8B-B14F-4D97-AF65-F5344CB8AC3E}">
        <p14:creationId xmlns:p14="http://schemas.microsoft.com/office/powerpoint/2010/main" val="1925269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A7CAFFE-7E60-43A5-BB1F-73A8F490A827}"/>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FC303662-6CC5-4B66-96E8-6FC0783F06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430B1965-613F-4CD6-B5E8-1543E1E057EC}"/>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10237BCF-E90D-4718-8A84-4CE2CC3D35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714B43D1-A942-40F9-BBF2-9065A1315DAE}"/>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0F8B30EB-A4BC-452E-AE76-A16F077A0CBA}"/>
              </a:ext>
            </a:extLst>
          </p:cNvPr>
          <p:cNvSpPr>
            <a:spLocks noGrp="1"/>
          </p:cNvSpPr>
          <p:nvPr>
            <p:ph type="dt" sz="half" idx="10"/>
          </p:nvPr>
        </p:nvSpPr>
        <p:spPr/>
        <p:txBody>
          <a:bodyPr/>
          <a:lstStyle/>
          <a:p>
            <a:fld id="{4FDDD9CE-E2B5-4CB2-8556-945A2C0C29AD}" type="datetimeFigureOut">
              <a:rPr lang="nb-NO" smtClean="0"/>
              <a:t>04.05.2023</a:t>
            </a:fld>
            <a:endParaRPr lang="nb-NO"/>
          </a:p>
        </p:txBody>
      </p:sp>
      <p:sp>
        <p:nvSpPr>
          <p:cNvPr id="8" name="Plassholder for bunntekst 7">
            <a:extLst>
              <a:ext uri="{FF2B5EF4-FFF2-40B4-BE49-F238E27FC236}">
                <a16:creationId xmlns:a16="http://schemas.microsoft.com/office/drawing/2014/main" id="{C4E199B4-2D5E-4AAC-9C5A-6C47C68A8CD0}"/>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541F122F-4CFD-41E0-899A-61AF582A15E3}"/>
              </a:ext>
            </a:extLst>
          </p:cNvPr>
          <p:cNvSpPr>
            <a:spLocks noGrp="1"/>
          </p:cNvSpPr>
          <p:nvPr>
            <p:ph type="sldNum" sz="quarter" idx="12"/>
          </p:nvPr>
        </p:nvSpPr>
        <p:spPr/>
        <p:txBody>
          <a:bodyPr/>
          <a:lstStyle/>
          <a:p>
            <a:fld id="{58430BF9-DDE9-496A-8D82-8930872AD09D}" type="slidenum">
              <a:rPr lang="nb-NO" smtClean="0"/>
              <a:t>‹#›</a:t>
            </a:fld>
            <a:endParaRPr lang="nb-NO"/>
          </a:p>
        </p:txBody>
      </p:sp>
    </p:spTree>
    <p:extLst>
      <p:ext uri="{BB962C8B-B14F-4D97-AF65-F5344CB8AC3E}">
        <p14:creationId xmlns:p14="http://schemas.microsoft.com/office/powerpoint/2010/main" val="31326669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B0F2DCA-BAB7-44DE-A20A-004C630DFE27}"/>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94B47960-8951-44E1-B7DC-00C138E0F74F}"/>
              </a:ext>
            </a:extLst>
          </p:cNvPr>
          <p:cNvSpPr>
            <a:spLocks noGrp="1"/>
          </p:cNvSpPr>
          <p:nvPr>
            <p:ph type="dt" sz="half" idx="10"/>
          </p:nvPr>
        </p:nvSpPr>
        <p:spPr/>
        <p:txBody>
          <a:bodyPr/>
          <a:lstStyle/>
          <a:p>
            <a:fld id="{4FDDD9CE-E2B5-4CB2-8556-945A2C0C29AD}" type="datetimeFigureOut">
              <a:rPr lang="nb-NO" smtClean="0"/>
              <a:t>04.05.2023</a:t>
            </a:fld>
            <a:endParaRPr lang="nb-NO"/>
          </a:p>
        </p:txBody>
      </p:sp>
      <p:sp>
        <p:nvSpPr>
          <p:cNvPr id="4" name="Plassholder for bunntekst 3">
            <a:extLst>
              <a:ext uri="{FF2B5EF4-FFF2-40B4-BE49-F238E27FC236}">
                <a16:creationId xmlns:a16="http://schemas.microsoft.com/office/drawing/2014/main" id="{A83DF74B-B267-4581-B2FA-3BE48FBFA7FC}"/>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2995031F-C738-4198-9D2B-EF89ED29B758}"/>
              </a:ext>
            </a:extLst>
          </p:cNvPr>
          <p:cNvSpPr>
            <a:spLocks noGrp="1"/>
          </p:cNvSpPr>
          <p:nvPr>
            <p:ph type="sldNum" sz="quarter" idx="12"/>
          </p:nvPr>
        </p:nvSpPr>
        <p:spPr/>
        <p:txBody>
          <a:bodyPr/>
          <a:lstStyle/>
          <a:p>
            <a:fld id="{58430BF9-DDE9-496A-8D82-8930872AD09D}" type="slidenum">
              <a:rPr lang="nb-NO" smtClean="0"/>
              <a:t>‹#›</a:t>
            </a:fld>
            <a:endParaRPr lang="nb-NO"/>
          </a:p>
        </p:txBody>
      </p:sp>
    </p:spTree>
    <p:extLst>
      <p:ext uri="{BB962C8B-B14F-4D97-AF65-F5344CB8AC3E}">
        <p14:creationId xmlns:p14="http://schemas.microsoft.com/office/powerpoint/2010/main" val="28634256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34AEE6CC-5B08-41EC-AFB3-FFBCFC468C81}"/>
              </a:ext>
            </a:extLst>
          </p:cNvPr>
          <p:cNvSpPr>
            <a:spLocks noGrp="1"/>
          </p:cNvSpPr>
          <p:nvPr>
            <p:ph type="dt" sz="half" idx="10"/>
          </p:nvPr>
        </p:nvSpPr>
        <p:spPr/>
        <p:txBody>
          <a:bodyPr/>
          <a:lstStyle/>
          <a:p>
            <a:fld id="{4FDDD9CE-E2B5-4CB2-8556-945A2C0C29AD}" type="datetimeFigureOut">
              <a:rPr lang="nb-NO" smtClean="0"/>
              <a:t>04.05.2023</a:t>
            </a:fld>
            <a:endParaRPr lang="nb-NO"/>
          </a:p>
        </p:txBody>
      </p:sp>
      <p:sp>
        <p:nvSpPr>
          <p:cNvPr id="3" name="Plassholder for bunntekst 2">
            <a:extLst>
              <a:ext uri="{FF2B5EF4-FFF2-40B4-BE49-F238E27FC236}">
                <a16:creationId xmlns:a16="http://schemas.microsoft.com/office/drawing/2014/main" id="{C3406DE0-2EED-4F9B-B8A7-E6047B2E921C}"/>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FFB0C71F-8D89-4990-BDC2-8D7B5E49A76F}"/>
              </a:ext>
            </a:extLst>
          </p:cNvPr>
          <p:cNvSpPr>
            <a:spLocks noGrp="1"/>
          </p:cNvSpPr>
          <p:nvPr>
            <p:ph type="sldNum" sz="quarter" idx="12"/>
          </p:nvPr>
        </p:nvSpPr>
        <p:spPr/>
        <p:txBody>
          <a:bodyPr/>
          <a:lstStyle/>
          <a:p>
            <a:fld id="{58430BF9-DDE9-496A-8D82-8930872AD09D}" type="slidenum">
              <a:rPr lang="nb-NO" smtClean="0"/>
              <a:t>‹#›</a:t>
            </a:fld>
            <a:endParaRPr lang="nb-NO"/>
          </a:p>
        </p:txBody>
      </p:sp>
    </p:spTree>
    <p:extLst>
      <p:ext uri="{BB962C8B-B14F-4D97-AF65-F5344CB8AC3E}">
        <p14:creationId xmlns:p14="http://schemas.microsoft.com/office/powerpoint/2010/main" val="304311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ummary_Light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F1563-018F-44B3-B1BA-431C2F106E20}"/>
              </a:ext>
            </a:extLst>
          </p:cNvPr>
          <p:cNvSpPr>
            <a:spLocks noGrp="1"/>
          </p:cNvSpPr>
          <p:nvPr>
            <p:ph type="title" hasCustomPrompt="1"/>
          </p:nvPr>
        </p:nvSpPr>
        <p:spPr>
          <a:xfrm>
            <a:off x="408691" y="5125819"/>
            <a:ext cx="11375321" cy="738664"/>
          </a:xfrm>
        </p:spPr>
        <p:txBody>
          <a:bodyPr lIns="0" anchor="b">
            <a:noAutofit/>
          </a:bodyPr>
          <a:lstStyle>
            <a:lvl1pPr>
              <a:lnSpc>
                <a:spcPct val="80000"/>
              </a:lnSpc>
              <a:defRPr sz="6000" spc="-200" baseline="0">
                <a:solidFill>
                  <a:schemeClr val="bg2"/>
                </a:solidFill>
              </a:defRPr>
            </a:lvl1pPr>
          </a:lstStyle>
          <a:p>
            <a:r>
              <a:rPr lang="nb-NO" noProof="0" dirty="0"/>
              <a:t>SUMMARY</a:t>
            </a:r>
          </a:p>
        </p:txBody>
      </p:sp>
      <p:sp>
        <p:nvSpPr>
          <p:cNvPr id="3" name="Slide Number Placeholder 2">
            <a:extLst>
              <a:ext uri="{FF2B5EF4-FFF2-40B4-BE49-F238E27FC236}">
                <a16:creationId xmlns:a16="http://schemas.microsoft.com/office/drawing/2014/main" id="{130E4126-5247-46D6-AA2C-63AA262DD9CA}"/>
              </a:ext>
            </a:extLst>
          </p:cNvPr>
          <p:cNvSpPr>
            <a:spLocks noGrp="1"/>
          </p:cNvSpPr>
          <p:nvPr>
            <p:ph type="sldNum" sz="quarter" idx="14"/>
          </p:nvPr>
        </p:nvSpPr>
        <p:spPr/>
        <p:txBody>
          <a:bodyPr/>
          <a:lstStyle/>
          <a:p>
            <a:fld id="{D61AABEC-672F-4B68-B914-690DA978312C}" type="slidenum">
              <a:rPr lang="nb-NO" smtClean="0"/>
              <a:pPr/>
              <a:t>‹#›</a:t>
            </a:fld>
            <a:r>
              <a:rPr lang="nb-NO" dirty="0"/>
              <a:t> </a:t>
            </a:r>
          </a:p>
        </p:txBody>
      </p:sp>
      <p:grpSp>
        <p:nvGrpSpPr>
          <p:cNvPr id="5" name="Group 4">
            <a:extLst>
              <a:ext uri="{FF2B5EF4-FFF2-40B4-BE49-F238E27FC236}">
                <a16:creationId xmlns:a16="http://schemas.microsoft.com/office/drawing/2014/main" id="{45446653-A1D8-4E73-8A70-5B844AF68F5F}"/>
              </a:ext>
            </a:extLst>
          </p:cNvPr>
          <p:cNvGrpSpPr/>
          <p:nvPr userDrawn="1"/>
        </p:nvGrpSpPr>
        <p:grpSpPr>
          <a:xfrm>
            <a:off x="-954765" y="889565"/>
            <a:ext cx="5372804" cy="1067932"/>
            <a:chOff x="-954765" y="889565"/>
            <a:chExt cx="5372804" cy="1067932"/>
          </a:xfrm>
        </p:grpSpPr>
        <p:sp>
          <p:nvSpPr>
            <p:cNvPr id="11" name="Forme libre : forme 22">
              <a:extLst>
                <a:ext uri="{FF2B5EF4-FFF2-40B4-BE49-F238E27FC236}">
                  <a16:creationId xmlns:a16="http://schemas.microsoft.com/office/drawing/2014/main" id="{35713389-3714-432A-ACF7-ED376D4DE1F8}"/>
                </a:ext>
              </a:extLst>
            </p:cNvPr>
            <p:cNvSpPr/>
            <p:nvPr userDrawn="1"/>
          </p:nvSpPr>
          <p:spPr>
            <a:xfrm rot="18932423">
              <a:off x="-954765" y="1427043"/>
              <a:ext cx="5372804" cy="530454"/>
            </a:xfrm>
            <a:custGeom>
              <a:avLst/>
              <a:gdLst>
                <a:gd name="connsiteX0" fmla="*/ 4832249 w 5372804"/>
                <a:gd name="connsiteY0" fmla="*/ 0 h 530454"/>
                <a:gd name="connsiteX1" fmla="*/ 5372804 w 5372804"/>
                <a:gd name="connsiteY1" fmla="*/ 530454 h 530454"/>
                <a:gd name="connsiteX2" fmla="*/ 0 w 5372804"/>
                <a:gd name="connsiteY2" fmla="*/ 530454 h 530454"/>
                <a:gd name="connsiteX3" fmla="*/ 520541 w 5372804"/>
                <a:gd name="connsiteY3" fmla="*/ 0 h 530454"/>
              </a:gdLst>
              <a:ahLst/>
              <a:cxnLst>
                <a:cxn ang="0">
                  <a:pos x="connsiteX0" y="connsiteY0"/>
                </a:cxn>
                <a:cxn ang="0">
                  <a:pos x="connsiteX1" y="connsiteY1"/>
                </a:cxn>
                <a:cxn ang="0">
                  <a:pos x="connsiteX2" y="connsiteY2"/>
                </a:cxn>
                <a:cxn ang="0">
                  <a:pos x="connsiteX3" y="connsiteY3"/>
                </a:cxn>
              </a:cxnLst>
              <a:rect l="l" t="t" r="r" b="b"/>
              <a:pathLst>
                <a:path w="5372804" h="530454">
                  <a:moveTo>
                    <a:pt x="4832249" y="0"/>
                  </a:moveTo>
                  <a:lnTo>
                    <a:pt x="5372804" y="530454"/>
                  </a:lnTo>
                  <a:lnTo>
                    <a:pt x="0" y="530454"/>
                  </a:lnTo>
                  <a:lnTo>
                    <a:pt x="520541"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b-NO" dirty="0"/>
            </a:p>
          </p:txBody>
        </p:sp>
        <p:sp>
          <p:nvSpPr>
            <p:cNvPr id="12" name="Forme libre : forme 20">
              <a:extLst>
                <a:ext uri="{FF2B5EF4-FFF2-40B4-BE49-F238E27FC236}">
                  <a16:creationId xmlns:a16="http://schemas.microsoft.com/office/drawing/2014/main" id="{313A3C77-5424-4810-8AE7-0FD7B7AF2747}"/>
                </a:ext>
              </a:extLst>
            </p:cNvPr>
            <p:cNvSpPr/>
            <p:nvPr userDrawn="1"/>
          </p:nvSpPr>
          <p:spPr>
            <a:xfrm rot="18932423">
              <a:off x="-735098" y="889565"/>
              <a:ext cx="3838044" cy="530454"/>
            </a:xfrm>
            <a:custGeom>
              <a:avLst/>
              <a:gdLst>
                <a:gd name="connsiteX0" fmla="*/ 3297489 w 3838044"/>
                <a:gd name="connsiteY0" fmla="*/ 0 h 530454"/>
                <a:gd name="connsiteX1" fmla="*/ 3838044 w 3838044"/>
                <a:gd name="connsiteY1" fmla="*/ 530454 h 530454"/>
                <a:gd name="connsiteX2" fmla="*/ 0 w 3838044"/>
                <a:gd name="connsiteY2" fmla="*/ 530454 h 530454"/>
                <a:gd name="connsiteX3" fmla="*/ 520541 w 3838044"/>
                <a:gd name="connsiteY3" fmla="*/ 0 h 530454"/>
              </a:gdLst>
              <a:ahLst/>
              <a:cxnLst>
                <a:cxn ang="0">
                  <a:pos x="connsiteX0" y="connsiteY0"/>
                </a:cxn>
                <a:cxn ang="0">
                  <a:pos x="connsiteX1" y="connsiteY1"/>
                </a:cxn>
                <a:cxn ang="0">
                  <a:pos x="connsiteX2" y="connsiteY2"/>
                </a:cxn>
                <a:cxn ang="0">
                  <a:pos x="connsiteX3" y="connsiteY3"/>
                </a:cxn>
              </a:cxnLst>
              <a:rect l="l" t="t" r="r" b="b"/>
              <a:pathLst>
                <a:path w="3838044" h="530454">
                  <a:moveTo>
                    <a:pt x="3297489" y="0"/>
                  </a:moveTo>
                  <a:lnTo>
                    <a:pt x="3838044" y="530454"/>
                  </a:lnTo>
                  <a:lnTo>
                    <a:pt x="0" y="530454"/>
                  </a:lnTo>
                  <a:lnTo>
                    <a:pt x="520541"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b-NO" dirty="0"/>
            </a:p>
          </p:txBody>
        </p:sp>
      </p:grpSp>
    </p:spTree>
    <p:extLst>
      <p:ext uri="{BB962C8B-B14F-4D97-AF65-F5344CB8AC3E}">
        <p14:creationId xmlns:p14="http://schemas.microsoft.com/office/powerpoint/2010/main" val="1043584404"/>
      </p:ext>
    </p:extLst>
  </p:cSld>
  <p:clrMapOvr>
    <a:masterClrMapping/>
  </p:clrMapOvr>
  <p:extLst>
    <p:ext uri="{DCECCB84-F9BA-43D5-87BE-67443E8EF086}">
      <p15:sldGuideLst xmlns:p15="http://schemas.microsoft.com/office/powerpoint/2012/main">
        <p15:guide id="1" orient="horz" pos="323">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8839FA0-44A9-4ADC-85C1-073613EBB575}"/>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A561D3A6-A9AB-40B5-901E-A410C286FD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E4FD8480-A6CE-4120-BEB8-C806178AE0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0A23C261-C8D7-4C0A-88B7-BFAE0DD8E3C6}"/>
              </a:ext>
            </a:extLst>
          </p:cNvPr>
          <p:cNvSpPr>
            <a:spLocks noGrp="1"/>
          </p:cNvSpPr>
          <p:nvPr>
            <p:ph type="dt" sz="half" idx="10"/>
          </p:nvPr>
        </p:nvSpPr>
        <p:spPr/>
        <p:txBody>
          <a:bodyPr/>
          <a:lstStyle/>
          <a:p>
            <a:fld id="{4FDDD9CE-E2B5-4CB2-8556-945A2C0C29AD}" type="datetimeFigureOut">
              <a:rPr lang="nb-NO" smtClean="0"/>
              <a:t>04.05.2023</a:t>
            </a:fld>
            <a:endParaRPr lang="nb-NO"/>
          </a:p>
        </p:txBody>
      </p:sp>
      <p:sp>
        <p:nvSpPr>
          <p:cNvPr id="6" name="Plassholder for bunntekst 5">
            <a:extLst>
              <a:ext uri="{FF2B5EF4-FFF2-40B4-BE49-F238E27FC236}">
                <a16:creationId xmlns:a16="http://schemas.microsoft.com/office/drawing/2014/main" id="{8496A4F9-2EED-4FB7-BEF0-450E1EA02E9F}"/>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C3128353-883A-4E9D-8059-C134AC3C920F}"/>
              </a:ext>
            </a:extLst>
          </p:cNvPr>
          <p:cNvSpPr>
            <a:spLocks noGrp="1"/>
          </p:cNvSpPr>
          <p:nvPr>
            <p:ph type="sldNum" sz="quarter" idx="12"/>
          </p:nvPr>
        </p:nvSpPr>
        <p:spPr/>
        <p:txBody>
          <a:bodyPr/>
          <a:lstStyle/>
          <a:p>
            <a:fld id="{58430BF9-DDE9-496A-8D82-8930872AD09D}" type="slidenum">
              <a:rPr lang="nb-NO" smtClean="0"/>
              <a:t>‹#›</a:t>
            </a:fld>
            <a:endParaRPr lang="nb-NO"/>
          </a:p>
        </p:txBody>
      </p:sp>
    </p:spTree>
    <p:extLst>
      <p:ext uri="{BB962C8B-B14F-4D97-AF65-F5344CB8AC3E}">
        <p14:creationId xmlns:p14="http://schemas.microsoft.com/office/powerpoint/2010/main" val="36173875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7939676-B8A5-43FE-8B1B-16FB524832AB}"/>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F55B6FA6-A8BE-4243-904D-AB8C7F5C33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40FC6E0F-46BD-4B82-98EF-A548D3DDE7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120DF4F4-AD00-4DFD-B27C-5A645F641FAB}"/>
              </a:ext>
            </a:extLst>
          </p:cNvPr>
          <p:cNvSpPr>
            <a:spLocks noGrp="1"/>
          </p:cNvSpPr>
          <p:nvPr>
            <p:ph type="dt" sz="half" idx="10"/>
          </p:nvPr>
        </p:nvSpPr>
        <p:spPr/>
        <p:txBody>
          <a:bodyPr/>
          <a:lstStyle/>
          <a:p>
            <a:fld id="{4FDDD9CE-E2B5-4CB2-8556-945A2C0C29AD}" type="datetimeFigureOut">
              <a:rPr lang="nb-NO" smtClean="0"/>
              <a:t>04.05.2023</a:t>
            </a:fld>
            <a:endParaRPr lang="nb-NO"/>
          </a:p>
        </p:txBody>
      </p:sp>
      <p:sp>
        <p:nvSpPr>
          <p:cNvPr id="6" name="Plassholder for bunntekst 5">
            <a:extLst>
              <a:ext uri="{FF2B5EF4-FFF2-40B4-BE49-F238E27FC236}">
                <a16:creationId xmlns:a16="http://schemas.microsoft.com/office/drawing/2014/main" id="{3476DBA9-FB01-412A-9800-3A6BC5C68AF4}"/>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E8A0CB73-8AD4-4D61-89E8-0EFC5774AF04}"/>
              </a:ext>
            </a:extLst>
          </p:cNvPr>
          <p:cNvSpPr>
            <a:spLocks noGrp="1"/>
          </p:cNvSpPr>
          <p:nvPr>
            <p:ph type="sldNum" sz="quarter" idx="12"/>
          </p:nvPr>
        </p:nvSpPr>
        <p:spPr/>
        <p:txBody>
          <a:bodyPr/>
          <a:lstStyle/>
          <a:p>
            <a:fld id="{58430BF9-DDE9-496A-8D82-8930872AD09D}" type="slidenum">
              <a:rPr lang="nb-NO" smtClean="0"/>
              <a:t>‹#›</a:t>
            </a:fld>
            <a:endParaRPr lang="nb-NO"/>
          </a:p>
        </p:txBody>
      </p:sp>
    </p:spTree>
    <p:extLst>
      <p:ext uri="{BB962C8B-B14F-4D97-AF65-F5344CB8AC3E}">
        <p14:creationId xmlns:p14="http://schemas.microsoft.com/office/powerpoint/2010/main" val="4003162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476BD58-C699-4AD0-80E6-BB50F9D07902}"/>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3712B9B3-246E-47F2-8182-6D395BAF7447}"/>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C1195BE0-6EBE-4D9B-9149-B53660C3CDEC}"/>
              </a:ext>
            </a:extLst>
          </p:cNvPr>
          <p:cNvSpPr>
            <a:spLocks noGrp="1"/>
          </p:cNvSpPr>
          <p:nvPr>
            <p:ph type="dt" sz="half" idx="10"/>
          </p:nvPr>
        </p:nvSpPr>
        <p:spPr/>
        <p:txBody>
          <a:bodyPr/>
          <a:lstStyle/>
          <a:p>
            <a:fld id="{4FDDD9CE-E2B5-4CB2-8556-945A2C0C29AD}" type="datetimeFigureOut">
              <a:rPr lang="nb-NO" smtClean="0"/>
              <a:t>04.05.2023</a:t>
            </a:fld>
            <a:endParaRPr lang="nb-NO"/>
          </a:p>
        </p:txBody>
      </p:sp>
      <p:sp>
        <p:nvSpPr>
          <p:cNvPr id="5" name="Plassholder for bunntekst 4">
            <a:extLst>
              <a:ext uri="{FF2B5EF4-FFF2-40B4-BE49-F238E27FC236}">
                <a16:creationId xmlns:a16="http://schemas.microsoft.com/office/drawing/2014/main" id="{3D7D5A8A-73C8-490E-8041-61AE8095D432}"/>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E791FF13-8B8B-4C5D-BA40-86D753F23510}"/>
              </a:ext>
            </a:extLst>
          </p:cNvPr>
          <p:cNvSpPr>
            <a:spLocks noGrp="1"/>
          </p:cNvSpPr>
          <p:nvPr>
            <p:ph type="sldNum" sz="quarter" idx="12"/>
          </p:nvPr>
        </p:nvSpPr>
        <p:spPr/>
        <p:txBody>
          <a:bodyPr/>
          <a:lstStyle/>
          <a:p>
            <a:fld id="{58430BF9-DDE9-496A-8D82-8930872AD09D}" type="slidenum">
              <a:rPr lang="nb-NO" smtClean="0"/>
              <a:t>‹#›</a:t>
            </a:fld>
            <a:endParaRPr lang="nb-NO"/>
          </a:p>
        </p:txBody>
      </p:sp>
    </p:spTree>
    <p:extLst>
      <p:ext uri="{BB962C8B-B14F-4D97-AF65-F5344CB8AC3E}">
        <p14:creationId xmlns:p14="http://schemas.microsoft.com/office/powerpoint/2010/main" val="19766202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EE1A7434-44EC-49AF-813F-5C55881C08D9}"/>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08ED00E7-AA0A-4FB7-906D-41FFC981D303}"/>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1630B695-0F1A-430A-A9B7-20AA05A807AA}"/>
              </a:ext>
            </a:extLst>
          </p:cNvPr>
          <p:cNvSpPr>
            <a:spLocks noGrp="1"/>
          </p:cNvSpPr>
          <p:nvPr>
            <p:ph type="dt" sz="half" idx="10"/>
          </p:nvPr>
        </p:nvSpPr>
        <p:spPr/>
        <p:txBody>
          <a:bodyPr/>
          <a:lstStyle/>
          <a:p>
            <a:fld id="{4FDDD9CE-E2B5-4CB2-8556-945A2C0C29AD}" type="datetimeFigureOut">
              <a:rPr lang="nb-NO" smtClean="0"/>
              <a:t>04.05.2023</a:t>
            </a:fld>
            <a:endParaRPr lang="nb-NO"/>
          </a:p>
        </p:txBody>
      </p:sp>
      <p:sp>
        <p:nvSpPr>
          <p:cNvPr id="5" name="Plassholder for bunntekst 4">
            <a:extLst>
              <a:ext uri="{FF2B5EF4-FFF2-40B4-BE49-F238E27FC236}">
                <a16:creationId xmlns:a16="http://schemas.microsoft.com/office/drawing/2014/main" id="{5CBCC449-E02F-479D-BB8A-B0E424DB5AE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2EB50F8-B065-4AD5-83E4-8D2A18659760}"/>
              </a:ext>
            </a:extLst>
          </p:cNvPr>
          <p:cNvSpPr>
            <a:spLocks noGrp="1"/>
          </p:cNvSpPr>
          <p:nvPr>
            <p:ph type="sldNum" sz="quarter" idx="12"/>
          </p:nvPr>
        </p:nvSpPr>
        <p:spPr/>
        <p:txBody>
          <a:bodyPr/>
          <a:lstStyle/>
          <a:p>
            <a:fld id="{58430BF9-DDE9-496A-8D82-8930872AD09D}" type="slidenum">
              <a:rPr lang="nb-NO" smtClean="0"/>
              <a:t>‹#›</a:t>
            </a:fld>
            <a:endParaRPr lang="nb-NO"/>
          </a:p>
        </p:txBody>
      </p:sp>
    </p:spTree>
    <p:extLst>
      <p:ext uri="{BB962C8B-B14F-4D97-AF65-F5344CB8AC3E}">
        <p14:creationId xmlns:p14="http://schemas.microsoft.com/office/powerpoint/2010/main" val="2651598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hapter_Default">
    <p:spTree>
      <p:nvGrpSpPr>
        <p:cNvPr id="1" name=""/>
        <p:cNvGrpSpPr/>
        <p:nvPr/>
      </p:nvGrpSpPr>
      <p:grpSpPr>
        <a:xfrm>
          <a:off x="0" y="0"/>
          <a:ext cx="0" cy="0"/>
          <a:chOff x="0" y="0"/>
          <a:chExt cx="0" cy="0"/>
        </a:xfrm>
      </p:grpSpPr>
      <p:grpSp>
        <p:nvGrpSpPr>
          <p:cNvPr id="16" name="Angled stripes">
            <a:extLst>
              <a:ext uri="{FF2B5EF4-FFF2-40B4-BE49-F238E27FC236}">
                <a16:creationId xmlns:a16="http://schemas.microsoft.com/office/drawing/2014/main" id="{2C4B8BAF-AE5A-4D99-B44E-CE24F999213A}"/>
              </a:ext>
            </a:extLst>
          </p:cNvPr>
          <p:cNvGrpSpPr/>
          <p:nvPr userDrawn="1"/>
        </p:nvGrpSpPr>
        <p:grpSpPr>
          <a:xfrm>
            <a:off x="3254052" y="0"/>
            <a:ext cx="8937949" cy="6858001"/>
            <a:chOff x="3254052" y="0"/>
            <a:chExt cx="8937949" cy="6858001"/>
          </a:xfrm>
        </p:grpSpPr>
        <p:sp>
          <p:nvSpPr>
            <p:cNvPr id="17" name="Angled stripe 1">
              <a:extLst>
                <a:ext uri="{FF2B5EF4-FFF2-40B4-BE49-F238E27FC236}">
                  <a16:creationId xmlns:a16="http://schemas.microsoft.com/office/drawing/2014/main" id="{85C70DEE-01A2-4BB4-AF39-A9D287892963}"/>
                </a:ext>
              </a:extLst>
            </p:cNvPr>
            <p:cNvSpPr/>
            <p:nvPr userDrawn="1"/>
          </p:nvSpPr>
          <p:spPr>
            <a:xfrm>
              <a:off x="3254052" y="0"/>
              <a:ext cx="8724042" cy="6858000"/>
            </a:xfrm>
            <a:custGeom>
              <a:avLst/>
              <a:gdLst>
                <a:gd name="connsiteX0" fmla="*/ 6988598 w 8724042"/>
                <a:gd name="connsiteY0" fmla="*/ 0 h 6858000"/>
                <a:gd name="connsiteX1" fmla="*/ 8724042 w 8724042"/>
                <a:gd name="connsiteY1" fmla="*/ 0 h 6858000"/>
                <a:gd name="connsiteX2" fmla="*/ 1735445 w 8724042"/>
                <a:gd name="connsiteY2" fmla="*/ 6858000 h 6858000"/>
                <a:gd name="connsiteX3" fmla="*/ 0 w 8724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24042" h="6858000">
                  <a:moveTo>
                    <a:pt x="6988598" y="0"/>
                  </a:moveTo>
                  <a:lnTo>
                    <a:pt x="8724042" y="0"/>
                  </a:lnTo>
                  <a:lnTo>
                    <a:pt x="1735445"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sp>
          <p:nvSpPr>
            <p:cNvPr id="18" name="Angled stripe 2">
              <a:extLst>
                <a:ext uri="{FF2B5EF4-FFF2-40B4-BE49-F238E27FC236}">
                  <a16:creationId xmlns:a16="http://schemas.microsoft.com/office/drawing/2014/main" id="{7C56B406-5C6C-42AB-952E-A67FF85931D1}"/>
                </a:ext>
              </a:extLst>
            </p:cNvPr>
            <p:cNvSpPr/>
            <p:nvPr userDrawn="1"/>
          </p:nvSpPr>
          <p:spPr>
            <a:xfrm>
              <a:off x="5623056" y="411812"/>
              <a:ext cx="6568945" cy="6446189"/>
            </a:xfrm>
            <a:custGeom>
              <a:avLst/>
              <a:gdLst>
                <a:gd name="connsiteX0" fmla="*/ 6568944 w 6568945"/>
                <a:gd name="connsiteY0" fmla="*/ 0 h 6446189"/>
                <a:gd name="connsiteX1" fmla="*/ 6568945 w 6568945"/>
                <a:gd name="connsiteY1" fmla="*/ 1703013 h 6446189"/>
                <a:gd name="connsiteX2" fmla="*/ 1735444 w 6568945"/>
                <a:gd name="connsiteY2" fmla="*/ 6446189 h 6446189"/>
                <a:gd name="connsiteX3" fmla="*/ 0 w 6568945"/>
                <a:gd name="connsiteY3" fmla="*/ 6446189 h 6446189"/>
              </a:gdLst>
              <a:ahLst/>
              <a:cxnLst>
                <a:cxn ang="0">
                  <a:pos x="connsiteX0" y="connsiteY0"/>
                </a:cxn>
                <a:cxn ang="0">
                  <a:pos x="connsiteX1" y="connsiteY1"/>
                </a:cxn>
                <a:cxn ang="0">
                  <a:pos x="connsiteX2" y="connsiteY2"/>
                </a:cxn>
                <a:cxn ang="0">
                  <a:pos x="connsiteX3" y="connsiteY3"/>
                </a:cxn>
              </a:cxnLst>
              <a:rect l="l" t="t" r="r" b="b"/>
              <a:pathLst>
                <a:path w="6568945" h="6446189">
                  <a:moveTo>
                    <a:pt x="6568944" y="0"/>
                  </a:moveTo>
                  <a:lnTo>
                    <a:pt x="6568945" y="1703013"/>
                  </a:lnTo>
                  <a:lnTo>
                    <a:pt x="1735444" y="6446189"/>
                  </a:lnTo>
                  <a:lnTo>
                    <a:pt x="0" y="6446189"/>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grpSp>
      <p:sp>
        <p:nvSpPr>
          <p:cNvPr id="12" name="strTitlePosition">
            <a:extLst>
              <a:ext uri="{FF2B5EF4-FFF2-40B4-BE49-F238E27FC236}">
                <a16:creationId xmlns:a16="http://schemas.microsoft.com/office/drawing/2014/main" id="{EBE94776-9B87-471E-83E1-9924DF80A377}"/>
              </a:ext>
            </a:extLst>
          </p:cNvPr>
          <p:cNvSpPr>
            <a:spLocks noGrp="1"/>
          </p:cNvSpPr>
          <p:nvPr>
            <p:ph type="body" sz="quarter" idx="13" hasCustomPrompt="1"/>
          </p:nvPr>
        </p:nvSpPr>
        <p:spPr>
          <a:xfrm>
            <a:off x="9804707" y="3287"/>
            <a:ext cx="1972313" cy="4416594"/>
          </a:xfrm>
        </p:spPr>
        <p:txBody>
          <a:bodyPr wrap="none" rIns="180000">
            <a:spAutoFit/>
          </a:bodyPr>
          <a:lstStyle>
            <a:lvl1pPr marL="0" indent="0" algn="r">
              <a:spcBef>
                <a:spcPts val="0"/>
              </a:spcBef>
              <a:buNone/>
              <a:defRPr sz="28700" b="1" spc="-2000" baseline="0">
                <a:solidFill>
                  <a:schemeClr val="bg1"/>
                </a:solidFill>
              </a:defRPr>
            </a:lvl1pPr>
          </a:lstStyle>
          <a:p>
            <a:pPr lvl="0"/>
            <a:r>
              <a:rPr lang="nb-NO" noProof="0" dirty="0"/>
              <a:t>0</a:t>
            </a:r>
          </a:p>
        </p:txBody>
      </p:sp>
      <p:sp>
        <p:nvSpPr>
          <p:cNvPr id="4" name="strSubtitle">
            <a:extLst>
              <a:ext uri="{FF2B5EF4-FFF2-40B4-BE49-F238E27FC236}">
                <a16:creationId xmlns:a16="http://schemas.microsoft.com/office/drawing/2014/main" id="{C2E513F1-2D63-478C-B341-4B95DCCDE07F}"/>
              </a:ext>
            </a:extLst>
          </p:cNvPr>
          <p:cNvSpPr>
            <a:spLocks noGrp="1"/>
          </p:cNvSpPr>
          <p:nvPr>
            <p:ph type="body" sz="quarter" idx="15" hasCustomPrompt="1"/>
          </p:nvPr>
        </p:nvSpPr>
        <p:spPr>
          <a:xfrm>
            <a:off x="414980" y="2816932"/>
            <a:ext cx="7559675" cy="442035"/>
          </a:xfrm>
        </p:spPr>
        <p:txBody>
          <a:bodyPr lIns="72000" tIns="36000" rIns="72000" bIns="36000">
            <a:noAutofit/>
          </a:bodyPr>
          <a:lstStyle>
            <a:lvl1pPr>
              <a:defRPr sz="2400" b="1">
                <a:solidFill>
                  <a:schemeClr val="bg1"/>
                </a:solidFill>
              </a:defRPr>
            </a:lvl1pPr>
          </a:lstStyle>
          <a:p>
            <a:pPr lvl="0"/>
            <a:r>
              <a:rPr lang="nb-NO" dirty="0" err="1"/>
              <a:t>Subtitle</a:t>
            </a:r>
            <a:r>
              <a:rPr lang="nb-NO" dirty="0"/>
              <a:t> </a:t>
            </a:r>
            <a:r>
              <a:rPr lang="nb-NO" dirty="0" err="1"/>
              <a:t>of</a:t>
            </a:r>
            <a:r>
              <a:rPr lang="nb-NO" dirty="0"/>
              <a:t> </a:t>
            </a:r>
            <a:r>
              <a:rPr lang="nb-NO" dirty="0" err="1"/>
              <a:t>the</a:t>
            </a:r>
            <a:r>
              <a:rPr lang="nb-NO" dirty="0"/>
              <a:t> </a:t>
            </a:r>
            <a:r>
              <a:rPr lang="nb-NO" dirty="0" err="1"/>
              <a:t>chapter</a:t>
            </a:r>
            <a:endParaRPr lang="nb-NO" dirty="0"/>
          </a:p>
        </p:txBody>
      </p:sp>
      <p:sp>
        <p:nvSpPr>
          <p:cNvPr id="15" name="strTitle">
            <a:extLst>
              <a:ext uri="{FF2B5EF4-FFF2-40B4-BE49-F238E27FC236}">
                <a16:creationId xmlns:a16="http://schemas.microsoft.com/office/drawing/2014/main" id="{6C4BB860-E9E5-4315-9166-BE3A6F99D541}"/>
              </a:ext>
            </a:extLst>
          </p:cNvPr>
          <p:cNvSpPr>
            <a:spLocks noGrp="1"/>
          </p:cNvSpPr>
          <p:nvPr>
            <p:ph type="title" hasCustomPrompt="1"/>
          </p:nvPr>
        </p:nvSpPr>
        <p:spPr>
          <a:xfrm>
            <a:off x="414980" y="367200"/>
            <a:ext cx="7560000" cy="1677104"/>
          </a:xfrm>
        </p:spPr>
        <p:txBody>
          <a:bodyPr lIns="72000" tIns="180000" rIns="72000" bIns="0" anchor="t">
            <a:spAutoFit/>
          </a:bodyPr>
          <a:lstStyle>
            <a:lvl1pPr>
              <a:lnSpc>
                <a:spcPct val="80000"/>
              </a:lnSpc>
              <a:defRPr sz="6000">
                <a:solidFill>
                  <a:schemeClr val="bg1"/>
                </a:solidFill>
                <a:latin typeface="+mj-lt"/>
              </a:defRPr>
            </a:lvl1pPr>
          </a:lstStyle>
          <a:p>
            <a:r>
              <a:rPr lang="nb-NO" noProof="0" dirty="0"/>
              <a:t>TITLE OF THE </a:t>
            </a:r>
            <a:r>
              <a:rPr lang="nb-NO" noProof="0" dirty="0" err="1"/>
              <a:t>CHapter</a:t>
            </a:r>
            <a:endParaRPr lang="nb-NO" noProof="0" dirty="0"/>
          </a:p>
        </p:txBody>
      </p:sp>
      <p:sp>
        <p:nvSpPr>
          <p:cNvPr id="2" name="strSlideNumber">
            <a:extLst>
              <a:ext uri="{FF2B5EF4-FFF2-40B4-BE49-F238E27FC236}">
                <a16:creationId xmlns:a16="http://schemas.microsoft.com/office/drawing/2014/main" id="{FB118F43-5A71-4406-A46A-98998AD722B4}"/>
              </a:ext>
            </a:extLst>
          </p:cNvPr>
          <p:cNvSpPr>
            <a:spLocks noGrp="1"/>
          </p:cNvSpPr>
          <p:nvPr>
            <p:ph type="sldNum" sz="quarter" idx="14"/>
          </p:nvPr>
        </p:nvSpPr>
        <p:spPr/>
        <p:txBody>
          <a:bodyPr/>
          <a:lstStyle>
            <a:lvl1pPr>
              <a:defRPr>
                <a:solidFill>
                  <a:schemeClr val="bg1"/>
                </a:solidFill>
              </a:defRPr>
            </a:lvl1pPr>
          </a:lstStyle>
          <a:p>
            <a:fld id="{D61AABEC-672F-4B68-B914-690DA978312C}" type="slidenum">
              <a:rPr lang="nb-NO" smtClean="0"/>
              <a:pPr/>
              <a:t>‹#›</a:t>
            </a:fld>
            <a:r>
              <a:rPr lang="nb-NO" dirty="0"/>
              <a:t> </a:t>
            </a:r>
          </a:p>
        </p:txBody>
      </p:sp>
      <p:cxnSp>
        <p:nvCxnSpPr>
          <p:cNvPr id="22" name="SlideNumberLine">
            <a:extLst>
              <a:ext uri="{FF2B5EF4-FFF2-40B4-BE49-F238E27FC236}">
                <a16:creationId xmlns:a16="http://schemas.microsoft.com/office/drawing/2014/main" id="{8F97C3CD-7788-44F6-A410-986B00DD6249}"/>
              </a:ext>
            </a:extLst>
          </p:cNvPr>
          <p:cNvCxnSpPr/>
          <p:nvPr userDrawn="1"/>
        </p:nvCxnSpPr>
        <p:spPr>
          <a:xfrm>
            <a:off x="821531" y="6200775"/>
            <a:ext cx="0" cy="3968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c)Ipsos">
            <a:extLst>
              <a:ext uri="{FF2B5EF4-FFF2-40B4-BE49-F238E27FC236}">
                <a16:creationId xmlns:a16="http://schemas.microsoft.com/office/drawing/2014/main" id="{CFE675CD-A586-4D36-9E02-4FB267583B92}"/>
              </a:ext>
            </a:extLst>
          </p:cNvPr>
          <p:cNvSpPr txBox="1"/>
          <p:nvPr userDrawn="1"/>
        </p:nvSpPr>
        <p:spPr>
          <a:xfrm>
            <a:off x="11344275" y="6597650"/>
            <a:ext cx="392736" cy="174851"/>
          </a:xfrm>
          <a:prstGeom prst="rect">
            <a:avLst/>
          </a:prstGeom>
          <a:noFill/>
        </p:spPr>
        <p:txBody>
          <a:bodyPr wrap="none" lIns="0" tIns="36000" rIns="0" bIns="0" rtlCol="0">
            <a:spAutoFit/>
          </a:bodyPr>
          <a:lstStyle/>
          <a:p>
            <a:r>
              <a:rPr lang="nb-NO" sz="900" dirty="0">
                <a:solidFill>
                  <a:schemeClr val="bg1"/>
                </a:solidFill>
              </a:rPr>
              <a:t>© Ipsos</a:t>
            </a:r>
          </a:p>
        </p:txBody>
      </p:sp>
      <p:pic>
        <p:nvPicPr>
          <p:cNvPr id="13" name="IpsosLogo">
            <a:extLst>
              <a:ext uri="{FF2B5EF4-FFF2-40B4-BE49-F238E27FC236}">
                <a16:creationId xmlns:a16="http://schemas.microsoft.com/office/drawing/2014/main" id="{61F9706F-5333-46C4-B539-E29F7BDE8D2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344275" y="6196640"/>
            <a:ext cx="446881" cy="409329"/>
          </a:xfrm>
          <a:prstGeom prst="rect">
            <a:avLst/>
          </a:prstGeom>
        </p:spPr>
      </p:pic>
    </p:spTree>
    <p:extLst>
      <p:ext uri="{BB962C8B-B14F-4D97-AF65-F5344CB8AC3E}">
        <p14:creationId xmlns:p14="http://schemas.microsoft.com/office/powerpoint/2010/main" val="1974098006"/>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_Default">
    <p:spTree>
      <p:nvGrpSpPr>
        <p:cNvPr id="1" name=""/>
        <p:cNvGrpSpPr/>
        <p:nvPr/>
      </p:nvGrpSpPr>
      <p:grpSpPr>
        <a:xfrm>
          <a:off x="0" y="0"/>
          <a:ext cx="0" cy="0"/>
          <a:chOff x="0" y="0"/>
          <a:chExt cx="0" cy="0"/>
        </a:xfrm>
      </p:grpSpPr>
      <p:sp>
        <p:nvSpPr>
          <p:cNvPr id="3" name="RectangleBG">
            <a:extLst>
              <a:ext uri="{FF2B5EF4-FFF2-40B4-BE49-F238E27FC236}">
                <a16:creationId xmlns:a16="http://schemas.microsoft.com/office/drawing/2014/main" id="{9068877B-4E34-40D2-9479-043B1A9E3B8A}"/>
              </a:ext>
            </a:extLst>
          </p:cNvPr>
          <p:cNvSpPr/>
          <p:nvPr userDrawn="1"/>
        </p:nvSpPr>
        <p:spPr>
          <a:xfrm>
            <a:off x="0" y="0"/>
            <a:ext cx="12192000" cy="4500000"/>
          </a:xfrm>
          <a:prstGeom prst="rect">
            <a:avLst/>
          </a:prstGeom>
          <a:gradFill>
            <a:gsLst>
              <a:gs pos="0">
                <a:schemeClr val="bg2"/>
              </a:gs>
              <a:gs pos="100000">
                <a:schemeClr val="bg2">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grpSp>
        <p:nvGrpSpPr>
          <p:cNvPr id="6" name="Angled stripes">
            <a:extLst>
              <a:ext uri="{FF2B5EF4-FFF2-40B4-BE49-F238E27FC236}">
                <a16:creationId xmlns:a16="http://schemas.microsoft.com/office/drawing/2014/main" id="{7879DBC7-A314-40E7-97A8-8683CC8095F4}"/>
              </a:ext>
            </a:extLst>
          </p:cNvPr>
          <p:cNvGrpSpPr/>
          <p:nvPr userDrawn="1"/>
        </p:nvGrpSpPr>
        <p:grpSpPr>
          <a:xfrm>
            <a:off x="3254052" y="0"/>
            <a:ext cx="8937948" cy="6858003"/>
            <a:chOff x="3254052" y="0"/>
            <a:chExt cx="8937948" cy="6858003"/>
          </a:xfrm>
        </p:grpSpPr>
        <p:sp>
          <p:nvSpPr>
            <p:cNvPr id="30" name="Freeform: Shape 29">
              <a:extLst>
                <a:ext uri="{FF2B5EF4-FFF2-40B4-BE49-F238E27FC236}">
                  <a16:creationId xmlns:a16="http://schemas.microsoft.com/office/drawing/2014/main" id="{E1D58DA2-AFA4-4B01-B349-A26BF2586172}"/>
                </a:ext>
              </a:extLst>
            </p:cNvPr>
            <p:cNvSpPr/>
            <p:nvPr userDrawn="1"/>
          </p:nvSpPr>
          <p:spPr>
            <a:xfrm>
              <a:off x="8025960" y="411812"/>
              <a:ext cx="4166040" cy="4088189"/>
            </a:xfrm>
            <a:custGeom>
              <a:avLst/>
              <a:gdLst>
                <a:gd name="connsiteX0" fmla="*/ 4166040 w 4166040"/>
                <a:gd name="connsiteY0" fmla="*/ 0 h 4088189"/>
                <a:gd name="connsiteX1" fmla="*/ 4166040 w 4166040"/>
                <a:gd name="connsiteY1" fmla="*/ 1703013 h 4088189"/>
                <a:gd name="connsiteX2" fmla="*/ 1735443 w 4166040"/>
                <a:gd name="connsiteY2" fmla="*/ 4088189 h 4088189"/>
                <a:gd name="connsiteX3" fmla="*/ 0 w 4166040"/>
                <a:gd name="connsiteY3" fmla="*/ 4088189 h 4088189"/>
              </a:gdLst>
              <a:ahLst/>
              <a:cxnLst>
                <a:cxn ang="0">
                  <a:pos x="connsiteX0" y="connsiteY0"/>
                </a:cxn>
                <a:cxn ang="0">
                  <a:pos x="connsiteX1" y="connsiteY1"/>
                </a:cxn>
                <a:cxn ang="0">
                  <a:pos x="connsiteX2" y="connsiteY2"/>
                </a:cxn>
                <a:cxn ang="0">
                  <a:pos x="connsiteX3" y="connsiteY3"/>
                </a:cxn>
              </a:cxnLst>
              <a:rect l="l" t="t" r="r" b="b"/>
              <a:pathLst>
                <a:path w="4166040" h="4088189">
                  <a:moveTo>
                    <a:pt x="4166040" y="0"/>
                  </a:moveTo>
                  <a:lnTo>
                    <a:pt x="4166040" y="1703013"/>
                  </a:lnTo>
                  <a:lnTo>
                    <a:pt x="1735443" y="4088189"/>
                  </a:lnTo>
                  <a:lnTo>
                    <a:pt x="0" y="4088189"/>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sp>
          <p:nvSpPr>
            <p:cNvPr id="34" name="Freeform: Shape 33">
              <a:extLst>
                <a:ext uri="{FF2B5EF4-FFF2-40B4-BE49-F238E27FC236}">
                  <a16:creationId xmlns:a16="http://schemas.microsoft.com/office/drawing/2014/main" id="{D7851122-3EA1-4F0F-A515-3AA3F946820D}"/>
                </a:ext>
              </a:extLst>
            </p:cNvPr>
            <p:cNvSpPr/>
            <p:nvPr userDrawn="1"/>
          </p:nvSpPr>
          <p:spPr>
            <a:xfrm>
              <a:off x="5656958" y="0"/>
              <a:ext cx="6321138" cy="4500000"/>
            </a:xfrm>
            <a:custGeom>
              <a:avLst/>
              <a:gdLst>
                <a:gd name="connsiteX0" fmla="*/ 4585694 w 6321138"/>
                <a:gd name="connsiteY0" fmla="*/ 0 h 4500000"/>
                <a:gd name="connsiteX1" fmla="*/ 6321138 w 6321138"/>
                <a:gd name="connsiteY1" fmla="*/ 0 h 4500000"/>
                <a:gd name="connsiteX2" fmla="*/ 1735444 w 6321138"/>
                <a:gd name="connsiteY2" fmla="*/ 4500000 h 4500000"/>
                <a:gd name="connsiteX3" fmla="*/ 0 w 6321138"/>
                <a:gd name="connsiteY3" fmla="*/ 4500000 h 4500000"/>
              </a:gdLst>
              <a:ahLst/>
              <a:cxnLst>
                <a:cxn ang="0">
                  <a:pos x="connsiteX0" y="connsiteY0"/>
                </a:cxn>
                <a:cxn ang="0">
                  <a:pos x="connsiteX1" y="connsiteY1"/>
                </a:cxn>
                <a:cxn ang="0">
                  <a:pos x="connsiteX2" y="connsiteY2"/>
                </a:cxn>
                <a:cxn ang="0">
                  <a:pos x="connsiteX3" y="connsiteY3"/>
                </a:cxn>
              </a:cxnLst>
              <a:rect l="l" t="t" r="r" b="b"/>
              <a:pathLst>
                <a:path w="6321138" h="4500000">
                  <a:moveTo>
                    <a:pt x="4585694" y="0"/>
                  </a:moveTo>
                  <a:lnTo>
                    <a:pt x="6321138" y="0"/>
                  </a:lnTo>
                  <a:lnTo>
                    <a:pt x="1735444" y="4500000"/>
                  </a:lnTo>
                  <a:lnTo>
                    <a:pt x="0" y="4500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sp>
          <p:nvSpPr>
            <p:cNvPr id="35" name="Freeform: Shape 34">
              <a:extLst>
                <a:ext uri="{FF2B5EF4-FFF2-40B4-BE49-F238E27FC236}">
                  <a16:creationId xmlns:a16="http://schemas.microsoft.com/office/drawing/2014/main" id="{6396010A-4D2D-4B8D-8AB2-F6A9DC9658D2}"/>
                </a:ext>
              </a:extLst>
            </p:cNvPr>
            <p:cNvSpPr/>
            <p:nvPr userDrawn="1"/>
          </p:nvSpPr>
          <p:spPr>
            <a:xfrm>
              <a:off x="3254052" y="4500000"/>
              <a:ext cx="4138348" cy="2358000"/>
            </a:xfrm>
            <a:custGeom>
              <a:avLst/>
              <a:gdLst>
                <a:gd name="connsiteX0" fmla="*/ 2402904 w 4138348"/>
                <a:gd name="connsiteY0" fmla="*/ 0 h 2358000"/>
                <a:gd name="connsiteX1" fmla="*/ 4138348 w 4138348"/>
                <a:gd name="connsiteY1" fmla="*/ 0 h 2358000"/>
                <a:gd name="connsiteX2" fmla="*/ 1735445 w 4138348"/>
                <a:gd name="connsiteY2" fmla="*/ 2358000 h 2358000"/>
                <a:gd name="connsiteX3" fmla="*/ 0 w 4138348"/>
                <a:gd name="connsiteY3" fmla="*/ 2358000 h 2358000"/>
              </a:gdLst>
              <a:ahLst/>
              <a:cxnLst>
                <a:cxn ang="0">
                  <a:pos x="connsiteX0" y="connsiteY0"/>
                </a:cxn>
                <a:cxn ang="0">
                  <a:pos x="connsiteX1" y="connsiteY1"/>
                </a:cxn>
                <a:cxn ang="0">
                  <a:pos x="connsiteX2" y="connsiteY2"/>
                </a:cxn>
                <a:cxn ang="0">
                  <a:pos x="connsiteX3" y="connsiteY3"/>
                </a:cxn>
              </a:cxnLst>
              <a:rect l="l" t="t" r="r" b="b"/>
              <a:pathLst>
                <a:path w="4138348" h="2358000">
                  <a:moveTo>
                    <a:pt x="2402904" y="0"/>
                  </a:moveTo>
                  <a:lnTo>
                    <a:pt x="4138348" y="0"/>
                  </a:lnTo>
                  <a:lnTo>
                    <a:pt x="1735445" y="2358000"/>
                  </a:lnTo>
                  <a:lnTo>
                    <a:pt x="0" y="2358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sp>
          <p:nvSpPr>
            <p:cNvPr id="37" name="Freeform: Shape 36">
              <a:extLst>
                <a:ext uri="{FF2B5EF4-FFF2-40B4-BE49-F238E27FC236}">
                  <a16:creationId xmlns:a16="http://schemas.microsoft.com/office/drawing/2014/main" id="{EFAFACA6-1FBB-4102-A9B1-68C6D7939BFE}"/>
                </a:ext>
              </a:extLst>
            </p:cNvPr>
            <p:cNvSpPr/>
            <p:nvPr userDrawn="1"/>
          </p:nvSpPr>
          <p:spPr>
            <a:xfrm>
              <a:off x="5623056" y="4500002"/>
              <a:ext cx="4138348" cy="2358001"/>
            </a:xfrm>
            <a:custGeom>
              <a:avLst/>
              <a:gdLst>
                <a:gd name="connsiteX0" fmla="*/ 2402904 w 4138348"/>
                <a:gd name="connsiteY0" fmla="*/ 0 h 2358001"/>
                <a:gd name="connsiteX1" fmla="*/ 4138348 w 4138348"/>
                <a:gd name="connsiteY1" fmla="*/ 0 h 2358001"/>
                <a:gd name="connsiteX2" fmla="*/ 1735444 w 4138348"/>
                <a:gd name="connsiteY2" fmla="*/ 2358000 h 2358001"/>
                <a:gd name="connsiteX3" fmla="*/ 0 w 4138348"/>
                <a:gd name="connsiteY3" fmla="*/ 2358001 h 2358001"/>
              </a:gdLst>
              <a:ahLst/>
              <a:cxnLst>
                <a:cxn ang="0">
                  <a:pos x="connsiteX0" y="connsiteY0"/>
                </a:cxn>
                <a:cxn ang="0">
                  <a:pos x="connsiteX1" y="connsiteY1"/>
                </a:cxn>
                <a:cxn ang="0">
                  <a:pos x="connsiteX2" y="connsiteY2"/>
                </a:cxn>
                <a:cxn ang="0">
                  <a:pos x="connsiteX3" y="connsiteY3"/>
                </a:cxn>
              </a:cxnLst>
              <a:rect l="l" t="t" r="r" b="b"/>
              <a:pathLst>
                <a:path w="4138348" h="2358001">
                  <a:moveTo>
                    <a:pt x="2402904" y="0"/>
                  </a:moveTo>
                  <a:lnTo>
                    <a:pt x="4138348" y="0"/>
                  </a:lnTo>
                  <a:lnTo>
                    <a:pt x="1735444" y="2358000"/>
                  </a:lnTo>
                  <a:lnTo>
                    <a:pt x="0" y="235800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grpSp>
      <p:sp>
        <p:nvSpPr>
          <p:cNvPr id="11" name="strTitlePosition">
            <a:extLst>
              <a:ext uri="{FF2B5EF4-FFF2-40B4-BE49-F238E27FC236}">
                <a16:creationId xmlns:a16="http://schemas.microsoft.com/office/drawing/2014/main" id="{52E22E82-639B-4694-8F16-733C8475D37A}"/>
              </a:ext>
            </a:extLst>
          </p:cNvPr>
          <p:cNvSpPr>
            <a:spLocks noGrp="1"/>
          </p:cNvSpPr>
          <p:nvPr>
            <p:ph type="body" sz="quarter" idx="13" hasCustomPrompt="1"/>
          </p:nvPr>
        </p:nvSpPr>
        <p:spPr>
          <a:xfrm>
            <a:off x="8621691" y="3287"/>
            <a:ext cx="3155329" cy="3231654"/>
          </a:xfrm>
        </p:spPr>
        <p:txBody>
          <a:bodyPr wrap="none" rIns="180000">
            <a:spAutoFit/>
          </a:bodyPr>
          <a:lstStyle>
            <a:lvl1pPr marL="0" indent="0" algn="r">
              <a:spcBef>
                <a:spcPts val="0"/>
              </a:spcBef>
              <a:buNone/>
              <a:defRPr sz="21000" b="1" spc="-2000" baseline="0">
                <a:solidFill>
                  <a:schemeClr val="bg1"/>
                </a:solidFill>
              </a:defRPr>
            </a:lvl1pPr>
          </a:lstStyle>
          <a:p>
            <a:pPr lvl="0"/>
            <a:r>
              <a:rPr lang="nb-NO" noProof="0" dirty="0"/>
              <a:t>0.0</a:t>
            </a:r>
          </a:p>
        </p:txBody>
      </p:sp>
      <p:sp>
        <p:nvSpPr>
          <p:cNvPr id="5" name="strChapterNumber">
            <a:extLst>
              <a:ext uri="{FF2B5EF4-FFF2-40B4-BE49-F238E27FC236}">
                <a16:creationId xmlns:a16="http://schemas.microsoft.com/office/drawing/2014/main" id="{2182497A-A9CD-4B73-98C8-BBA11B48CAEC}"/>
              </a:ext>
            </a:extLst>
          </p:cNvPr>
          <p:cNvSpPr>
            <a:spLocks noGrp="1"/>
          </p:cNvSpPr>
          <p:nvPr>
            <p:ph type="body" sz="quarter" idx="15" hasCustomPrompt="1"/>
          </p:nvPr>
        </p:nvSpPr>
        <p:spPr>
          <a:xfrm>
            <a:off x="414980" y="4906800"/>
            <a:ext cx="7560000" cy="565146"/>
          </a:xfrm>
        </p:spPr>
        <p:txBody>
          <a:bodyPr lIns="72000" tIns="36000" rIns="72000" bIns="36000">
            <a:noAutofit/>
          </a:bodyPr>
          <a:lstStyle>
            <a:lvl1pPr>
              <a:defRPr sz="3200" b="1">
                <a:solidFill>
                  <a:schemeClr val="bg2"/>
                </a:solidFill>
              </a:defRPr>
            </a:lvl1pPr>
          </a:lstStyle>
          <a:p>
            <a:pPr lvl="0"/>
            <a:r>
              <a:rPr lang="nb-NO" dirty="0"/>
              <a:t>0. Chapter </a:t>
            </a:r>
            <a:r>
              <a:rPr lang="nb-NO" dirty="0" err="1"/>
              <a:t>Title</a:t>
            </a:r>
            <a:endParaRPr lang="nb-NO" dirty="0"/>
          </a:p>
        </p:txBody>
      </p:sp>
      <p:sp>
        <p:nvSpPr>
          <p:cNvPr id="15" name="strSectionTitle">
            <a:extLst>
              <a:ext uri="{FF2B5EF4-FFF2-40B4-BE49-F238E27FC236}">
                <a16:creationId xmlns:a16="http://schemas.microsoft.com/office/drawing/2014/main" id="{6C4BB860-E9E5-4315-9166-BE3A6F99D541}"/>
              </a:ext>
            </a:extLst>
          </p:cNvPr>
          <p:cNvSpPr>
            <a:spLocks noGrp="1"/>
          </p:cNvSpPr>
          <p:nvPr>
            <p:ph type="title" hasCustomPrompt="1"/>
          </p:nvPr>
        </p:nvSpPr>
        <p:spPr>
          <a:xfrm>
            <a:off x="414980" y="368300"/>
            <a:ext cx="7560000" cy="1527575"/>
          </a:xfrm>
        </p:spPr>
        <p:txBody>
          <a:bodyPr lIns="72000" tIns="180000" rIns="72000" bIns="0" anchor="t">
            <a:spAutoFit/>
          </a:bodyPr>
          <a:lstStyle>
            <a:lvl1pPr>
              <a:lnSpc>
                <a:spcPct val="80000"/>
              </a:lnSpc>
              <a:defRPr sz="5400">
                <a:solidFill>
                  <a:schemeClr val="bg1"/>
                </a:solidFill>
                <a:latin typeface="+mj-lt"/>
              </a:defRPr>
            </a:lvl1pPr>
          </a:lstStyle>
          <a:p>
            <a:r>
              <a:rPr lang="nb-NO" noProof="0" dirty="0"/>
              <a:t>TITLE OF THE </a:t>
            </a:r>
            <a:r>
              <a:rPr lang="nb-NO" noProof="0" dirty="0" err="1"/>
              <a:t>Section</a:t>
            </a:r>
            <a:endParaRPr lang="nb-NO" noProof="0" dirty="0"/>
          </a:p>
        </p:txBody>
      </p:sp>
      <p:sp>
        <p:nvSpPr>
          <p:cNvPr id="4" name="strSlideNumber">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nb-NO" smtClean="0"/>
              <a:pPr/>
              <a:t>‹#›</a:t>
            </a:fld>
            <a:r>
              <a:rPr lang="nb-NO" dirty="0"/>
              <a:t> </a:t>
            </a:r>
          </a:p>
        </p:txBody>
      </p:sp>
    </p:spTree>
    <p:extLst>
      <p:ext uri="{BB962C8B-B14F-4D97-AF65-F5344CB8AC3E}">
        <p14:creationId xmlns:p14="http://schemas.microsoft.com/office/powerpoint/2010/main" val="406390949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ubsection_Default">
    <p:spTree>
      <p:nvGrpSpPr>
        <p:cNvPr id="1" name=""/>
        <p:cNvGrpSpPr/>
        <p:nvPr/>
      </p:nvGrpSpPr>
      <p:grpSpPr>
        <a:xfrm>
          <a:off x="0" y="0"/>
          <a:ext cx="0" cy="0"/>
          <a:chOff x="0" y="0"/>
          <a:chExt cx="0" cy="0"/>
        </a:xfrm>
      </p:grpSpPr>
      <p:sp>
        <p:nvSpPr>
          <p:cNvPr id="3" name="RectangleBG">
            <a:extLst>
              <a:ext uri="{FF2B5EF4-FFF2-40B4-BE49-F238E27FC236}">
                <a16:creationId xmlns:a16="http://schemas.microsoft.com/office/drawing/2014/main" id="{9068877B-4E34-40D2-9479-043B1A9E3B8A}"/>
              </a:ext>
            </a:extLst>
          </p:cNvPr>
          <p:cNvSpPr/>
          <p:nvPr userDrawn="1"/>
        </p:nvSpPr>
        <p:spPr>
          <a:xfrm>
            <a:off x="0" y="0"/>
            <a:ext cx="12192000" cy="3429000"/>
          </a:xfrm>
          <a:prstGeom prst="rect">
            <a:avLst/>
          </a:prstGeom>
          <a:gradFill>
            <a:gsLst>
              <a:gs pos="0">
                <a:schemeClr val="bg2"/>
              </a:gs>
              <a:gs pos="100000">
                <a:schemeClr val="bg2">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grpSp>
        <p:nvGrpSpPr>
          <p:cNvPr id="2" name="Angled stripes">
            <a:extLst>
              <a:ext uri="{FF2B5EF4-FFF2-40B4-BE49-F238E27FC236}">
                <a16:creationId xmlns:a16="http://schemas.microsoft.com/office/drawing/2014/main" id="{059B2BEC-F583-4FA5-9AE6-57357B295FCE}"/>
              </a:ext>
            </a:extLst>
          </p:cNvPr>
          <p:cNvGrpSpPr/>
          <p:nvPr userDrawn="1"/>
        </p:nvGrpSpPr>
        <p:grpSpPr>
          <a:xfrm>
            <a:off x="3254052" y="0"/>
            <a:ext cx="8937950" cy="6858002"/>
            <a:chOff x="3254052" y="0"/>
            <a:chExt cx="8937950" cy="6858002"/>
          </a:xfrm>
        </p:grpSpPr>
        <p:sp>
          <p:nvSpPr>
            <p:cNvPr id="25" name="Freeform: Shape 24">
              <a:extLst>
                <a:ext uri="{FF2B5EF4-FFF2-40B4-BE49-F238E27FC236}">
                  <a16:creationId xmlns:a16="http://schemas.microsoft.com/office/drawing/2014/main" id="{FAF3FAF0-F8F9-4561-8BC9-F145ED75CC84}"/>
                </a:ext>
              </a:extLst>
            </p:cNvPr>
            <p:cNvSpPr/>
            <p:nvPr userDrawn="1"/>
          </p:nvSpPr>
          <p:spPr>
            <a:xfrm>
              <a:off x="3254052" y="3429000"/>
              <a:ext cx="5229744" cy="3429000"/>
            </a:xfrm>
            <a:custGeom>
              <a:avLst/>
              <a:gdLst>
                <a:gd name="connsiteX0" fmla="*/ 3494299 w 5229744"/>
                <a:gd name="connsiteY0" fmla="*/ 0 h 3429000"/>
                <a:gd name="connsiteX1" fmla="*/ 5229744 w 5229744"/>
                <a:gd name="connsiteY1" fmla="*/ 0 h 3429000"/>
                <a:gd name="connsiteX2" fmla="*/ 1735445 w 5229744"/>
                <a:gd name="connsiteY2" fmla="*/ 3429000 h 3429000"/>
                <a:gd name="connsiteX3" fmla="*/ 0 w 5229744"/>
                <a:gd name="connsiteY3" fmla="*/ 3429000 h 3429000"/>
                <a:gd name="connsiteX4" fmla="*/ 3494299 w 5229744"/>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0">
                  <a:moveTo>
                    <a:pt x="3494299" y="0"/>
                  </a:moveTo>
                  <a:lnTo>
                    <a:pt x="5229744" y="0"/>
                  </a:lnTo>
                  <a:lnTo>
                    <a:pt x="1735445" y="3429000"/>
                  </a:lnTo>
                  <a:lnTo>
                    <a:pt x="0" y="3429000"/>
                  </a:lnTo>
                  <a:lnTo>
                    <a:pt x="3494299"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sp>
          <p:nvSpPr>
            <p:cNvPr id="24" name="Freeform: Shape 23">
              <a:extLst>
                <a:ext uri="{FF2B5EF4-FFF2-40B4-BE49-F238E27FC236}">
                  <a16:creationId xmlns:a16="http://schemas.microsoft.com/office/drawing/2014/main" id="{3A00425D-52A8-4523-91A0-313A3192EDB6}"/>
                </a:ext>
              </a:extLst>
            </p:cNvPr>
            <p:cNvSpPr/>
            <p:nvPr userDrawn="1"/>
          </p:nvSpPr>
          <p:spPr>
            <a:xfrm>
              <a:off x="5623056" y="3429001"/>
              <a:ext cx="5229744" cy="3429001"/>
            </a:xfrm>
            <a:custGeom>
              <a:avLst/>
              <a:gdLst>
                <a:gd name="connsiteX0" fmla="*/ 3494300 w 5229744"/>
                <a:gd name="connsiteY0" fmla="*/ 0 h 3429001"/>
                <a:gd name="connsiteX1" fmla="*/ 5229744 w 5229744"/>
                <a:gd name="connsiteY1" fmla="*/ 0 h 3429001"/>
                <a:gd name="connsiteX2" fmla="*/ 1735444 w 5229744"/>
                <a:gd name="connsiteY2" fmla="*/ 3429001 h 3429001"/>
                <a:gd name="connsiteX3" fmla="*/ 0 w 5229744"/>
                <a:gd name="connsiteY3" fmla="*/ 3429001 h 3429001"/>
                <a:gd name="connsiteX4" fmla="*/ 3494300 w 5229744"/>
                <a:gd name="connsiteY4" fmla="*/ 0 h 3429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1">
                  <a:moveTo>
                    <a:pt x="3494300" y="0"/>
                  </a:moveTo>
                  <a:lnTo>
                    <a:pt x="5229744" y="0"/>
                  </a:lnTo>
                  <a:lnTo>
                    <a:pt x="1735444" y="3429001"/>
                  </a:lnTo>
                  <a:lnTo>
                    <a:pt x="0" y="3429001"/>
                  </a:lnTo>
                  <a:lnTo>
                    <a:pt x="349430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sp>
          <p:nvSpPr>
            <p:cNvPr id="23" name="Freeform: Shape 22">
              <a:extLst>
                <a:ext uri="{FF2B5EF4-FFF2-40B4-BE49-F238E27FC236}">
                  <a16:creationId xmlns:a16="http://schemas.microsoft.com/office/drawing/2014/main" id="{49A032F3-EAA1-44E5-93DD-6A8E7315D1A1}"/>
                </a:ext>
              </a:extLst>
            </p:cNvPr>
            <p:cNvSpPr/>
            <p:nvPr userDrawn="1"/>
          </p:nvSpPr>
          <p:spPr>
            <a:xfrm>
              <a:off x="6748352" y="0"/>
              <a:ext cx="5229743" cy="3429000"/>
            </a:xfrm>
            <a:custGeom>
              <a:avLst/>
              <a:gdLst>
                <a:gd name="connsiteX0" fmla="*/ 3494299 w 5229743"/>
                <a:gd name="connsiteY0" fmla="*/ 0 h 3429000"/>
                <a:gd name="connsiteX1" fmla="*/ 5229743 w 5229743"/>
                <a:gd name="connsiteY1" fmla="*/ 0 h 3429000"/>
                <a:gd name="connsiteX2" fmla="*/ 1735445 w 5229743"/>
                <a:gd name="connsiteY2" fmla="*/ 3429000 h 3429000"/>
                <a:gd name="connsiteX3" fmla="*/ 0 w 5229743"/>
                <a:gd name="connsiteY3" fmla="*/ 3429000 h 3429000"/>
                <a:gd name="connsiteX4" fmla="*/ 3494299 w 5229743"/>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3" h="3429000">
                  <a:moveTo>
                    <a:pt x="3494299" y="0"/>
                  </a:moveTo>
                  <a:lnTo>
                    <a:pt x="5229743" y="0"/>
                  </a:lnTo>
                  <a:lnTo>
                    <a:pt x="1735445" y="3429000"/>
                  </a:lnTo>
                  <a:lnTo>
                    <a:pt x="0" y="3429000"/>
                  </a:lnTo>
                  <a:lnTo>
                    <a:pt x="3494299"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sp>
          <p:nvSpPr>
            <p:cNvPr id="22" name="Freeform: Shape 21">
              <a:extLst>
                <a:ext uri="{FF2B5EF4-FFF2-40B4-BE49-F238E27FC236}">
                  <a16:creationId xmlns:a16="http://schemas.microsoft.com/office/drawing/2014/main" id="{57AA1789-300C-40C0-AB9A-07961F7D8704}"/>
                </a:ext>
              </a:extLst>
            </p:cNvPr>
            <p:cNvSpPr/>
            <p:nvPr userDrawn="1"/>
          </p:nvSpPr>
          <p:spPr>
            <a:xfrm>
              <a:off x="9117357" y="411812"/>
              <a:ext cx="3074645" cy="3017188"/>
            </a:xfrm>
            <a:custGeom>
              <a:avLst/>
              <a:gdLst>
                <a:gd name="connsiteX0" fmla="*/ 3074644 w 3074645"/>
                <a:gd name="connsiteY0" fmla="*/ 0 h 3017188"/>
                <a:gd name="connsiteX1" fmla="*/ 3074645 w 3074645"/>
                <a:gd name="connsiteY1" fmla="*/ 1703013 h 3017188"/>
                <a:gd name="connsiteX2" fmla="*/ 1735444 w 3074645"/>
                <a:gd name="connsiteY2" fmla="*/ 3017188 h 3017188"/>
                <a:gd name="connsiteX3" fmla="*/ 0 w 3074645"/>
                <a:gd name="connsiteY3" fmla="*/ 3017188 h 3017188"/>
                <a:gd name="connsiteX4" fmla="*/ 3074644 w 3074645"/>
                <a:gd name="connsiteY4" fmla="*/ 0 h 3017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4645" h="3017188">
                  <a:moveTo>
                    <a:pt x="3074644" y="0"/>
                  </a:moveTo>
                  <a:lnTo>
                    <a:pt x="3074645" y="1703013"/>
                  </a:lnTo>
                  <a:lnTo>
                    <a:pt x="1735444" y="3017188"/>
                  </a:lnTo>
                  <a:lnTo>
                    <a:pt x="0" y="3017188"/>
                  </a:lnTo>
                  <a:lnTo>
                    <a:pt x="3074644"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grpSp>
      <p:sp>
        <p:nvSpPr>
          <p:cNvPr id="11" name="strTitlePosition">
            <a:extLst>
              <a:ext uri="{FF2B5EF4-FFF2-40B4-BE49-F238E27FC236}">
                <a16:creationId xmlns:a16="http://schemas.microsoft.com/office/drawing/2014/main" id="{52E22E82-639B-4694-8F16-733C8475D37A}"/>
              </a:ext>
            </a:extLst>
          </p:cNvPr>
          <p:cNvSpPr>
            <a:spLocks noGrp="1"/>
          </p:cNvSpPr>
          <p:nvPr>
            <p:ph type="body" sz="quarter" idx="13" hasCustomPrompt="1"/>
          </p:nvPr>
        </p:nvSpPr>
        <p:spPr>
          <a:xfrm>
            <a:off x="10455577" y="3287"/>
            <a:ext cx="1321443" cy="2693045"/>
          </a:xfrm>
        </p:spPr>
        <p:txBody>
          <a:bodyPr wrap="none" rIns="72000">
            <a:spAutoFit/>
          </a:bodyPr>
          <a:lstStyle>
            <a:lvl1pPr marL="0" indent="0" algn="r">
              <a:spcBef>
                <a:spcPts val="0"/>
              </a:spcBef>
              <a:buNone/>
              <a:defRPr sz="17500" b="1" spc="0" baseline="0">
                <a:solidFill>
                  <a:schemeClr val="bg1"/>
                </a:solidFill>
              </a:defRPr>
            </a:lvl1pPr>
          </a:lstStyle>
          <a:p>
            <a:pPr lvl="0"/>
            <a:r>
              <a:rPr lang="nb-NO" noProof="0" dirty="0"/>
              <a:t>a</a:t>
            </a:r>
          </a:p>
        </p:txBody>
      </p:sp>
      <p:sp>
        <p:nvSpPr>
          <p:cNvPr id="12" name="strSectionNumber">
            <a:extLst>
              <a:ext uri="{FF2B5EF4-FFF2-40B4-BE49-F238E27FC236}">
                <a16:creationId xmlns:a16="http://schemas.microsoft.com/office/drawing/2014/main" id="{0C5D9885-14DA-471D-BC6C-44EF4CFAA74B}"/>
              </a:ext>
            </a:extLst>
          </p:cNvPr>
          <p:cNvSpPr>
            <a:spLocks noGrp="1"/>
          </p:cNvSpPr>
          <p:nvPr>
            <p:ph type="body" sz="quarter" idx="15" hasCustomPrompt="1"/>
          </p:nvPr>
        </p:nvSpPr>
        <p:spPr>
          <a:xfrm>
            <a:off x="414980" y="3835800"/>
            <a:ext cx="7560000" cy="503590"/>
          </a:xfrm>
        </p:spPr>
        <p:txBody>
          <a:bodyPr lIns="72000" tIns="36000" rIns="72000" bIns="36000">
            <a:noAutofit/>
          </a:bodyPr>
          <a:lstStyle>
            <a:lvl1pPr>
              <a:defRPr sz="2800" b="1">
                <a:solidFill>
                  <a:schemeClr val="bg2"/>
                </a:solidFill>
              </a:defRPr>
            </a:lvl1pPr>
          </a:lstStyle>
          <a:p>
            <a:pPr lvl="0"/>
            <a:r>
              <a:rPr lang="nb-NO" noProof="0" dirty="0"/>
              <a:t>0.0 </a:t>
            </a:r>
            <a:r>
              <a:rPr lang="nb-NO" noProof="0" dirty="0" err="1"/>
              <a:t>Section</a:t>
            </a:r>
            <a:r>
              <a:rPr lang="nb-NO" noProof="0" dirty="0"/>
              <a:t> </a:t>
            </a:r>
            <a:r>
              <a:rPr lang="nb-NO" noProof="0" dirty="0" err="1"/>
              <a:t>Title</a:t>
            </a:r>
            <a:endParaRPr lang="nb-NO" noProof="0" dirty="0"/>
          </a:p>
        </p:txBody>
      </p:sp>
      <p:sp>
        <p:nvSpPr>
          <p:cNvPr id="15" name="strSubsectionTitle">
            <a:extLst>
              <a:ext uri="{FF2B5EF4-FFF2-40B4-BE49-F238E27FC236}">
                <a16:creationId xmlns:a16="http://schemas.microsoft.com/office/drawing/2014/main" id="{6C4BB860-E9E5-4315-9166-BE3A6F99D541}"/>
              </a:ext>
            </a:extLst>
          </p:cNvPr>
          <p:cNvSpPr>
            <a:spLocks noGrp="1"/>
          </p:cNvSpPr>
          <p:nvPr>
            <p:ph type="title" hasCustomPrompt="1"/>
          </p:nvPr>
        </p:nvSpPr>
        <p:spPr>
          <a:xfrm>
            <a:off x="414980" y="367200"/>
            <a:ext cx="7560000" cy="1378047"/>
          </a:xfrm>
        </p:spPr>
        <p:txBody>
          <a:bodyPr lIns="72000" tIns="180000" rIns="72000" bIns="0" anchor="t">
            <a:spAutoFit/>
          </a:bodyPr>
          <a:lstStyle>
            <a:lvl1pPr>
              <a:lnSpc>
                <a:spcPct val="80000"/>
              </a:lnSpc>
              <a:defRPr sz="4800">
                <a:solidFill>
                  <a:schemeClr val="bg1"/>
                </a:solidFill>
                <a:latin typeface="+mj-lt"/>
              </a:defRPr>
            </a:lvl1pPr>
          </a:lstStyle>
          <a:p>
            <a:r>
              <a:rPr lang="nb-NO" noProof="0" dirty="0"/>
              <a:t>TITLE OF THE </a:t>
            </a:r>
            <a:r>
              <a:rPr lang="nb-NO" noProof="0" dirty="0" err="1"/>
              <a:t>SubSection</a:t>
            </a:r>
            <a:endParaRPr lang="nb-NO" noProof="0" dirty="0"/>
          </a:p>
        </p:txBody>
      </p:sp>
      <p:sp>
        <p:nvSpPr>
          <p:cNvPr id="4" name="strSlideNumber">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nb-NO" smtClean="0"/>
              <a:pPr/>
              <a:t>‹#›</a:t>
            </a:fld>
            <a:r>
              <a:rPr lang="nb-NO" dirty="0"/>
              <a:t> </a:t>
            </a:r>
          </a:p>
        </p:txBody>
      </p:sp>
    </p:spTree>
    <p:extLst>
      <p:ext uri="{BB962C8B-B14F-4D97-AF65-F5344CB8AC3E}">
        <p14:creationId xmlns:p14="http://schemas.microsoft.com/office/powerpoint/2010/main" val="2361066209"/>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image" Target="../media/image2.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8" Type="http://schemas.openxmlformats.org/officeDocument/2006/relationships/image" Target="../media/image5.emf"/><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image" Target="../media/image3.pn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4.pn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2.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51F5451-CC20-46A2-802F-F9D60C2A61E7}"/>
              </a:ext>
            </a:extLst>
          </p:cNvPr>
          <p:cNvSpPr>
            <a:spLocks noGrp="1"/>
          </p:cNvSpPr>
          <p:nvPr>
            <p:ph type="title"/>
          </p:nvPr>
        </p:nvSpPr>
        <p:spPr>
          <a:xfrm>
            <a:off x="407988" y="368300"/>
            <a:ext cx="11376023" cy="387798"/>
          </a:xfrm>
          <a:prstGeom prst="rect">
            <a:avLst/>
          </a:prstGeom>
        </p:spPr>
        <p:txBody>
          <a:bodyPr vert="horz" wrap="square" lIns="0" tIns="0" rIns="0" bIns="0" rtlCol="0" anchor="t">
            <a:noAutofit/>
          </a:bodyPr>
          <a:lstStyle/>
          <a:p>
            <a:r>
              <a:rPr lang="nb-NO" noProof="0" dirty="0"/>
              <a:t>TITLE OF THE SLIDE – </a:t>
            </a:r>
            <a:r>
              <a:rPr lang="nb-NO" noProof="0" dirty="0" err="1"/>
              <a:t>one</a:t>
            </a:r>
            <a:r>
              <a:rPr lang="nb-NO" noProof="0" dirty="0"/>
              <a:t> line</a:t>
            </a:r>
          </a:p>
        </p:txBody>
      </p:sp>
      <p:sp>
        <p:nvSpPr>
          <p:cNvPr id="3" name="Text">
            <a:extLst>
              <a:ext uri="{FF2B5EF4-FFF2-40B4-BE49-F238E27FC236}">
                <a16:creationId xmlns:a16="http://schemas.microsoft.com/office/drawing/2014/main" id="{41F54BE0-878D-4EDE-9290-206FC15489D4}"/>
              </a:ext>
            </a:extLst>
          </p:cNvPr>
          <p:cNvSpPr>
            <a:spLocks noGrp="1"/>
          </p:cNvSpPr>
          <p:nvPr>
            <p:ph type="body" idx="1"/>
          </p:nvPr>
        </p:nvSpPr>
        <p:spPr>
          <a:xfrm>
            <a:off x="411892" y="1196975"/>
            <a:ext cx="11372119" cy="4662805"/>
          </a:xfrm>
          <a:prstGeom prst="rect">
            <a:avLst/>
          </a:prstGeom>
        </p:spPr>
        <p:txBody>
          <a:bodyPr vert="horz" lIns="0" tIns="0" rIns="0" bIns="0" rtlCol="0">
            <a:noAutofit/>
          </a:bodyPr>
          <a:lstStyle/>
          <a:p>
            <a:pPr lvl="0"/>
            <a:r>
              <a:rPr lang="nb-NO" noProof="0" dirty="0" err="1"/>
              <a:t>Click</a:t>
            </a:r>
            <a:r>
              <a:rPr lang="nb-NO" noProof="0" dirty="0"/>
              <a:t> to </a:t>
            </a:r>
            <a:r>
              <a:rPr lang="nb-NO" noProof="0" dirty="0" err="1"/>
              <a:t>change</a:t>
            </a:r>
            <a:r>
              <a:rPr lang="nb-NO" noProof="0" dirty="0"/>
              <a:t> </a:t>
            </a:r>
            <a:r>
              <a:rPr lang="nb-NO" noProof="0" dirty="0" err="1"/>
              <a:t>the</a:t>
            </a:r>
            <a:r>
              <a:rPr lang="nb-NO" noProof="0" dirty="0"/>
              <a:t> </a:t>
            </a:r>
            <a:r>
              <a:rPr lang="nb-NO" noProof="0" dirty="0" err="1"/>
              <a:t>text</a:t>
            </a:r>
            <a:r>
              <a:rPr lang="nb-NO" noProof="0" dirty="0"/>
              <a:t> styles </a:t>
            </a:r>
            <a:r>
              <a:rPr lang="nb-NO" noProof="0" dirty="0" err="1"/>
              <a:t>on</a:t>
            </a:r>
            <a:r>
              <a:rPr lang="nb-NO" noProof="0" dirty="0"/>
              <a:t> </a:t>
            </a:r>
            <a:r>
              <a:rPr lang="nb-NO" noProof="0" dirty="0" err="1"/>
              <a:t>the</a:t>
            </a:r>
            <a:r>
              <a:rPr lang="nb-NO" noProof="0" dirty="0"/>
              <a:t> slide master</a:t>
            </a:r>
          </a:p>
          <a:p>
            <a:pPr lvl="0"/>
            <a:r>
              <a:rPr lang="nb-NO" noProof="0" dirty="0"/>
              <a:t>First </a:t>
            </a:r>
            <a:r>
              <a:rPr lang="nb-NO" noProof="0" dirty="0" err="1"/>
              <a:t>level</a:t>
            </a:r>
            <a:endParaRPr lang="nb-NO" noProof="0" dirty="0"/>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nb-NO" noProof="0" dirty="0"/>
          </a:p>
        </p:txBody>
      </p:sp>
      <p:sp>
        <p:nvSpPr>
          <p:cNvPr id="6" name="SlideNumber">
            <a:extLst>
              <a:ext uri="{FF2B5EF4-FFF2-40B4-BE49-F238E27FC236}">
                <a16:creationId xmlns:a16="http://schemas.microsoft.com/office/drawing/2014/main" id="{82FC3E58-D3FF-4715-9A44-E12BDE0AE046}"/>
              </a:ext>
            </a:extLst>
          </p:cNvPr>
          <p:cNvSpPr>
            <a:spLocks noGrp="1"/>
          </p:cNvSpPr>
          <p:nvPr>
            <p:ph type="sldNum" sz="quarter" idx="4"/>
          </p:nvPr>
        </p:nvSpPr>
        <p:spPr>
          <a:xfrm>
            <a:off x="407988" y="6200775"/>
            <a:ext cx="413543" cy="396875"/>
          </a:xfrm>
          <a:prstGeom prst="rect">
            <a:avLst/>
          </a:prstGeom>
        </p:spPr>
        <p:txBody>
          <a:bodyPr vert="horz" lIns="0" tIns="0" rIns="108000" bIns="0" rtlCol="0" anchor="ctr"/>
          <a:lstStyle>
            <a:lvl1pPr algn="r">
              <a:defRPr sz="900" b="1">
                <a:solidFill>
                  <a:schemeClr val="bg2">
                    <a:lumMod val="75000"/>
                  </a:schemeClr>
                </a:solidFill>
                <a:latin typeface="+mj-lt"/>
              </a:defRPr>
            </a:lvl1pPr>
          </a:lstStyle>
          <a:p>
            <a:fld id="{D61AABEC-672F-4B68-B914-690DA978312C}" type="slidenum">
              <a:rPr lang="nb-NO" smtClean="0"/>
              <a:pPr/>
              <a:t>‹#›</a:t>
            </a:fld>
            <a:r>
              <a:rPr lang="nb-NO" dirty="0"/>
              <a:t> </a:t>
            </a:r>
          </a:p>
        </p:txBody>
      </p:sp>
      <p:cxnSp>
        <p:nvCxnSpPr>
          <p:cNvPr id="9" name="SlideNumberSeparatorLine">
            <a:extLst>
              <a:ext uri="{FF2B5EF4-FFF2-40B4-BE49-F238E27FC236}">
                <a16:creationId xmlns:a16="http://schemas.microsoft.com/office/drawing/2014/main" id="{C7DC0234-AE1D-4E4F-9B36-FF599DB26CBB}"/>
              </a:ext>
            </a:extLst>
          </p:cNvPr>
          <p:cNvCxnSpPr/>
          <p:nvPr userDrawn="1"/>
        </p:nvCxnSpPr>
        <p:spPr>
          <a:xfrm>
            <a:off x="821531" y="6200775"/>
            <a:ext cx="0" cy="39687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5" name="(c) Ipsos">
            <a:extLst>
              <a:ext uri="{FF2B5EF4-FFF2-40B4-BE49-F238E27FC236}">
                <a16:creationId xmlns:a16="http://schemas.microsoft.com/office/drawing/2014/main" id="{6ECE0C9D-E763-459F-AAF6-674D699E3022}"/>
              </a:ext>
            </a:extLst>
          </p:cNvPr>
          <p:cNvSpPr txBox="1"/>
          <p:nvPr userDrawn="1"/>
        </p:nvSpPr>
        <p:spPr>
          <a:xfrm>
            <a:off x="11344275" y="6597650"/>
            <a:ext cx="392736" cy="174851"/>
          </a:xfrm>
          <a:prstGeom prst="rect">
            <a:avLst/>
          </a:prstGeom>
          <a:noFill/>
        </p:spPr>
        <p:txBody>
          <a:bodyPr wrap="none" lIns="0" tIns="36000" rIns="0" bIns="0" rtlCol="0">
            <a:spAutoFit/>
          </a:bodyPr>
          <a:lstStyle/>
          <a:p>
            <a:r>
              <a:rPr lang="nb-NO" sz="900" dirty="0">
                <a:solidFill>
                  <a:schemeClr val="bg2">
                    <a:lumMod val="75000"/>
                  </a:schemeClr>
                </a:solidFill>
              </a:rPr>
              <a:t>© Ipsos</a:t>
            </a:r>
          </a:p>
        </p:txBody>
      </p:sp>
      <p:pic>
        <p:nvPicPr>
          <p:cNvPr id="8" name="Ipsos Logo">
            <a:extLst>
              <a:ext uri="{FF2B5EF4-FFF2-40B4-BE49-F238E27FC236}">
                <a16:creationId xmlns:a16="http://schemas.microsoft.com/office/drawing/2014/main" id="{3A546AA0-C6B3-42C0-8186-4347A8A4C660}"/>
              </a:ext>
            </a:extLst>
          </p:cNvPr>
          <p:cNvPicPr>
            <a:picLocks noChangeAspect="1"/>
          </p:cNvPicPr>
          <p:nvPr userDrawn="1"/>
        </p:nvPicPr>
        <p:blipFill>
          <a:blip r:embed="rId54" cstate="print">
            <a:extLst>
              <a:ext uri="{28A0092B-C50C-407E-A947-70E740481C1C}">
                <a14:useLocalDpi xmlns:a14="http://schemas.microsoft.com/office/drawing/2010/main" val="0"/>
              </a:ext>
            </a:extLst>
          </a:blip>
          <a:srcRect/>
          <a:stretch/>
        </p:blipFill>
        <p:spPr>
          <a:xfrm>
            <a:off x="11344275" y="6196640"/>
            <a:ext cx="446881" cy="409329"/>
          </a:xfrm>
          <a:prstGeom prst="rect">
            <a:avLst/>
          </a:prstGeom>
        </p:spPr>
      </p:pic>
      <p:pic>
        <p:nvPicPr>
          <p:cNvPr id="13" name="Revision_img_PEND" descr="A close up of a clock&#10;&#10;Description automatically generated" hidden="1">
            <a:extLst>
              <a:ext uri="{FF2B5EF4-FFF2-40B4-BE49-F238E27FC236}">
                <a16:creationId xmlns:a16="http://schemas.microsoft.com/office/drawing/2014/main" id="{D4C9F46A-6DF0-4394-AED2-E263E37EA84E}"/>
              </a:ext>
            </a:extLst>
          </p:cNvPr>
          <p:cNvPicPr>
            <a:picLocks noChangeAspect="1"/>
          </p:cNvPicPr>
          <p:nvPr userDrawn="1"/>
        </p:nvPicPr>
        <p:blipFill>
          <a:blip r:embed="rId55">
            <a:extLst>
              <a:ext uri="{28A0092B-C50C-407E-A947-70E740481C1C}">
                <a14:useLocalDpi xmlns:a14="http://schemas.microsoft.com/office/drawing/2010/main" val="0"/>
              </a:ext>
            </a:extLst>
          </a:blip>
          <a:stretch>
            <a:fillRect/>
          </a:stretch>
        </p:blipFill>
        <p:spPr>
          <a:xfrm>
            <a:off x="11472000" y="0"/>
            <a:ext cx="720000" cy="720000"/>
          </a:xfrm>
          <a:prstGeom prst="rect">
            <a:avLst/>
          </a:prstGeom>
        </p:spPr>
      </p:pic>
      <p:pic>
        <p:nvPicPr>
          <p:cNvPr id="15" name="Revision_img_OK" descr="A picture containing object, clock&#10;&#10;Description automatically generated" hidden="1">
            <a:extLst>
              <a:ext uri="{FF2B5EF4-FFF2-40B4-BE49-F238E27FC236}">
                <a16:creationId xmlns:a16="http://schemas.microsoft.com/office/drawing/2014/main" id="{FD17A96F-4177-435A-9D24-55F9479D5AF7}"/>
              </a:ext>
            </a:extLst>
          </p:cNvPr>
          <p:cNvPicPr>
            <a:picLocks noChangeAspect="1"/>
          </p:cNvPicPr>
          <p:nvPr userDrawn="1"/>
        </p:nvPicPr>
        <p:blipFill>
          <a:blip r:embed="rId56">
            <a:extLst>
              <a:ext uri="{28A0092B-C50C-407E-A947-70E740481C1C}">
                <a14:useLocalDpi xmlns:a14="http://schemas.microsoft.com/office/drawing/2010/main" val="0"/>
              </a:ext>
            </a:extLst>
          </a:blip>
          <a:stretch>
            <a:fillRect/>
          </a:stretch>
        </p:blipFill>
        <p:spPr>
          <a:xfrm>
            <a:off x="11472000" y="0"/>
            <a:ext cx="720000" cy="720000"/>
          </a:xfrm>
          <a:prstGeom prst="rect">
            <a:avLst/>
          </a:prstGeom>
        </p:spPr>
      </p:pic>
      <p:pic>
        <p:nvPicPr>
          <p:cNvPr id="16" name="Revision_img_REV" descr="A picture containing object, clock&#10;&#10;Description automatically generated" hidden="1">
            <a:extLst>
              <a:ext uri="{FF2B5EF4-FFF2-40B4-BE49-F238E27FC236}">
                <a16:creationId xmlns:a16="http://schemas.microsoft.com/office/drawing/2014/main" id="{04539F39-F53E-48C7-809D-A8C6001EAF80}"/>
              </a:ext>
            </a:extLst>
          </p:cNvPr>
          <p:cNvPicPr>
            <a:picLocks noChangeAspect="1"/>
          </p:cNvPicPr>
          <p:nvPr userDrawn="1"/>
        </p:nvPicPr>
        <p:blipFill>
          <a:blip r:embed="rId57">
            <a:extLst>
              <a:ext uri="{28A0092B-C50C-407E-A947-70E740481C1C}">
                <a14:useLocalDpi xmlns:a14="http://schemas.microsoft.com/office/drawing/2010/main" val="0"/>
              </a:ext>
            </a:extLst>
          </a:blip>
          <a:stretch>
            <a:fillRect/>
          </a:stretch>
        </p:blipFill>
        <p:spPr>
          <a:xfrm>
            <a:off x="11472000" y="0"/>
            <a:ext cx="720000" cy="720000"/>
          </a:xfrm>
          <a:prstGeom prst="rect">
            <a:avLst/>
          </a:prstGeom>
        </p:spPr>
      </p:pic>
      <p:sp>
        <p:nvSpPr>
          <p:cNvPr id="14" name="strVersion" hidden="1">
            <a:extLst>
              <a:ext uri="{FF2B5EF4-FFF2-40B4-BE49-F238E27FC236}">
                <a16:creationId xmlns:a16="http://schemas.microsoft.com/office/drawing/2014/main" id="{0A9555C8-BBE0-4755-B53A-AA4D731412DA}"/>
              </a:ext>
            </a:extLst>
          </p:cNvPr>
          <p:cNvSpPr txBox="1"/>
          <p:nvPr userDrawn="1"/>
        </p:nvSpPr>
        <p:spPr>
          <a:xfrm>
            <a:off x="12192000" y="-359807"/>
            <a:ext cx="771525" cy="369332"/>
          </a:xfrm>
          <a:prstGeom prst="rect">
            <a:avLst/>
          </a:prstGeom>
          <a:noFill/>
        </p:spPr>
        <p:txBody>
          <a:bodyPr wrap="square" rtlCol="0">
            <a:spAutoFit/>
          </a:bodyPr>
          <a:lstStyle/>
          <a:p>
            <a:r>
              <a:rPr lang="nb-NO" dirty="0"/>
              <a:t>V2</a:t>
            </a:r>
          </a:p>
        </p:txBody>
      </p:sp>
      <p:graphicFrame>
        <p:nvGraphicFramePr>
          <p:cNvPr id="54" name="IpsosToolbar_Briefing_Slide" hidden="1">
            <a:extLst>
              <a:ext uri="{FF2B5EF4-FFF2-40B4-BE49-F238E27FC236}">
                <a16:creationId xmlns:a16="http://schemas.microsoft.com/office/drawing/2014/main" id="{C80E0670-123C-47E8-9B9E-5801907AFDC8}"/>
              </a:ext>
            </a:extLst>
          </p:cNvPr>
          <p:cNvGraphicFramePr>
            <a:graphicFrameLocks noGrp="1"/>
          </p:cNvGraphicFramePr>
          <p:nvPr userDrawn="1">
            <p:extLst>
              <p:ext uri="{D42A27DB-BD31-4B8C-83A1-F6EECF244321}">
                <p14:modId xmlns:p14="http://schemas.microsoft.com/office/powerpoint/2010/main" val="1498477318"/>
              </p:ext>
            </p:extLst>
          </p:nvPr>
        </p:nvGraphicFramePr>
        <p:xfrm>
          <a:off x="0" y="679520"/>
          <a:ext cx="4320000" cy="1440000"/>
        </p:xfrm>
        <a:graphic>
          <a:graphicData uri="http://schemas.openxmlformats.org/drawingml/2006/table">
            <a:tbl>
              <a:tblPr firstRow="1" bandRow="1">
                <a:tableStyleId>{2D5ABB26-0587-4C30-8999-92F81FD0307C}</a:tableStyleId>
              </a:tblPr>
              <a:tblGrid>
                <a:gridCol w="1584000">
                  <a:extLst>
                    <a:ext uri="{9D8B030D-6E8A-4147-A177-3AD203B41FA5}">
                      <a16:colId xmlns:a16="http://schemas.microsoft.com/office/drawing/2014/main" val="680429793"/>
                    </a:ext>
                  </a:extLst>
                </a:gridCol>
                <a:gridCol w="2736000">
                  <a:extLst>
                    <a:ext uri="{9D8B030D-6E8A-4147-A177-3AD203B41FA5}">
                      <a16:colId xmlns:a16="http://schemas.microsoft.com/office/drawing/2014/main" val="1717690144"/>
                    </a:ext>
                  </a:extLst>
                </a:gridCol>
              </a:tblGrid>
              <a:tr h="180000">
                <a:tc>
                  <a:txBody>
                    <a:bodyPr/>
                    <a:lstStyle/>
                    <a:p>
                      <a:r>
                        <a:rPr lang="en-US" sz="900" b="1" dirty="0">
                          <a:solidFill>
                            <a:srgbClr val="292929"/>
                          </a:solidFill>
                          <a:latin typeface="Arial" panose="020B0604020202020204" pitchFamily="34" charset="0"/>
                          <a:cs typeface="Arial" panose="020B0604020202020204" pitchFamily="34" charset="0"/>
                        </a:rPr>
                        <a:t>Base description (filter)</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28575" cap="flat" cmpd="sng" algn="ctr">
                      <a:solidFill>
                        <a:srgbClr val="FF0000"/>
                      </a:solidFill>
                      <a:prstDash val="sysDash"/>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28575" cap="flat" cmpd="sng" algn="ctr">
                      <a:solidFill>
                        <a:srgbClr val="FF0000"/>
                      </a:solidFill>
                      <a:prstDash val="sysDash"/>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2158922941"/>
                  </a:ext>
                </a:extLst>
              </a:tr>
              <a:tr h="180000">
                <a:tc>
                  <a:txBody>
                    <a:bodyPr/>
                    <a:lstStyle/>
                    <a:p>
                      <a:r>
                        <a:rPr lang="en-US" sz="900" b="1" dirty="0">
                          <a:solidFill>
                            <a:srgbClr val="292929"/>
                          </a:solidFill>
                          <a:latin typeface="Arial" panose="020B0604020202020204" pitchFamily="34" charset="0"/>
                          <a:cs typeface="Arial" panose="020B0604020202020204" pitchFamily="34" charset="0"/>
                        </a:rPr>
                        <a:t>Banner info</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926179011"/>
                  </a:ext>
                </a:extLst>
              </a:tr>
              <a:tr h="180000">
                <a:tc>
                  <a:txBody>
                    <a:bodyPr/>
                    <a:lstStyle/>
                    <a:p>
                      <a:r>
                        <a:rPr lang="en-US" sz="900" b="1" dirty="0">
                          <a:solidFill>
                            <a:srgbClr val="292929"/>
                          </a:solidFill>
                          <a:latin typeface="Arial" panose="020B0604020202020204" pitchFamily="34" charset="0"/>
                          <a:cs typeface="Arial" panose="020B0604020202020204" pitchFamily="34" charset="0"/>
                        </a:rPr>
                        <a:t>Table/Question number/title</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589288394"/>
                  </a:ext>
                </a:extLst>
              </a:tr>
              <a:tr h="180000">
                <a:tc>
                  <a:txBody>
                    <a:bodyPr/>
                    <a:lstStyle/>
                    <a:p>
                      <a:r>
                        <a:rPr lang="en-US" sz="900" b="1" dirty="0">
                          <a:solidFill>
                            <a:srgbClr val="292929"/>
                          </a:solidFill>
                          <a:latin typeface="Arial" panose="020B0604020202020204" pitchFamily="34" charset="0"/>
                          <a:cs typeface="Arial" panose="020B0604020202020204" pitchFamily="34" charset="0"/>
                        </a:rPr>
                        <a:t>Break</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1794224127"/>
                  </a:ext>
                </a:extLst>
              </a:tr>
              <a:tr h="180000">
                <a:tc>
                  <a:txBody>
                    <a:bodyPr/>
                    <a:lstStyle/>
                    <a:p>
                      <a:r>
                        <a:rPr lang="en-US" sz="900" b="1" dirty="0">
                          <a:solidFill>
                            <a:srgbClr val="292929"/>
                          </a:solidFill>
                          <a:latin typeface="Arial" panose="020B0604020202020204" pitchFamily="34" charset="0"/>
                          <a:cs typeface="Arial" panose="020B0604020202020204" pitchFamily="34" charset="0"/>
                        </a:rPr>
                        <a:t>Slide/Chart </a:t>
                      </a:r>
                      <a:r>
                        <a:rPr lang="en-US" sz="900" b="0" i="0" dirty="0">
                          <a:solidFill>
                            <a:srgbClr val="292929"/>
                          </a:solidFill>
                          <a:latin typeface="Arial" panose="020B0604020202020204" pitchFamily="34" charset="0"/>
                          <a:cs typeface="Arial" panose="020B0604020202020204" pitchFamily="34" charset="0"/>
                        </a:rPr>
                        <a:t>(if not in library!)</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4119806022"/>
                  </a:ext>
                </a:extLst>
              </a:tr>
              <a:tr h="180000">
                <a:tc>
                  <a:txBody>
                    <a:bodyPr/>
                    <a:lstStyle/>
                    <a:p>
                      <a:r>
                        <a:rPr lang="en-US" sz="900" b="1" dirty="0">
                          <a:solidFill>
                            <a:srgbClr val="292929"/>
                          </a:solidFill>
                          <a:latin typeface="Arial" panose="020B0604020202020204" pitchFamily="34" charset="0"/>
                          <a:cs typeface="Arial" panose="020B0604020202020204" pitchFamily="34" charset="0"/>
                        </a:rPr>
                        <a:t>Ranking</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903503531"/>
                  </a:ext>
                </a:extLst>
              </a:tr>
              <a:tr h="180000">
                <a:tc>
                  <a:txBody>
                    <a:bodyPr/>
                    <a:lstStyle/>
                    <a:p>
                      <a:r>
                        <a:rPr lang="en-US" sz="900" b="1" dirty="0">
                          <a:solidFill>
                            <a:srgbClr val="292929"/>
                          </a:solidFill>
                          <a:latin typeface="Arial" panose="020B0604020202020204" pitchFamily="34" charset="0"/>
                          <a:cs typeface="Arial" panose="020B0604020202020204" pitchFamily="34" charset="0"/>
                        </a:rPr>
                        <a:t>Sigs</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2012447535"/>
                  </a:ext>
                </a:extLst>
              </a:tr>
              <a:tr h="18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solidFill>
                            <a:srgbClr val="292929"/>
                          </a:solidFill>
                          <a:latin typeface="Arial" panose="020B0604020202020204" pitchFamily="34" charset="0"/>
                          <a:cs typeface="Arial" panose="020B0604020202020204" pitchFamily="34" charset="0"/>
                        </a:rPr>
                        <a:t>Extra instruction</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28575" cap="flat" cmpd="sng" algn="ctr">
                      <a:solidFill>
                        <a:srgbClr val="FF0000"/>
                      </a:solidFill>
                      <a:prstDash val="sysDash"/>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28575" cap="flat" cmpd="sng" algn="ctr">
                      <a:solidFill>
                        <a:srgbClr val="FF0000"/>
                      </a:solidFill>
                      <a:prstDash val="sysDash"/>
                      <a:round/>
                      <a:headEnd type="none" w="med" len="med"/>
                      <a:tailEnd type="none" w="med" len="med"/>
                    </a:lnB>
                    <a:solidFill>
                      <a:srgbClr val="FAE4D3"/>
                    </a:solidFill>
                  </a:tcPr>
                </a:tc>
                <a:extLst>
                  <a:ext uri="{0D108BD9-81ED-4DB2-BD59-A6C34878D82A}">
                    <a16:rowId xmlns:a16="http://schemas.microsoft.com/office/drawing/2014/main" val="3782981876"/>
                  </a:ext>
                </a:extLst>
              </a:tr>
            </a:tbl>
          </a:graphicData>
        </a:graphic>
      </p:graphicFrame>
      <p:graphicFrame>
        <p:nvGraphicFramePr>
          <p:cNvPr id="55" name="IpsosToolbar_Briefing_General" hidden="1">
            <a:extLst>
              <a:ext uri="{FF2B5EF4-FFF2-40B4-BE49-F238E27FC236}">
                <a16:creationId xmlns:a16="http://schemas.microsoft.com/office/drawing/2014/main" id="{45C3F1D3-B3B2-4570-A046-796763FEA82C}"/>
              </a:ext>
            </a:extLst>
          </p:cNvPr>
          <p:cNvGraphicFramePr>
            <a:graphicFrameLocks noGrp="1"/>
          </p:cNvGraphicFramePr>
          <p:nvPr userDrawn="1">
            <p:extLst>
              <p:ext uri="{D42A27DB-BD31-4B8C-83A1-F6EECF244321}">
                <p14:modId xmlns:p14="http://schemas.microsoft.com/office/powerpoint/2010/main" val="2958374565"/>
              </p:ext>
            </p:extLst>
          </p:nvPr>
        </p:nvGraphicFramePr>
        <p:xfrm>
          <a:off x="0" y="-1"/>
          <a:ext cx="4320000" cy="2700000"/>
        </p:xfrm>
        <a:graphic>
          <a:graphicData uri="http://schemas.openxmlformats.org/drawingml/2006/table">
            <a:tbl>
              <a:tblPr firstRow="1" bandRow="1">
                <a:tableStyleId>{2D5ABB26-0587-4C30-8999-92F81FD0307C}</a:tableStyleId>
              </a:tblPr>
              <a:tblGrid>
                <a:gridCol w="1584000">
                  <a:extLst>
                    <a:ext uri="{9D8B030D-6E8A-4147-A177-3AD203B41FA5}">
                      <a16:colId xmlns:a16="http://schemas.microsoft.com/office/drawing/2014/main" val="680429793"/>
                    </a:ext>
                  </a:extLst>
                </a:gridCol>
                <a:gridCol w="2736000">
                  <a:extLst>
                    <a:ext uri="{9D8B030D-6E8A-4147-A177-3AD203B41FA5}">
                      <a16:colId xmlns:a16="http://schemas.microsoft.com/office/drawing/2014/main" val="1717690144"/>
                    </a:ext>
                  </a:extLst>
                </a:gridCol>
              </a:tblGrid>
              <a:tr h="18000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dirty="0">
                          <a:solidFill>
                            <a:srgbClr val="292929"/>
                          </a:solidFill>
                          <a:latin typeface="Arial" panose="020B0604020202020204" pitchFamily="34" charset="0"/>
                          <a:cs typeface="Arial" panose="020B0604020202020204" pitchFamily="34" charset="0"/>
                        </a:rPr>
                        <a:t>PROJECT TIMINGS &amp; BATCHES </a:t>
                      </a:r>
                      <a:r>
                        <a:rPr lang="en-GB" sz="900" dirty="0">
                          <a:solidFill>
                            <a:srgbClr val="292929"/>
                          </a:solidFill>
                          <a:latin typeface="Arial" panose="020B0604020202020204" pitchFamily="34" charset="0"/>
                          <a:cs typeface="Arial" panose="020B0604020202020204" pitchFamily="34" charset="0"/>
                        </a:rPr>
                        <a:t>(intermediate deadlines)</a:t>
                      </a:r>
                      <a:r>
                        <a:rPr lang="en-GB" sz="900" b="1" dirty="0">
                          <a:solidFill>
                            <a:srgbClr val="292929"/>
                          </a:solidFill>
                          <a:latin typeface="Arial" panose="020B0604020202020204" pitchFamily="34" charset="0"/>
                          <a:cs typeface="Arial" panose="020B0604020202020204" pitchFamily="34" charset="0"/>
                        </a:rPr>
                        <a:t>:</a:t>
                      </a:r>
                      <a:endParaRPr lang="en-GB" sz="1000" b="1" dirty="0">
                        <a:solidFill>
                          <a:srgbClr val="292929"/>
                        </a:solidFill>
                        <a:latin typeface="Arial" panose="020B0604020202020204" pitchFamily="34" charset="0"/>
                        <a:cs typeface="Arial" panose="020B0604020202020204" pitchFamily="34" charset="0"/>
                      </a:endParaRPr>
                    </a:p>
                  </a:txBody>
                  <a:tcPr marL="36000" marR="36000" marT="0" marB="0" anchor="ctr">
                    <a:lnL w="28575" cap="flat" cmpd="sng" algn="ctr">
                      <a:solidFill>
                        <a:srgbClr val="FF0000"/>
                      </a:solidFill>
                      <a:prstDash val="sysDash"/>
                      <a:round/>
                      <a:headEnd type="none" w="med" len="med"/>
                      <a:tailEnd type="none" w="med" len="med"/>
                    </a:lnL>
                    <a:lnR w="28575" cap="flat" cmpd="sng" algn="ctr">
                      <a:solidFill>
                        <a:srgbClr val="FF0000"/>
                      </a:solidFill>
                      <a:prstDash val="sysDash"/>
                      <a:round/>
                      <a:headEnd type="none" w="med" len="med"/>
                      <a:tailEnd type="none" w="med" len="med"/>
                    </a:lnR>
                    <a:lnT w="28575" cap="flat" cmpd="sng" algn="ctr">
                      <a:solidFill>
                        <a:srgbClr val="FF0000"/>
                      </a:solidFill>
                      <a:prstDash val="sysDash"/>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hMerge="1">
                  <a:txBody>
                    <a:bodyPr/>
                    <a:lstStyle/>
                    <a:p>
                      <a:endParaRPr lang="en-US" sz="900" dirty="0">
                        <a:solidFill>
                          <a:schemeClr val="tx1"/>
                        </a:solidFill>
                      </a:endParaRPr>
                    </a:p>
                  </a:txBody>
                  <a:tcPr marL="0" marR="0" marT="0" marB="0">
                    <a:lnL w="28575" cap="flat" cmpd="sng" algn="ctr">
                      <a:solidFill>
                        <a:srgbClr val="FF0000"/>
                      </a:solidFill>
                      <a:prstDash val="sysDash"/>
                      <a:round/>
                      <a:headEnd type="none" w="med" len="med"/>
                      <a:tailEnd type="none" w="med" len="med"/>
                    </a:lnL>
                  </a:tcPr>
                </a:tc>
                <a:extLst>
                  <a:ext uri="{0D108BD9-81ED-4DB2-BD59-A6C34878D82A}">
                    <a16:rowId xmlns:a16="http://schemas.microsoft.com/office/drawing/2014/main" val="3540381696"/>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First review moment</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2158922941"/>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Batch 1, 2, ...</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926179011"/>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Deadline full report</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9525" cap="flat" cmpd="sng" algn="ctr">
                      <a:solidFill>
                        <a:srgbClr val="FF0000"/>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9525" cap="flat" cmpd="sng" algn="ctr">
                      <a:solidFill>
                        <a:srgbClr val="FF0000"/>
                      </a:solidFill>
                      <a:prstDash val="solid"/>
                      <a:round/>
                      <a:headEnd type="none" w="med" len="med"/>
                      <a:tailEnd type="none" w="med" len="med"/>
                    </a:lnB>
                    <a:solidFill>
                      <a:srgbClr val="FAE4D3"/>
                    </a:solidFill>
                  </a:tcPr>
                </a:tc>
                <a:extLst>
                  <a:ext uri="{0D108BD9-81ED-4DB2-BD59-A6C34878D82A}">
                    <a16:rowId xmlns:a16="http://schemas.microsoft.com/office/drawing/2014/main" val="589288394"/>
                  </a:ext>
                </a:extLst>
              </a:tr>
              <a:tr h="18000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dirty="0">
                          <a:solidFill>
                            <a:srgbClr val="292929"/>
                          </a:solidFill>
                          <a:latin typeface="Arial" panose="020B0604020202020204" pitchFamily="34" charset="0"/>
                          <a:cs typeface="Arial" panose="020B0604020202020204" pitchFamily="34" charset="0"/>
                        </a:rPr>
                        <a:t>PROJECT INFO</a:t>
                      </a:r>
                    </a:p>
                  </a:txBody>
                  <a:tcPr marL="36000" marR="36000" marT="0" marB="0" anchor="ctr">
                    <a:lnL w="28575" cap="flat" cmpd="sng" algn="ctr">
                      <a:solidFill>
                        <a:srgbClr val="FF0000"/>
                      </a:solidFill>
                      <a:prstDash val="sysDash"/>
                      <a:round/>
                      <a:headEnd type="none" w="med" len="med"/>
                      <a:tailEnd type="none" w="med" len="med"/>
                    </a:lnL>
                    <a:lnR w="28575" cap="flat" cmpd="sng" algn="ctr">
                      <a:solidFill>
                        <a:srgbClr val="FF0000"/>
                      </a:solidFill>
                      <a:prstDash val="sysDash"/>
                      <a:round/>
                      <a:headEnd type="none" w="med" len="med"/>
                      <a:tailEnd type="none" w="med" len="med"/>
                    </a:lnR>
                    <a:lnT w="9525" cap="flat" cmpd="sng" algn="ctr">
                      <a:solidFill>
                        <a:srgbClr val="FF0000"/>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hMerge="1">
                  <a:txBody>
                    <a:bodyPr/>
                    <a:lstStyle/>
                    <a:p>
                      <a:endParaRPr lang="en-US" sz="900" dirty="0">
                        <a:solidFill>
                          <a:schemeClr val="tx1"/>
                        </a:solidFill>
                      </a:endParaRPr>
                    </a:p>
                  </a:txBody>
                  <a:tcPr marL="0" marR="0" marT="0" marB="0">
                    <a:lnL w="28575" cap="flat" cmpd="sng" algn="ctr">
                      <a:solidFill>
                        <a:srgbClr val="FF0000"/>
                      </a:solidFill>
                      <a:prstDash val="sysDash"/>
                      <a:round/>
                      <a:headEnd type="none" w="med" len="med"/>
                      <a:tailEnd type="none" w="med" len="med"/>
                    </a:lnL>
                    <a:lnT w="635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404247477"/>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PN</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1794224127"/>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Project title</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4119806022"/>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Client</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903503531"/>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Project leader</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9525" cap="flat" cmpd="sng" algn="ctr">
                      <a:solidFill>
                        <a:srgbClr val="FF0000"/>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9525" cap="flat" cmpd="sng" algn="ctr">
                      <a:solidFill>
                        <a:srgbClr val="FF0000"/>
                      </a:solidFill>
                      <a:prstDash val="solid"/>
                      <a:round/>
                      <a:headEnd type="none" w="med" len="med"/>
                      <a:tailEnd type="none" w="med" len="med"/>
                    </a:lnB>
                    <a:solidFill>
                      <a:srgbClr val="FAE4D3"/>
                    </a:solidFill>
                  </a:tcPr>
                </a:tc>
                <a:extLst>
                  <a:ext uri="{0D108BD9-81ED-4DB2-BD59-A6C34878D82A}">
                    <a16:rowId xmlns:a16="http://schemas.microsoft.com/office/drawing/2014/main" val="2012447535"/>
                  </a:ext>
                </a:extLst>
              </a:tr>
              <a:tr h="18000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dirty="0">
                          <a:solidFill>
                            <a:srgbClr val="292929"/>
                          </a:solidFill>
                          <a:latin typeface="Arial" panose="020B0604020202020204" pitchFamily="34" charset="0"/>
                          <a:cs typeface="Arial" panose="020B0604020202020204" pitchFamily="34" charset="0"/>
                        </a:rPr>
                        <a:t>BRIEFING INSTRUCTIONS</a:t>
                      </a:r>
                    </a:p>
                  </a:txBody>
                  <a:tcPr marL="36000" marR="36000" marT="0" marB="0" anchor="ctr">
                    <a:lnL w="28575" cap="flat" cmpd="sng" algn="ctr">
                      <a:solidFill>
                        <a:srgbClr val="FF0000"/>
                      </a:solidFill>
                      <a:prstDash val="sysDash"/>
                      <a:round/>
                      <a:headEnd type="none" w="med" len="med"/>
                      <a:tailEnd type="none" w="med" len="med"/>
                    </a:lnL>
                    <a:lnR w="28575" cap="flat" cmpd="sng" algn="ctr">
                      <a:solidFill>
                        <a:srgbClr val="FF0000"/>
                      </a:solidFill>
                      <a:prstDash val="sysDash"/>
                      <a:round/>
                      <a:headEnd type="none" w="med" len="med"/>
                      <a:tailEnd type="none" w="med" len="med"/>
                    </a:lnR>
                    <a:lnT w="9525" cap="flat" cmpd="sng" algn="ctr">
                      <a:solidFill>
                        <a:srgbClr val="FF0000"/>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hMerge="1">
                  <a:txBody>
                    <a:bodyPr/>
                    <a:lstStyle/>
                    <a:p>
                      <a:endParaRPr lang="en-US" sz="900" dirty="0">
                        <a:solidFill>
                          <a:schemeClr val="tx1"/>
                        </a:solidFill>
                      </a:endParaRPr>
                    </a:p>
                  </a:txBody>
                  <a:tcPr marL="0" marR="0" marT="0" marB="0">
                    <a:lnL w="28575" cap="flat" cmpd="sng" algn="ctr">
                      <a:solidFill>
                        <a:srgbClr val="FF0000"/>
                      </a:solidFill>
                      <a:prstDash val="sysDash"/>
                      <a:round/>
                      <a:headEnd type="none" w="med" len="med"/>
                      <a:tailEnd type="none" w="med" len="med"/>
                    </a:lnL>
                    <a:lnT w="635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4281120632"/>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Overall project instruction</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816729115"/>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Conclusion layout</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2775208648"/>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Report language</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3620477378"/>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Low base size indication</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1265250029"/>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Extra instruction</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28575" cap="flat" cmpd="sng" algn="ctr">
                      <a:solidFill>
                        <a:srgbClr val="FF0000"/>
                      </a:solidFill>
                      <a:prstDash val="sysDash"/>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28575" cap="flat" cmpd="sng" algn="ctr">
                      <a:solidFill>
                        <a:srgbClr val="FF0000"/>
                      </a:solidFill>
                      <a:prstDash val="sysDash"/>
                      <a:round/>
                      <a:headEnd type="none" w="med" len="med"/>
                      <a:tailEnd type="none" w="med" len="med"/>
                    </a:lnB>
                    <a:solidFill>
                      <a:srgbClr val="FAE4D3"/>
                    </a:solidFill>
                  </a:tcPr>
                </a:tc>
                <a:extLst>
                  <a:ext uri="{0D108BD9-81ED-4DB2-BD59-A6C34878D82A}">
                    <a16:rowId xmlns:a16="http://schemas.microsoft.com/office/drawing/2014/main" val="3782981876"/>
                  </a:ext>
                </a:extLst>
              </a:tr>
            </a:tbl>
          </a:graphicData>
        </a:graphic>
      </p:graphicFrame>
      <p:sp>
        <p:nvSpPr>
          <p:cNvPr id="59" name="SigLetters" hidden="1">
            <a:extLst>
              <a:ext uri="{FF2B5EF4-FFF2-40B4-BE49-F238E27FC236}">
                <a16:creationId xmlns:a16="http://schemas.microsoft.com/office/drawing/2014/main" id="{88369BA2-B4AC-4F01-A6BE-AC3171BA7D1A}"/>
              </a:ext>
            </a:extLst>
          </p:cNvPr>
          <p:cNvSpPr txBox="1"/>
          <p:nvPr userDrawn="1"/>
        </p:nvSpPr>
        <p:spPr>
          <a:xfrm>
            <a:off x="12269749" y="592722"/>
            <a:ext cx="175295" cy="184666"/>
          </a:xfrm>
          <a:prstGeom prst="rect">
            <a:avLst/>
          </a:prstGeom>
          <a:noFill/>
        </p:spPr>
        <p:txBody>
          <a:bodyPr wrap="none" lIns="36000" tIns="0" rIns="36000" bIns="0" rtlCol="0" anchor="ctr">
            <a:spAutoFit/>
          </a:bodyPr>
          <a:lstStyle/>
          <a:p>
            <a:pPr algn="l"/>
            <a:r>
              <a:rPr lang="nb-NO" sz="1200" dirty="0">
                <a:solidFill>
                  <a:schemeClr val="bg2"/>
                </a:solidFill>
              </a:rPr>
              <a:t>A</a:t>
            </a:r>
          </a:p>
        </p:txBody>
      </p:sp>
      <p:sp>
        <p:nvSpPr>
          <p:cNvPr id="60" name="SigLettersWhite" hidden="1">
            <a:extLst>
              <a:ext uri="{FF2B5EF4-FFF2-40B4-BE49-F238E27FC236}">
                <a16:creationId xmlns:a16="http://schemas.microsoft.com/office/drawing/2014/main" id="{795C84B8-00A9-4882-ADD9-1A8999559C48}"/>
              </a:ext>
            </a:extLst>
          </p:cNvPr>
          <p:cNvSpPr txBox="1"/>
          <p:nvPr userDrawn="1"/>
        </p:nvSpPr>
        <p:spPr>
          <a:xfrm>
            <a:off x="12567513" y="592722"/>
            <a:ext cx="175295" cy="184666"/>
          </a:xfrm>
          <a:prstGeom prst="rect">
            <a:avLst/>
          </a:prstGeom>
          <a:noFill/>
        </p:spPr>
        <p:txBody>
          <a:bodyPr wrap="none" lIns="36000" tIns="0" rIns="36000" bIns="0" rtlCol="0" anchor="ctr">
            <a:spAutoFit/>
          </a:bodyPr>
          <a:lstStyle/>
          <a:p>
            <a:pPr algn="ctr"/>
            <a:r>
              <a:rPr lang="nb-NO" sz="1200" dirty="0">
                <a:solidFill>
                  <a:schemeClr val="bg1"/>
                </a:solidFill>
              </a:rPr>
              <a:t>A</a:t>
            </a:r>
          </a:p>
        </p:txBody>
      </p:sp>
      <p:grpSp>
        <p:nvGrpSpPr>
          <p:cNvPr id="61" name="SigEvoPos" hidden="1">
            <a:extLst>
              <a:ext uri="{FF2B5EF4-FFF2-40B4-BE49-F238E27FC236}">
                <a16:creationId xmlns:a16="http://schemas.microsoft.com/office/drawing/2014/main" id="{645BEE4D-2A84-46F9-B7AC-D1917C633E34}"/>
              </a:ext>
            </a:extLst>
          </p:cNvPr>
          <p:cNvGrpSpPr/>
          <p:nvPr userDrawn="1"/>
        </p:nvGrpSpPr>
        <p:grpSpPr>
          <a:xfrm>
            <a:off x="12251885" y="0"/>
            <a:ext cx="216000" cy="216000"/>
            <a:chOff x="7716328" y="2107098"/>
            <a:chExt cx="216000" cy="216000"/>
          </a:xfrm>
        </p:grpSpPr>
        <p:sp>
          <p:nvSpPr>
            <p:cNvPr id="62" name="Oval 35">
              <a:extLst>
                <a:ext uri="{FF2B5EF4-FFF2-40B4-BE49-F238E27FC236}">
                  <a16:creationId xmlns:a16="http://schemas.microsoft.com/office/drawing/2014/main" id="{6FB89B8F-F8AF-4AF4-B3C2-A9C7E4250175}"/>
                </a:ext>
              </a:extLst>
            </p:cNvPr>
            <p:cNvSpPr/>
            <p:nvPr/>
          </p:nvSpPr>
          <p:spPr>
            <a:xfrm>
              <a:off x="7716328" y="2107098"/>
              <a:ext cx="216000" cy="216000"/>
            </a:xfrm>
            <a:prstGeom prst="ellipse">
              <a:avLst/>
            </a:prstGeom>
            <a:gradFill flip="none" rotWithShape="1">
              <a:gsLst>
                <a:gs pos="50000">
                  <a:schemeClr val="tx2"/>
                </a:gs>
                <a:gs pos="50000">
                  <a:schemeClr val="tx2">
                    <a:lumMod val="75000"/>
                  </a:schemeClr>
                </a:gs>
              </a:gsLst>
              <a:lin ang="2700000" scaled="1"/>
              <a:tileRect/>
            </a:gradFill>
            <a:ln>
              <a:solidFill>
                <a:schemeClr val="bg1"/>
              </a:solidFill>
            </a:ln>
            <a:effectLst>
              <a:outerShdw dist="25400" dir="2700000" algn="tl"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400" dirty="0"/>
            </a:p>
          </p:txBody>
        </p:sp>
        <p:grpSp>
          <p:nvGrpSpPr>
            <p:cNvPr id="63" name="Group 36">
              <a:extLst>
                <a:ext uri="{FF2B5EF4-FFF2-40B4-BE49-F238E27FC236}">
                  <a16:creationId xmlns:a16="http://schemas.microsoft.com/office/drawing/2014/main" id="{BB6FE088-28B7-4001-889C-A6CA2447E6C3}"/>
                </a:ext>
              </a:extLst>
            </p:cNvPr>
            <p:cNvGrpSpPr>
              <a:grpSpLocks noChangeAspect="1"/>
            </p:cNvGrpSpPr>
            <p:nvPr/>
          </p:nvGrpSpPr>
          <p:grpSpPr>
            <a:xfrm rot="18900000">
              <a:off x="7758327" y="2179098"/>
              <a:ext cx="132003" cy="72000"/>
              <a:chOff x="10144608" y="897887"/>
              <a:chExt cx="326542" cy="178110"/>
            </a:xfrm>
          </p:grpSpPr>
          <p:sp>
            <p:nvSpPr>
              <p:cNvPr id="64" name="Line 34">
                <a:extLst>
                  <a:ext uri="{FF2B5EF4-FFF2-40B4-BE49-F238E27FC236}">
                    <a16:creationId xmlns:a16="http://schemas.microsoft.com/office/drawing/2014/main" id="{2E7F577B-392D-4965-B577-807CBCF66622}"/>
                  </a:ext>
                </a:extLst>
              </p:cNvPr>
              <p:cNvSpPr>
                <a:spLocks noChangeShapeType="1"/>
              </p:cNvSpPr>
              <p:nvPr/>
            </p:nvSpPr>
            <p:spPr bwMode="auto">
              <a:xfrm flipH="1">
                <a:off x="10144608" y="986942"/>
                <a:ext cx="326542" cy="0"/>
              </a:xfrm>
              <a:prstGeom prst="line">
                <a:avLst/>
              </a:prstGeom>
              <a:no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65" name="Rectangle 11">
                <a:extLst>
                  <a:ext uri="{FF2B5EF4-FFF2-40B4-BE49-F238E27FC236}">
                    <a16:creationId xmlns:a16="http://schemas.microsoft.com/office/drawing/2014/main" id="{B4B8452F-0457-4FDD-B782-72F02379D419}"/>
                  </a:ext>
                </a:extLst>
              </p:cNvPr>
              <p:cNvSpPr>
                <a:spLocks noChangeAspect="1"/>
              </p:cNvSpPr>
              <p:nvPr/>
            </p:nvSpPr>
            <p:spPr>
              <a:xfrm rot="2700000">
                <a:off x="10256152" y="897887"/>
                <a:ext cx="178110" cy="178110"/>
              </a:xfrm>
              <a:custGeom>
                <a:avLst/>
                <a:gdLst>
                  <a:gd name="connsiteX0" fmla="*/ 0 w 583134"/>
                  <a:gd name="connsiteY0" fmla="*/ 0 h 510909"/>
                  <a:gd name="connsiteX1" fmla="*/ 583134 w 583134"/>
                  <a:gd name="connsiteY1" fmla="*/ 0 h 510909"/>
                  <a:gd name="connsiteX2" fmla="*/ 583134 w 583134"/>
                  <a:gd name="connsiteY2" fmla="*/ 510909 h 510909"/>
                  <a:gd name="connsiteX3" fmla="*/ 0 w 583134"/>
                  <a:gd name="connsiteY3" fmla="*/ 510909 h 510909"/>
                  <a:gd name="connsiteX4" fmla="*/ 0 w 583134"/>
                  <a:gd name="connsiteY4" fmla="*/ 0 h 510909"/>
                  <a:gd name="connsiteX0" fmla="*/ 0 w 583134"/>
                  <a:gd name="connsiteY0" fmla="*/ 0 h 510909"/>
                  <a:gd name="connsiteX1" fmla="*/ 583134 w 583134"/>
                  <a:gd name="connsiteY1" fmla="*/ 0 h 510909"/>
                  <a:gd name="connsiteX2" fmla="*/ 583134 w 583134"/>
                  <a:gd name="connsiteY2" fmla="*/ 510909 h 510909"/>
                  <a:gd name="connsiteX3" fmla="*/ 0 w 583134"/>
                  <a:gd name="connsiteY3" fmla="*/ 510909 h 510909"/>
                  <a:gd name="connsiteX4" fmla="*/ 91440 w 583134"/>
                  <a:gd name="connsiteY4" fmla="*/ 91440 h 510909"/>
                  <a:gd name="connsiteX0" fmla="*/ 0 w 583134"/>
                  <a:gd name="connsiteY0" fmla="*/ 0 h 510909"/>
                  <a:gd name="connsiteX1" fmla="*/ 583134 w 583134"/>
                  <a:gd name="connsiteY1" fmla="*/ 0 h 510909"/>
                  <a:gd name="connsiteX2" fmla="*/ 583134 w 583134"/>
                  <a:gd name="connsiteY2" fmla="*/ 510909 h 510909"/>
                  <a:gd name="connsiteX3" fmla="*/ 0 w 583134"/>
                  <a:gd name="connsiteY3" fmla="*/ 510909 h 510909"/>
                  <a:gd name="connsiteX0" fmla="*/ 0 w 583134"/>
                  <a:gd name="connsiteY0" fmla="*/ 0 h 510909"/>
                  <a:gd name="connsiteX1" fmla="*/ 583134 w 583134"/>
                  <a:gd name="connsiteY1" fmla="*/ 0 h 510909"/>
                  <a:gd name="connsiteX2" fmla="*/ 583134 w 583134"/>
                  <a:gd name="connsiteY2" fmla="*/ 510909 h 510909"/>
                </a:gdLst>
                <a:ahLst/>
                <a:cxnLst>
                  <a:cxn ang="0">
                    <a:pos x="connsiteX0" y="connsiteY0"/>
                  </a:cxn>
                  <a:cxn ang="0">
                    <a:pos x="connsiteX1" y="connsiteY1"/>
                  </a:cxn>
                  <a:cxn ang="0">
                    <a:pos x="connsiteX2" y="connsiteY2"/>
                  </a:cxn>
                </a:cxnLst>
                <a:rect l="l" t="t" r="r" b="b"/>
                <a:pathLst>
                  <a:path w="583134" h="510909">
                    <a:moveTo>
                      <a:pt x="0" y="0"/>
                    </a:moveTo>
                    <a:lnTo>
                      <a:pt x="583134" y="0"/>
                    </a:lnTo>
                    <a:lnTo>
                      <a:pt x="583134" y="510909"/>
                    </a:lnTo>
                  </a:path>
                </a:pathLst>
              </a:custGeom>
              <a:noFill/>
              <a:ln w="1905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grpSp>
      </p:grpSp>
      <p:grpSp>
        <p:nvGrpSpPr>
          <p:cNvPr id="66" name="SigEvoNeg" hidden="1">
            <a:extLst>
              <a:ext uri="{FF2B5EF4-FFF2-40B4-BE49-F238E27FC236}">
                <a16:creationId xmlns:a16="http://schemas.microsoft.com/office/drawing/2014/main" id="{F3B25233-328B-445F-BFCC-F7F4E83D6EAC}"/>
              </a:ext>
            </a:extLst>
          </p:cNvPr>
          <p:cNvGrpSpPr/>
          <p:nvPr userDrawn="1"/>
        </p:nvGrpSpPr>
        <p:grpSpPr>
          <a:xfrm>
            <a:off x="12547160" y="0"/>
            <a:ext cx="216000" cy="216000"/>
            <a:chOff x="8011603" y="2107098"/>
            <a:chExt cx="216000" cy="216000"/>
          </a:xfrm>
        </p:grpSpPr>
        <p:sp>
          <p:nvSpPr>
            <p:cNvPr id="67" name="Oval 30">
              <a:extLst>
                <a:ext uri="{FF2B5EF4-FFF2-40B4-BE49-F238E27FC236}">
                  <a16:creationId xmlns:a16="http://schemas.microsoft.com/office/drawing/2014/main" id="{EEAD23D3-94A8-46ED-8DF7-1F57502E2122}"/>
                </a:ext>
              </a:extLst>
            </p:cNvPr>
            <p:cNvSpPr/>
            <p:nvPr/>
          </p:nvSpPr>
          <p:spPr>
            <a:xfrm rot="5400000">
              <a:off x="8011603" y="2107098"/>
              <a:ext cx="216000" cy="216000"/>
            </a:xfrm>
            <a:prstGeom prst="ellipse">
              <a:avLst/>
            </a:prstGeom>
            <a:gradFill flip="none" rotWithShape="1">
              <a:gsLst>
                <a:gs pos="50000">
                  <a:srgbClr val="D26464"/>
                </a:gs>
                <a:gs pos="50000">
                  <a:schemeClr val="accent5"/>
                </a:gs>
              </a:gsLst>
              <a:lin ang="2700000" scaled="1"/>
              <a:tileRect/>
            </a:gradFill>
            <a:ln>
              <a:solidFill>
                <a:schemeClr val="bg1"/>
              </a:solidFill>
            </a:ln>
            <a:effectLst>
              <a:outerShdw dist="25400" dir="2700000" algn="tl"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400" dirty="0"/>
            </a:p>
          </p:txBody>
        </p:sp>
        <p:grpSp>
          <p:nvGrpSpPr>
            <p:cNvPr id="68" name="Group 31">
              <a:extLst>
                <a:ext uri="{FF2B5EF4-FFF2-40B4-BE49-F238E27FC236}">
                  <a16:creationId xmlns:a16="http://schemas.microsoft.com/office/drawing/2014/main" id="{ED30089A-DC1D-4E87-9A93-86705332BF8D}"/>
                </a:ext>
              </a:extLst>
            </p:cNvPr>
            <p:cNvGrpSpPr>
              <a:grpSpLocks noChangeAspect="1"/>
            </p:cNvGrpSpPr>
            <p:nvPr/>
          </p:nvGrpSpPr>
          <p:grpSpPr>
            <a:xfrm rot="2700000">
              <a:off x="8053602" y="2179098"/>
              <a:ext cx="132003" cy="72000"/>
              <a:chOff x="10144608" y="897887"/>
              <a:chExt cx="326542" cy="178110"/>
            </a:xfrm>
          </p:grpSpPr>
          <p:sp>
            <p:nvSpPr>
              <p:cNvPr id="69" name="Line 34">
                <a:extLst>
                  <a:ext uri="{FF2B5EF4-FFF2-40B4-BE49-F238E27FC236}">
                    <a16:creationId xmlns:a16="http://schemas.microsoft.com/office/drawing/2014/main" id="{CC154BB8-E0F4-4168-9F2C-CFA80CFE418D}"/>
                  </a:ext>
                </a:extLst>
              </p:cNvPr>
              <p:cNvSpPr>
                <a:spLocks noChangeShapeType="1"/>
              </p:cNvSpPr>
              <p:nvPr/>
            </p:nvSpPr>
            <p:spPr bwMode="auto">
              <a:xfrm flipH="1">
                <a:off x="10144608" y="986942"/>
                <a:ext cx="326542" cy="0"/>
              </a:xfrm>
              <a:prstGeom prst="line">
                <a:avLst/>
              </a:prstGeom>
              <a:no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70" name="Rectangle 11">
                <a:extLst>
                  <a:ext uri="{FF2B5EF4-FFF2-40B4-BE49-F238E27FC236}">
                    <a16:creationId xmlns:a16="http://schemas.microsoft.com/office/drawing/2014/main" id="{92BDE100-BDAA-423F-92E1-E8E3AD33280D}"/>
                  </a:ext>
                </a:extLst>
              </p:cNvPr>
              <p:cNvSpPr>
                <a:spLocks noChangeAspect="1"/>
              </p:cNvSpPr>
              <p:nvPr/>
            </p:nvSpPr>
            <p:spPr>
              <a:xfrm rot="2700000">
                <a:off x="10256152" y="897887"/>
                <a:ext cx="178110" cy="178110"/>
              </a:xfrm>
              <a:custGeom>
                <a:avLst/>
                <a:gdLst>
                  <a:gd name="connsiteX0" fmla="*/ 0 w 583134"/>
                  <a:gd name="connsiteY0" fmla="*/ 0 h 510909"/>
                  <a:gd name="connsiteX1" fmla="*/ 583134 w 583134"/>
                  <a:gd name="connsiteY1" fmla="*/ 0 h 510909"/>
                  <a:gd name="connsiteX2" fmla="*/ 583134 w 583134"/>
                  <a:gd name="connsiteY2" fmla="*/ 510909 h 510909"/>
                  <a:gd name="connsiteX3" fmla="*/ 0 w 583134"/>
                  <a:gd name="connsiteY3" fmla="*/ 510909 h 510909"/>
                  <a:gd name="connsiteX4" fmla="*/ 0 w 583134"/>
                  <a:gd name="connsiteY4" fmla="*/ 0 h 510909"/>
                  <a:gd name="connsiteX0" fmla="*/ 0 w 583134"/>
                  <a:gd name="connsiteY0" fmla="*/ 0 h 510909"/>
                  <a:gd name="connsiteX1" fmla="*/ 583134 w 583134"/>
                  <a:gd name="connsiteY1" fmla="*/ 0 h 510909"/>
                  <a:gd name="connsiteX2" fmla="*/ 583134 w 583134"/>
                  <a:gd name="connsiteY2" fmla="*/ 510909 h 510909"/>
                  <a:gd name="connsiteX3" fmla="*/ 0 w 583134"/>
                  <a:gd name="connsiteY3" fmla="*/ 510909 h 510909"/>
                  <a:gd name="connsiteX4" fmla="*/ 91440 w 583134"/>
                  <a:gd name="connsiteY4" fmla="*/ 91440 h 510909"/>
                  <a:gd name="connsiteX0" fmla="*/ 0 w 583134"/>
                  <a:gd name="connsiteY0" fmla="*/ 0 h 510909"/>
                  <a:gd name="connsiteX1" fmla="*/ 583134 w 583134"/>
                  <a:gd name="connsiteY1" fmla="*/ 0 h 510909"/>
                  <a:gd name="connsiteX2" fmla="*/ 583134 w 583134"/>
                  <a:gd name="connsiteY2" fmla="*/ 510909 h 510909"/>
                  <a:gd name="connsiteX3" fmla="*/ 0 w 583134"/>
                  <a:gd name="connsiteY3" fmla="*/ 510909 h 510909"/>
                  <a:gd name="connsiteX0" fmla="*/ 0 w 583134"/>
                  <a:gd name="connsiteY0" fmla="*/ 0 h 510909"/>
                  <a:gd name="connsiteX1" fmla="*/ 583134 w 583134"/>
                  <a:gd name="connsiteY1" fmla="*/ 0 h 510909"/>
                  <a:gd name="connsiteX2" fmla="*/ 583134 w 583134"/>
                  <a:gd name="connsiteY2" fmla="*/ 510909 h 510909"/>
                </a:gdLst>
                <a:ahLst/>
                <a:cxnLst>
                  <a:cxn ang="0">
                    <a:pos x="connsiteX0" y="connsiteY0"/>
                  </a:cxn>
                  <a:cxn ang="0">
                    <a:pos x="connsiteX1" y="connsiteY1"/>
                  </a:cxn>
                  <a:cxn ang="0">
                    <a:pos x="connsiteX2" y="connsiteY2"/>
                  </a:cxn>
                </a:cxnLst>
                <a:rect l="l" t="t" r="r" b="b"/>
                <a:pathLst>
                  <a:path w="583134" h="510909">
                    <a:moveTo>
                      <a:pt x="0" y="0"/>
                    </a:moveTo>
                    <a:lnTo>
                      <a:pt x="583134" y="0"/>
                    </a:lnTo>
                    <a:lnTo>
                      <a:pt x="583134" y="510909"/>
                    </a:lnTo>
                  </a:path>
                </a:pathLst>
              </a:custGeom>
              <a:noFill/>
              <a:ln w="1905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grpSp>
      </p:grpSp>
      <p:grpSp>
        <p:nvGrpSpPr>
          <p:cNvPr id="71" name="SigEvoNeutral1" hidden="1">
            <a:extLst>
              <a:ext uri="{FF2B5EF4-FFF2-40B4-BE49-F238E27FC236}">
                <a16:creationId xmlns:a16="http://schemas.microsoft.com/office/drawing/2014/main" id="{668EBD6C-1573-4D02-AEC5-1F0A691C8386}"/>
              </a:ext>
            </a:extLst>
          </p:cNvPr>
          <p:cNvGrpSpPr/>
          <p:nvPr userDrawn="1"/>
        </p:nvGrpSpPr>
        <p:grpSpPr>
          <a:xfrm>
            <a:off x="12249396" y="293335"/>
            <a:ext cx="216000" cy="216000"/>
            <a:chOff x="4721041" y="2107098"/>
            <a:chExt cx="216000" cy="216000"/>
          </a:xfrm>
        </p:grpSpPr>
        <p:sp>
          <p:nvSpPr>
            <p:cNvPr id="72" name="Oval 25">
              <a:extLst>
                <a:ext uri="{FF2B5EF4-FFF2-40B4-BE49-F238E27FC236}">
                  <a16:creationId xmlns:a16="http://schemas.microsoft.com/office/drawing/2014/main" id="{E9E547FD-CD60-46A9-B69E-18357EDD49E8}"/>
                </a:ext>
              </a:extLst>
            </p:cNvPr>
            <p:cNvSpPr/>
            <p:nvPr/>
          </p:nvSpPr>
          <p:spPr>
            <a:xfrm>
              <a:off x="4721041" y="2107098"/>
              <a:ext cx="216000" cy="216000"/>
            </a:xfrm>
            <a:prstGeom prst="ellipse">
              <a:avLst/>
            </a:prstGeom>
            <a:gradFill flip="none" rotWithShape="1">
              <a:gsLst>
                <a:gs pos="50000">
                  <a:schemeClr val="tx1">
                    <a:lumMod val="75000"/>
                    <a:lumOff val="25000"/>
                  </a:schemeClr>
                </a:gs>
                <a:gs pos="50000">
                  <a:schemeClr val="tx1">
                    <a:lumMod val="90000"/>
                    <a:lumOff val="10000"/>
                  </a:schemeClr>
                </a:gs>
              </a:gsLst>
              <a:lin ang="2700000" scaled="1"/>
              <a:tileRect/>
            </a:gradFill>
            <a:ln>
              <a:solidFill>
                <a:schemeClr val="bg1"/>
              </a:solidFill>
            </a:ln>
            <a:effectLst>
              <a:outerShdw dist="25400" dir="2700000" algn="tl"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400" dirty="0"/>
            </a:p>
          </p:txBody>
        </p:sp>
        <p:grpSp>
          <p:nvGrpSpPr>
            <p:cNvPr id="73" name="Group 26">
              <a:extLst>
                <a:ext uri="{FF2B5EF4-FFF2-40B4-BE49-F238E27FC236}">
                  <a16:creationId xmlns:a16="http://schemas.microsoft.com/office/drawing/2014/main" id="{3AF42E4E-A709-4669-9705-09B353F43547}"/>
                </a:ext>
              </a:extLst>
            </p:cNvPr>
            <p:cNvGrpSpPr>
              <a:grpSpLocks noChangeAspect="1"/>
            </p:cNvGrpSpPr>
            <p:nvPr/>
          </p:nvGrpSpPr>
          <p:grpSpPr>
            <a:xfrm rot="18900000">
              <a:off x="4763040" y="2179098"/>
              <a:ext cx="132003" cy="72000"/>
              <a:chOff x="10144608" y="897887"/>
              <a:chExt cx="326542" cy="178110"/>
            </a:xfrm>
          </p:grpSpPr>
          <p:sp>
            <p:nvSpPr>
              <p:cNvPr id="74" name="Line 34">
                <a:extLst>
                  <a:ext uri="{FF2B5EF4-FFF2-40B4-BE49-F238E27FC236}">
                    <a16:creationId xmlns:a16="http://schemas.microsoft.com/office/drawing/2014/main" id="{59FEC22A-E7D2-4180-B640-1647D30DFC92}"/>
                  </a:ext>
                </a:extLst>
              </p:cNvPr>
              <p:cNvSpPr>
                <a:spLocks noChangeShapeType="1"/>
              </p:cNvSpPr>
              <p:nvPr/>
            </p:nvSpPr>
            <p:spPr bwMode="auto">
              <a:xfrm flipH="1">
                <a:off x="10144608" y="986942"/>
                <a:ext cx="326542" cy="0"/>
              </a:xfrm>
              <a:prstGeom prst="line">
                <a:avLst/>
              </a:prstGeom>
              <a:no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75" name="Rectangle 11">
                <a:extLst>
                  <a:ext uri="{FF2B5EF4-FFF2-40B4-BE49-F238E27FC236}">
                    <a16:creationId xmlns:a16="http://schemas.microsoft.com/office/drawing/2014/main" id="{BD4905EA-F38A-41A1-A40E-780E3F0C73BF}"/>
                  </a:ext>
                </a:extLst>
              </p:cNvPr>
              <p:cNvSpPr>
                <a:spLocks noChangeAspect="1"/>
              </p:cNvSpPr>
              <p:nvPr/>
            </p:nvSpPr>
            <p:spPr>
              <a:xfrm rot="2700000">
                <a:off x="10256152" y="897887"/>
                <a:ext cx="178110" cy="178110"/>
              </a:xfrm>
              <a:custGeom>
                <a:avLst/>
                <a:gdLst>
                  <a:gd name="connsiteX0" fmla="*/ 0 w 583134"/>
                  <a:gd name="connsiteY0" fmla="*/ 0 h 510909"/>
                  <a:gd name="connsiteX1" fmla="*/ 583134 w 583134"/>
                  <a:gd name="connsiteY1" fmla="*/ 0 h 510909"/>
                  <a:gd name="connsiteX2" fmla="*/ 583134 w 583134"/>
                  <a:gd name="connsiteY2" fmla="*/ 510909 h 510909"/>
                  <a:gd name="connsiteX3" fmla="*/ 0 w 583134"/>
                  <a:gd name="connsiteY3" fmla="*/ 510909 h 510909"/>
                  <a:gd name="connsiteX4" fmla="*/ 0 w 583134"/>
                  <a:gd name="connsiteY4" fmla="*/ 0 h 510909"/>
                  <a:gd name="connsiteX0" fmla="*/ 0 w 583134"/>
                  <a:gd name="connsiteY0" fmla="*/ 0 h 510909"/>
                  <a:gd name="connsiteX1" fmla="*/ 583134 w 583134"/>
                  <a:gd name="connsiteY1" fmla="*/ 0 h 510909"/>
                  <a:gd name="connsiteX2" fmla="*/ 583134 w 583134"/>
                  <a:gd name="connsiteY2" fmla="*/ 510909 h 510909"/>
                  <a:gd name="connsiteX3" fmla="*/ 0 w 583134"/>
                  <a:gd name="connsiteY3" fmla="*/ 510909 h 510909"/>
                  <a:gd name="connsiteX4" fmla="*/ 91440 w 583134"/>
                  <a:gd name="connsiteY4" fmla="*/ 91440 h 510909"/>
                  <a:gd name="connsiteX0" fmla="*/ 0 w 583134"/>
                  <a:gd name="connsiteY0" fmla="*/ 0 h 510909"/>
                  <a:gd name="connsiteX1" fmla="*/ 583134 w 583134"/>
                  <a:gd name="connsiteY1" fmla="*/ 0 h 510909"/>
                  <a:gd name="connsiteX2" fmla="*/ 583134 w 583134"/>
                  <a:gd name="connsiteY2" fmla="*/ 510909 h 510909"/>
                  <a:gd name="connsiteX3" fmla="*/ 0 w 583134"/>
                  <a:gd name="connsiteY3" fmla="*/ 510909 h 510909"/>
                  <a:gd name="connsiteX0" fmla="*/ 0 w 583134"/>
                  <a:gd name="connsiteY0" fmla="*/ 0 h 510909"/>
                  <a:gd name="connsiteX1" fmla="*/ 583134 w 583134"/>
                  <a:gd name="connsiteY1" fmla="*/ 0 h 510909"/>
                  <a:gd name="connsiteX2" fmla="*/ 583134 w 583134"/>
                  <a:gd name="connsiteY2" fmla="*/ 510909 h 510909"/>
                </a:gdLst>
                <a:ahLst/>
                <a:cxnLst>
                  <a:cxn ang="0">
                    <a:pos x="connsiteX0" y="connsiteY0"/>
                  </a:cxn>
                  <a:cxn ang="0">
                    <a:pos x="connsiteX1" y="connsiteY1"/>
                  </a:cxn>
                  <a:cxn ang="0">
                    <a:pos x="connsiteX2" y="connsiteY2"/>
                  </a:cxn>
                </a:cxnLst>
                <a:rect l="l" t="t" r="r" b="b"/>
                <a:pathLst>
                  <a:path w="583134" h="510909">
                    <a:moveTo>
                      <a:pt x="0" y="0"/>
                    </a:moveTo>
                    <a:lnTo>
                      <a:pt x="583134" y="0"/>
                    </a:lnTo>
                    <a:lnTo>
                      <a:pt x="583134" y="510909"/>
                    </a:lnTo>
                  </a:path>
                </a:pathLst>
              </a:custGeom>
              <a:noFill/>
              <a:ln w="1905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grpSp>
      </p:grpSp>
      <p:grpSp>
        <p:nvGrpSpPr>
          <p:cNvPr id="76" name="SigEvoNeutral2" hidden="1">
            <a:extLst>
              <a:ext uri="{FF2B5EF4-FFF2-40B4-BE49-F238E27FC236}">
                <a16:creationId xmlns:a16="http://schemas.microsoft.com/office/drawing/2014/main" id="{355C7BAD-A108-43F1-AA94-26ABEEC1DDED}"/>
              </a:ext>
            </a:extLst>
          </p:cNvPr>
          <p:cNvGrpSpPr/>
          <p:nvPr userDrawn="1"/>
        </p:nvGrpSpPr>
        <p:grpSpPr>
          <a:xfrm>
            <a:off x="12547160" y="293335"/>
            <a:ext cx="216000" cy="216000"/>
            <a:chOff x="5016316" y="2107098"/>
            <a:chExt cx="216000" cy="216000"/>
          </a:xfrm>
        </p:grpSpPr>
        <p:sp>
          <p:nvSpPr>
            <p:cNvPr id="77" name="Oval 20">
              <a:extLst>
                <a:ext uri="{FF2B5EF4-FFF2-40B4-BE49-F238E27FC236}">
                  <a16:creationId xmlns:a16="http://schemas.microsoft.com/office/drawing/2014/main" id="{B2F580A7-9B08-43C4-8148-C8F9BC2D641B}"/>
                </a:ext>
              </a:extLst>
            </p:cNvPr>
            <p:cNvSpPr/>
            <p:nvPr/>
          </p:nvSpPr>
          <p:spPr>
            <a:xfrm rot="5400000">
              <a:off x="5016316" y="2107098"/>
              <a:ext cx="216000" cy="216000"/>
            </a:xfrm>
            <a:prstGeom prst="ellipse">
              <a:avLst/>
            </a:prstGeom>
            <a:gradFill flip="none" rotWithShape="1">
              <a:gsLst>
                <a:gs pos="50000">
                  <a:schemeClr val="tx1">
                    <a:lumMod val="75000"/>
                    <a:lumOff val="25000"/>
                  </a:schemeClr>
                </a:gs>
                <a:gs pos="50000">
                  <a:schemeClr val="tx1">
                    <a:lumMod val="90000"/>
                    <a:lumOff val="10000"/>
                  </a:schemeClr>
                </a:gs>
              </a:gsLst>
              <a:lin ang="2700000" scaled="1"/>
              <a:tileRect/>
            </a:gradFill>
            <a:ln>
              <a:solidFill>
                <a:schemeClr val="bg1"/>
              </a:solidFill>
            </a:ln>
            <a:effectLst>
              <a:outerShdw dist="25400" dir="2700000" algn="tl"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400" dirty="0"/>
            </a:p>
          </p:txBody>
        </p:sp>
        <p:grpSp>
          <p:nvGrpSpPr>
            <p:cNvPr id="78" name="Group 21">
              <a:extLst>
                <a:ext uri="{FF2B5EF4-FFF2-40B4-BE49-F238E27FC236}">
                  <a16:creationId xmlns:a16="http://schemas.microsoft.com/office/drawing/2014/main" id="{694B72E6-EB23-4CE5-A6A5-7B3EC45E9E09}"/>
                </a:ext>
              </a:extLst>
            </p:cNvPr>
            <p:cNvGrpSpPr>
              <a:grpSpLocks noChangeAspect="1"/>
            </p:cNvGrpSpPr>
            <p:nvPr/>
          </p:nvGrpSpPr>
          <p:grpSpPr>
            <a:xfrm rot="2700000">
              <a:off x="5058315" y="2179098"/>
              <a:ext cx="132003" cy="72000"/>
              <a:chOff x="10144608" y="897887"/>
              <a:chExt cx="326542" cy="178110"/>
            </a:xfrm>
          </p:grpSpPr>
          <p:sp>
            <p:nvSpPr>
              <p:cNvPr id="79" name="Line 34">
                <a:extLst>
                  <a:ext uri="{FF2B5EF4-FFF2-40B4-BE49-F238E27FC236}">
                    <a16:creationId xmlns:a16="http://schemas.microsoft.com/office/drawing/2014/main" id="{A457367E-1FB5-4958-AAAF-1D7C2D4829A4}"/>
                  </a:ext>
                </a:extLst>
              </p:cNvPr>
              <p:cNvSpPr>
                <a:spLocks noChangeShapeType="1"/>
              </p:cNvSpPr>
              <p:nvPr/>
            </p:nvSpPr>
            <p:spPr bwMode="auto">
              <a:xfrm flipH="1">
                <a:off x="10144608" y="986942"/>
                <a:ext cx="326542" cy="0"/>
              </a:xfrm>
              <a:prstGeom prst="line">
                <a:avLst/>
              </a:prstGeom>
              <a:no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80" name="Rectangle 11">
                <a:extLst>
                  <a:ext uri="{FF2B5EF4-FFF2-40B4-BE49-F238E27FC236}">
                    <a16:creationId xmlns:a16="http://schemas.microsoft.com/office/drawing/2014/main" id="{9803F42D-C69F-42C8-8F53-D9C31CF6F4F4}"/>
                  </a:ext>
                </a:extLst>
              </p:cNvPr>
              <p:cNvSpPr>
                <a:spLocks noChangeAspect="1"/>
              </p:cNvSpPr>
              <p:nvPr/>
            </p:nvSpPr>
            <p:spPr>
              <a:xfrm rot="2700000">
                <a:off x="10256152" y="897887"/>
                <a:ext cx="178110" cy="178110"/>
              </a:xfrm>
              <a:custGeom>
                <a:avLst/>
                <a:gdLst>
                  <a:gd name="connsiteX0" fmla="*/ 0 w 583134"/>
                  <a:gd name="connsiteY0" fmla="*/ 0 h 510909"/>
                  <a:gd name="connsiteX1" fmla="*/ 583134 w 583134"/>
                  <a:gd name="connsiteY1" fmla="*/ 0 h 510909"/>
                  <a:gd name="connsiteX2" fmla="*/ 583134 w 583134"/>
                  <a:gd name="connsiteY2" fmla="*/ 510909 h 510909"/>
                  <a:gd name="connsiteX3" fmla="*/ 0 w 583134"/>
                  <a:gd name="connsiteY3" fmla="*/ 510909 h 510909"/>
                  <a:gd name="connsiteX4" fmla="*/ 0 w 583134"/>
                  <a:gd name="connsiteY4" fmla="*/ 0 h 510909"/>
                  <a:gd name="connsiteX0" fmla="*/ 0 w 583134"/>
                  <a:gd name="connsiteY0" fmla="*/ 0 h 510909"/>
                  <a:gd name="connsiteX1" fmla="*/ 583134 w 583134"/>
                  <a:gd name="connsiteY1" fmla="*/ 0 h 510909"/>
                  <a:gd name="connsiteX2" fmla="*/ 583134 w 583134"/>
                  <a:gd name="connsiteY2" fmla="*/ 510909 h 510909"/>
                  <a:gd name="connsiteX3" fmla="*/ 0 w 583134"/>
                  <a:gd name="connsiteY3" fmla="*/ 510909 h 510909"/>
                  <a:gd name="connsiteX4" fmla="*/ 91440 w 583134"/>
                  <a:gd name="connsiteY4" fmla="*/ 91440 h 510909"/>
                  <a:gd name="connsiteX0" fmla="*/ 0 w 583134"/>
                  <a:gd name="connsiteY0" fmla="*/ 0 h 510909"/>
                  <a:gd name="connsiteX1" fmla="*/ 583134 w 583134"/>
                  <a:gd name="connsiteY1" fmla="*/ 0 h 510909"/>
                  <a:gd name="connsiteX2" fmla="*/ 583134 w 583134"/>
                  <a:gd name="connsiteY2" fmla="*/ 510909 h 510909"/>
                  <a:gd name="connsiteX3" fmla="*/ 0 w 583134"/>
                  <a:gd name="connsiteY3" fmla="*/ 510909 h 510909"/>
                  <a:gd name="connsiteX0" fmla="*/ 0 w 583134"/>
                  <a:gd name="connsiteY0" fmla="*/ 0 h 510909"/>
                  <a:gd name="connsiteX1" fmla="*/ 583134 w 583134"/>
                  <a:gd name="connsiteY1" fmla="*/ 0 h 510909"/>
                  <a:gd name="connsiteX2" fmla="*/ 583134 w 583134"/>
                  <a:gd name="connsiteY2" fmla="*/ 510909 h 510909"/>
                </a:gdLst>
                <a:ahLst/>
                <a:cxnLst>
                  <a:cxn ang="0">
                    <a:pos x="connsiteX0" y="connsiteY0"/>
                  </a:cxn>
                  <a:cxn ang="0">
                    <a:pos x="connsiteX1" y="connsiteY1"/>
                  </a:cxn>
                  <a:cxn ang="0">
                    <a:pos x="connsiteX2" y="connsiteY2"/>
                  </a:cxn>
                </a:cxnLst>
                <a:rect l="l" t="t" r="r" b="b"/>
                <a:pathLst>
                  <a:path w="583134" h="510909">
                    <a:moveTo>
                      <a:pt x="0" y="0"/>
                    </a:moveTo>
                    <a:lnTo>
                      <a:pt x="583134" y="0"/>
                    </a:lnTo>
                    <a:lnTo>
                      <a:pt x="583134" y="510909"/>
                    </a:lnTo>
                  </a:path>
                </a:pathLst>
              </a:custGeom>
              <a:noFill/>
              <a:ln w="1905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grpSp>
      </p:grpSp>
      <p:sp>
        <p:nvSpPr>
          <p:cNvPr id="81" name="LowBase" hidden="1">
            <a:extLst>
              <a:ext uri="{FF2B5EF4-FFF2-40B4-BE49-F238E27FC236}">
                <a16:creationId xmlns:a16="http://schemas.microsoft.com/office/drawing/2014/main" id="{6C663EDE-D15E-4C33-9289-481FBBAB9DFD}"/>
              </a:ext>
            </a:extLst>
          </p:cNvPr>
          <p:cNvSpPr txBox="1"/>
          <p:nvPr userDrawn="1"/>
        </p:nvSpPr>
        <p:spPr>
          <a:xfrm>
            <a:off x="12827705" y="608111"/>
            <a:ext cx="122397" cy="153888"/>
          </a:xfrm>
          <a:prstGeom prst="rect">
            <a:avLst/>
          </a:prstGeom>
        </p:spPr>
        <p:txBody>
          <a:bodyPr vert="horz" wrap="none" lIns="36000" tIns="0" rIns="36000" bIns="0" rtlCol="0" anchor="ctr">
            <a:spAutoFit/>
          </a:bodyPr>
          <a:lstStyle/>
          <a:p>
            <a:pPr algn="l"/>
            <a:r>
              <a:rPr lang="nb-NO" sz="1000" dirty="0">
                <a:solidFill>
                  <a:schemeClr val="accent5"/>
                </a:solidFill>
              </a:rPr>
              <a:t>*</a:t>
            </a:r>
          </a:p>
        </p:txBody>
      </p:sp>
      <p:sp>
        <p:nvSpPr>
          <p:cNvPr id="82" name="LowBaseNote">
            <a:extLst>
              <a:ext uri="{FF2B5EF4-FFF2-40B4-BE49-F238E27FC236}">
                <a16:creationId xmlns:a16="http://schemas.microsoft.com/office/drawing/2014/main" id="{B8656253-9C2C-4BC8-BA8C-59CE437D3A8D}"/>
              </a:ext>
            </a:extLst>
          </p:cNvPr>
          <p:cNvSpPr txBox="1"/>
          <p:nvPr userDrawn="1"/>
        </p:nvSpPr>
        <p:spPr>
          <a:xfrm>
            <a:off x="10352530" y="5960061"/>
            <a:ext cx="1431482" cy="169277"/>
          </a:xfrm>
          <a:prstGeom prst="rect">
            <a:avLst/>
          </a:prstGeom>
        </p:spPr>
        <p:txBody>
          <a:bodyPr vert="horz" wrap="none" lIns="0" tIns="0" rIns="0" bIns="0" rtlCol="0" anchor="b">
            <a:spAutoFit/>
          </a:bodyPr>
          <a:lstStyle/>
          <a:p>
            <a:pPr algn="r"/>
            <a:r>
              <a:rPr lang="nb-NO" sz="1100" b="1" dirty="0">
                <a:solidFill>
                  <a:schemeClr val="accent5"/>
                </a:solidFill>
              </a:rPr>
              <a:t>*Lav grunnstørrelse!</a:t>
            </a:r>
          </a:p>
        </p:txBody>
      </p:sp>
      <p:sp>
        <p:nvSpPr>
          <p:cNvPr id="83" name="BaseTooLow" hidden="1">
            <a:extLst>
              <a:ext uri="{FF2B5EF4-FFF2-40B4-BE49-F238E27FC236}">
                <a16:creationId xmlns:a16="http://schemas.microsoft.com/office/drawing/2014/main" id="{060172F7-36E8-4115-AD3B-649C855A113A}"/>
              </a:ext>
            </a:extLst>
          </p:cNvPr>
          <p:cNvSpPr/>
          <p:nvPr userDrawn="1"/>
        </p:nvSpPr>
        <p:spPr>
          <a:xfrm>
            <a:off x="12269749" y="860775"/>
            <a:ext cx="1080000" cy="1080000"/>
          </a:xfrm>
          <a:prstGeom prst="rect">
            <a:avLst/>
          </a:prstGeom>
          <a:solidFill>
            <a:schemeClr val="bg1">
              <a:lumMod val="9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nb-NO" sz="1100" dirty="0">
                <a:solidFill>
                  <a:schemeClr val="tx1">
                    <a:lumMod val="50000"/>
                    <a:lumOff val="50000"/>
                  </a:schemeClr>
                </a:solidFill>
              </a:rPr>
              <a:t>Base </a:t>
            </a:r>
            <a:r>
              <a:rPr lang="nb-NO" sz="1100" dirty="0" err="1">
                <a:solidFill>
                  <a:schemeClr val="tx1">
                    <a:lumMod val="50000"/>
                    <a:lumOff val="50000"/>
                  </a:schemeClr>
                </a:solidFill>
              </a:rPr>
              <a:t>too</a:t>
            </a:r>
            <a:r>
              <a:rPr lang="nb-NO" sz="1100" dirty="0">
                <a:solidFill>
                  <a:schemeClr val="tx1">
                    <a:lumMod val="50000"/>
                    <a:lumOff val="50000"/>
                  </a:schemeClr>
                </a:solidFill>
              </a:rPr>
              <a:t> </a:t>
            </a:r>
            <a:r>
              <a:rPr lang="nb-NO" sz="1100" dirty="0" err="1">
                <a:solidFill>
                  <a:schemeClr val="tx1">
                    <a:lumMod val="50000"/>
                    <a:lumOff val="50000"/>
                  </a:schemeClr>
                </a:solidFill>
              </a:rPr>
              <a:t>low</a:t>
            </a:r>
            <a:endParaRPr lang="nb-NO" sz="1100" dirty="0">
              <a:solidFill>
                <a:schemeClr val="tx1">
                  <a:lumMod val="50000"/>
                  <a:lumOff val="50000"/>
                </a:schemeClr>
              </a:solidFill>
            </a:endParaRPr>
          </a:p>
        </p:txBody>
      </p:sp>
      <p:grpSp>
        <p:nvGrpSpPr>
          <p:cNvPr id="84" name="NoteFoot" hidden="1">
            <a:extLst>
              <a:ext uri="{FF2B5EF4-FFF2-40B4-BE49-F238E27FC236}">
                <a16:creationId xmlns:a16="http://schemas.microsoft.com/office/drawing/2014/main" id="{BE7FFF46-5627-4E33-9376-B254EAA4732F}"/>
              </a:ext>
            </a:extLst>
          </p:cNvPr>
          <p:cNvGrpSpPr/>
          <p:nvPr userDrawn="1"/>
        </p:nvGrpSpPr>
        <p:grpSpPr>
          <a:xfrm>
            <a:off x="407988" y="5914897"/>
            <a:ext cx="3386846" cy="226591"/>
            <a:chOff x="3580280" y="5914897"/>
            <a:chExt cx="3386846" cy="226591"/>
          </a:xfrm>
        </p:grpSpPr>
        <p:sp>
          <p:nvSpPr>
            <p:cNvPr id="85" name="Rectangle 40">
              <a:extLst>
                <a:ext uri="{FF2B5EF4-FFF2-40B4-BE49-F238E27FC236}">
                  <a16:creationId xmlns:a16="http://schemas.microsoft.com/office/drawing/2014/main" id="{0A62754E-997F-48BD-BE84-D8E75A6F9214}"/>
                </a:ext>
              </a:extLst>
            </p:cNvPr>
            <p:cNvSpPr/>
            <p:nvPr/>
          </p:nvSpPr>
          <p:spPr>
            <a:xfrm>
              <a:off x="3672853" y="5914897"/>
              <a:ext cx="3294273" cy="226591"/>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144000" tIns="36000" rIns="72000" bIns="36000" rtlCol="0" anchor="b">
              <a:spAutoFit/>
            </a:bodyPr>
            <a:lstStyle/>
            <a:p>
              <a:r>
                <a:rPr lang="nb-NO" sz="1000" dirty="0">
                  <a:solidFill>
                    <a:schemeClr val="bg1">
                      <a:lumMod val="50000"/>
                    </a:schemeClr>
                  </a:solidFill>
                </a:rPr>
                <a:t>[A single line </a:t>
              </a:r>
              <a:r>
                <a:rPr lang="nb-NO" sz="1000" dirty="0" err="1">
                  <a:solidFill>
                    <a:schemeClr val="bg1">
                      <a:lumMod val="50000"/>
                    </a:schemeClr>
                  </a:solidFill>
                </a:rPr>
                <a:t>of</a:t>
              </a:r>
              <a:r>
                <a:rPr lang="nb-NO" sz="1000" dirty="0">
                  <a:solidFill>
                    <a:schemeClr val="bg1">
                      <a:lumMod val="50000"/>
                    </a:schemeClr>
                  </a:solidFill>
                </a:rPr>
                <a:t> </a:t>
              </a:r>
              <a:r>
                <a:rPr lang="nb-NO" sz="1000" dirty="0" err="1">
                  <a:solidFill>
                    <a:schemeClr val="bg1">
                      <a:lumMod val="50000"/>
                    </a:schemeClr>
                  </a:solidFill>
                </a:rPr>
                <a:t>text</a:t>
              </a:r>
              <a:r>
                <a:rPr lang="nb-NO" sz="1000" dirty="0">
                  <a:solidFill>
                    <a:schemeClr val="bg1">
                      <a:lumMod val="50000"/>
                    </a:schemeClr>
                  </a:solidFill>
                </a:rPr>
                <a:t> </a:t>
              </a:r>
              <a:r>
                <a:rPr lang="nb-NO" sz="1000" dirty="0" err="1">
                  <a:solidFill>
                    <a:schemeClr val="bg1">
                      <a:lumMod val="50000"/>
                    </a:schemeClr>
                  </a:solidFill>
                </a:rPr>
                <a:t>here</a:t>
              </a:r>
              <a:r>
                <a:rPr lang="nb-NO" sz="1000" dirty="0">
                  <a:solidFill>
                    <a:schemeClr val="bg1">
                      <a:lumMod val="50000"/>
                    </a:schemeClr>
                  </a:solidFill>
                </a:rPr>
                <a:t>. </a:t>
              </a:r>
              <a:r>
                <a:rPr lang="nb-NO" sz="1000" dirty="0" err="1">
                  <a:solidFill>
                    <a:schemeClr val="bg1">
                      <a:lumMod val="50000"/>
                    </a:schemeClr>
                  </a:solidFill>
                </a:rPr>
                <a:t>Lorem</a:t>
              </a:r>
              <a:r>
                <a:rPr lang="nb-NO" sz="1000" dirty="0">
                  <a:solidFill>
                    <a:schemeClr val="bg1">
                      <a:lumMod val="50000"/>
                    </a:schemeClr>
                  </a:solidFill>
                </a:rPr>
                <a:t> </a:t>
              </a:r>
              <a:r>
                <a:rPr lang="nb-NO" sz="1000" dirty="0" err="1">
                  <a:solidFill>
                    <a:schemeClr val="bg1">
                      <a:lumMod val="50000"/>
                    </a:schemeClr>
                  </a:solidFill>
                </a:rPr>
                <a:t>ipsum</a:t>
              </a:r>
              <a:r>
                <a:rPr lang="nb-NO" sz="1000" dirty="0">
                  <a:solidFill>
                    <a:schemeClr val="bg1">
                      <a:lumMod val="50000"/>
                    </a:schemeClr>
                  </a:solidFill>
                </a:rPr>
                <a:t> </a:t>
              </a:r>
              <a:r>
                <a:rPr lang="nb-NO" sz="1000" dirty="0" err="1">
                  <a:solidFill>
                    <a:schemeClr val="bg1">
                      <a:lumMod val="50000"/>
                    </a:schemeClr>
                  </a:solidFill>
                </a:rPr>
                <a:t>dolor</a:t>
              </a:r>
              <a:r>
                <a:rPr lang="nb-NO" sz="1000" dirty="0">
                  <a:solidFill>
                    <a:schemeClr val="bg1">
                      <a:lumMod val="50000"/>
                    </a:schemeClr>
                  </a:solidFill>
                </a:rPr>
                <a:t> </a:t>
              </a:r>
              <a:r>
                <a:rPr lang="nb-NO" sz="1000" dirty="0" err="1">
                  <a:solidFill>
                    <a:schemeClr val="bg1">
                      <a:lumMod val="50000"/>
                    </a:schemeClr>
                  </a:solidFill>
                </a:rPr>
                <a:t>sit</a:t>
              </a:r>
              <a:r>
                <a:rPr lang="nb-NO" sz="1000" dirty="0">
                  <a:solidFill>
                    <a:schemeClr val="bg1">
                      <a:lumMod val="50000"/>
                    </a:schemeClr>
                  </a:solidFill>
                </a:rPr>
                <a:t> </a:t>
              </a:r>
              <a:r>
                <a:rPr lang="nb-NO" sz="1000" dirty="0" err="1">
                  <a:solidFill>
                    <a:schemeClr val="bg1">
                      <a:lumMod val="50000"/>
                    </a:schemeClr>
                  </a:solidFill>
                </a:rPr>
                <a:t>amet</a:t>
              </a:r>
              <a:r>
                <a:rPr lang="nb-NO" sz="1000" dirty="0">
                  <a:solidFill>
                    <a:schemeClr val="bg1">
                      <a:lumMod val="50000"/>
                    </a:schemeClr>
                  </a:solidFill>
                </a:rPr>
                <a:t>.]</a:t>
              </a:r>
            </a:p>
          </p:txBody>
        </p:sp>
        <p:grpSp>
          <p:nvGrpSpPr>
            <p:cNvPr id="86" name="Group 41">
              <a:extLst>
                <a:ext uri="{FF2B5EF4-FFF2-40B4-BE49-F238E27FC236}">
                  <a16:creationId xmlns:a16="http://schemas.microsoft.com/office/drawing/2014/main" id="{E6F75CF0-E6BD-42EE-88B6-66F22822FFE1}"/>
                </a:ext>
              </a:extLst>
            </p:cNvPr>
            <p:cNvGrpSpPr/>
            <p:nvPr/>
          </p:nvGrpSpPr>
          <p:grpSpPr>
            <a:xfrm>
              <a:off x="3580280" y="5928668"/>
              <a:ext cx="180000" cy="180000"/>
              <a:chOff x="3084430" y="5367461"/>
              <a:chExt cx="180000" cy="180000"/>
            </a:xfrm>
            <a:effectLst>
              <a:outerShdw dist="25400" dir="2700000" algn="tl" rotWithShape="0">
                <a:schemeClr val="tx1">
                  <a:alpha val="40000"/>
                </a:schemeClr>
              </a:outerShdw>
            </a:effectLst>
          </p:grpSpPr>
          <p:sp>
            <p:nvSpPr>
              <p:cNvPr id="87" name="Ellipse 87">
                <a:extLst>
                  <a:ext uri="{FF2B5EF4-FFF2-40B4-BE49-F238E27FC236}">
                    <a16:creationId xmlns:a16="http://schemas.microsoft.com/office/drawing/2014/main" id="{625473D0-F0DC-4E6A-BF86-C1D4F7234A64}"/>
                  </a:ext>
                </a:extLst>
              </p:cNvPr>
              <p:cNvSpPr/>
              <p:nvPr/>
            </p:nvSpPr>
            <p:spPr>
              <a:xfrm>
                <a:off x="3084430" y="5367461"/>
                <a:ext cx="180000" cy="180000"/>
              </a:xfrm>
              <a:prstGeom prst="ellipse">
                <a:avLst/>
              </a:prstGeom>
              <a:solidFill>
                <a:schemeClr val="tx2"/>
              </a:solidFill>
              <a:ln w="127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88" name="Group 43">
                <a:extLst>
                  <a:ext uri="{FF2B5EF4-FFF2-40B4-BE49-F238E27FC236}">
                    <a16:creationId xmlns:a16="http://schemas.microsoft.com/office/drawing/2014/main" id="{9789B535-375F-4982-B9DF-F8FC695E0440}"/>
                  </a:ext>
                </a:extLst>
              </p:cNvPr>
              <p:cNvGrpSpPr/>
              <p:nvPr/>
            </p:nvGrpSpPr>
            <p:grpSpPr>
              <a:xfrm>
                <a:off x="3172630" y="5420532"/>
                <a:ext cx="3600" cy="92906"/>
                <a:chOff x="3172630" y="5421189"/>
                <a:chExt cx="3600" cy="92906"/>
              </a:xfrm>
            </p:grpSpPr>
            <p:sp>
              <p:nvSpPr>
                <p:cNvPr id="89" name="Line 37">
                  <a:extLst>
                    <a:ext uri="{FF2B5EF4-FFF2-40B4-BE49-F238E27FC236}">
                      <a16:creationId xmlns:a16="http://schemas.microsoft.com/office/drawing/2014/main" id="{3D658CAF-C59C-4761-9213-077D1686E844}"/>
                    </a:ext>
                  </a:extLst>
                </p:cNvPr>
                <p:cNvSpPr>
                  <a:spLocks noChangeShapeType="1"/>
                </p:cNvSpPr>
                <p:nvPr/>
              </p:nvSpPr>
              <p:spPr bwMode="auto">
                <a:xfrm>
                  <a:off x="3174430" y="5454747"/>
                  <a:ext cx="0" cy="59348"/>
                </a:xfrm>
                <a:prstGeom prst="line">
                  <a:avLst/>
                </a:prstGeom>
                <a:noFill/>
                <a:ln w="1270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90" name="Oval 38">
                  <a:extLst>
                    <a:ext uri="{FF2B5EF4-FFF2-40B4-BE49-F238E27FC236}">
                      <a16:creationId xmlns:a16="http://schemas.microsoft.com/office/drawing/2014/main" id="{8FEF659B-E233-4C63-B4DD-5F583EB2C6F7}"/>
                    </a:ext>
                  </a:extLst>
                </p:cNvPr>
                <p:cNvSpPr>
                  <a:spLocks noChangeAspect="1" noChangeArrowheads="1"/>
                </p:cNvSpPr>
                <p:nvPr/>
              </p:nvSpPr>
              <p:spPr bwMode="auto">
                <a:xfrm>
                  <a:off x="3172630" y="5421189"/>
                  <a:ext cx="3600" cy="3600"/>
                </a:xfrm>
                <a:prstGeom prst="ellipse">
                  <a:avLst/>
                </a:prstGeom>
                <a:noFill/>
                <a:ln w="1270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grpSp>
        <p:nvGrpSpPr>
          <p:cNvPr id="91" name="NoteSide" hidden="1">
            <a:extLst>
              <a:ext uri="{FF2B5EF4-FFF2-40B4-BE49-F238E27FC236}">
                <a16:creationId xmlns:a16="http://schemas.microsoft.com/office/drawing/2014/main" id="{1776103D-0DE8-463F-94D8-724EB949D2D6}"/>
              </a:ext>
            </a:extLst>
          </p:cNvPr>
          <p:cNvGrpSpPr/>
          <p:nvPr userDrawn="1"/>
        </p:nvGrpSpPr>
        <p:grpSpPr>
          <a:xfrm>
            <a:off x="9696449" y="2130188"/>
            <a:ext cx="2087563" cy="1758901"/>
            <a:chOff x="9696450" y="1976796"/>
            <a:chExt cx="2087563" cy="1758901"/>
          </a:xfrm>
        </p:grpSpPr>
        <p:sp>
          <p:nvSpPr>
            <p:cNvPr id="92" name="Rectangle 47">
              <a:extLst>
                <a:ext uri="{FF2B5EF4-FFF2-40B4-BE49-F238E27FC236}">
                  <a16:creationId xmlns:a16="http://schemas.microsoft.com/office/drawing/2014/main" id="{A0269CC2-49EF-4945-94AF-A3169D294A1B}"/>
                </a:ext>
              </a:extLst>
            </p:cNvPr>
            <p:cNvSpPr/>
            <p:nvPr/>
          </p:nvSpPr>
          <p:spPr>
            <a:xfrm>
              <a:off x="9784080" y="2066797"/>
              <a:ext cx="1999933" cy="1668900"/>
            </a:xfrm>
            <a:prstGeom prst="rect">
              <a:avLst/>
            </a:prstGeom>
            <a:solidFill>
              <a:schemeClr val="tx1">
                <a:lumMod val="10000"/>
                <a:lumOff val="90000"/>
              </a:schemeClr>
            </a:solidFill>
            <a:ln>
              <a:noFill/>
            </a:ln>
            <a:effectLst>
              <a:outerShdw dist="25400" dir="2700000" algn="tl"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72000" rIns="72000" bIns="72000" rtlCol="0" anchor="t">
              <a:spAutoFit/>
            </a:bodyPr>
            <a:lstStyle/>
            <a:p>
              <a:r>
                <a:rPr lang="nb-NO" sz="1100" dirty="0">
                  <a:solidFill>
                    <a:schemeClr val="bg1">
                      <a:lumMod val="50000"/>
                    </a:schemeClr>
                  </a:solidFill>
                </a:rPr>
                <a:t>(A </a:t>
              </a:r>
              <a:r>
                <a:rPr lang="nb-NO" sz="1100" dirty="0" err="1">
                  <a:solidFill>
                    <a:schemeClr val="bg1">
                      <a:lumMod val="50000"/>
                    </a:schemeClr>
                  </a:solidFill>
                </a:rPr>
                <a:t>few</a:t>
              </a:r>
              <a:r>
                <a:rPr lang="nb-NO" sz="1100" dirty="0">
                  <a:solidFill>
                    <a:schemeClr val="bg1">
                      <a:lumMod val="50000"/>
                    </a:schemeClr>
                  </a:solidFill>
                </a:rPr>
                <a:t> </a:t>
              </a:r>
              <a:r>
                <a:rPr lang="nb-NO" sz="1100" dirty="0" err="1">
                  <a:solidFill>
                    <a:schemeClr val="bg1">
                      <a:lumMod val="50000"/>
                    </a:schemeClr>
                  </a:solidFill>
                </a:rPr>
                <a:t>sentences</a:t>
              </a:r>
              <a:r>
                <a:rPr lang="nb-NO" sz="1100" dirty="0">
                  <a:solidFill>
                    <a:schemeClr val="bg1">
                      <a:lumMod val="50000"/>
                    </a:schemeClr>
                  </a:solidFill>
                </a:rPr>
                <a:t> </a:t>
              </a:r>
              <a:r>
                <a:rPr lang="nb-NO" sz="1100" dirty="0" err="1">
                  <a:solidFill>
                    <a:schemeClr val="bg1">
                      <a:lumMod val="50000"/>
                    </a:schemeClr>
                  </a:solidFill>
                </a:rPr>
                <a:t>of</a:t>
              </a:r>
              <a:r>
                <a:rPr lang="nb-NO" sz="1100" dirty="0">
                  <a:solidFill>
                    <a:schemeClr val="bg1">
                      <a:lumMod val="50000"/>
                    </a:schemeClr>
                  </a:solidFill>
                </a:rPr>
                <a:t> </a:t>
              </a:r>
              <a:r>
                <a:rPr lang="nb-NO" sz="1100" dirty="0" err="1">
                  <a:solidFill>
                    <a:schemeClr val="bg1">
                      <a:lumMod val="50000"/>
                    </a:schemeClr>
                  </a:solidFill>
                </a:rPr>
                <a:t>text</a:t>
              </a:r>
              <a:r>
                <a:rPr lang="nb-NO" sz="1100" dirty="0">
                  <a:solidFill>
                    <a:schemeClr val="bg1">
                      <a:lumMod val="50000"/>
                    </a:schemeClr>
                  </a:solidFill>
                </a:rPr>
                <a:t>.) </a:t>
              </a:r>
              <a:r>
                <a:rPr lang="nb-NO" sz="1100" dirty="0" err="1">
                  <a:solidFill>
                    <a:schemeClr val="bg1">
                      <a:lumMod val="50000"/>
                    </a:schemeClr>
                  </a:solidFill>
                </a:rPr>
                <a:t>Lorem</a:t>
              </a:r>
              <a:r>
                <a:rPr lang="nb-NO" sz="1100" dirty="0">
                  <a:solidFill>
                    <a:schemeClr val="bg1">
                      <a:lumMod val="50000"/>
                    </a:schemeClr>
                  </a:solidFill>
                </a:rPr>
                <a:t> </a:t>
              </a:r>
              <a:r>
                <a:rPr lang="nb-NO" sz="1100" dirty="0" err="1">
                  <a:solidFill>
                    <a:schemeClr val="bg1">
                      <a:lumMod val="50000"/>
                    </a:schemeClr>
                  </a:solidFill>
                </a:rPr>
                <a:t>ipsum</a:t>
              </a:r>
              <a:r>
                <a:rPr lang="nb-NO" sz="1100" dirty="0">
                  <a:solidFill>
                    <a:schemeClr val="bg1">
                      <a:lumMod val="50000"/>
                    </a:schemeClr>
                  </a:solidFill>
                </a:rPr>
                <a:t> </a:t>
              </a:r>
              <a:r>
                <a:rPr lang="nb-NO" sz="1100" dirty="0" err="1">
                  <a:solidFill>
                    <a:schemeClr val="bg1">
                      <a:lumMod val="50000"/>
                    </a:schemeClr>
                  </a:solidFill>
                </a:rPr>
                <a:t>dolor</a:t>
              </a:r>
              <a:r>
                <a:rPr lang="nb-NO" sz="1100" dirty="0">
                  <a:solidFill>
                    <a:schemeClr val="bg1">
                      <a:lumMod val="50000"/>
                    </a:schemeClr>
                  </a:solidFill>
                </a:rPr>
                <a:t> </a:t>
              </a:r>
              <a:r>
                <a:rPr lang="nb-NO" sz="1100" dirty="0" err="1">
                  <a:solidFill>
                    <a:schemeClr val="bg1">
                      <a:lumMod val="50000"/>
                    </a:schemeClr>
                  </a:solidFill>
                </a:rPr>
                <a:t>sit</a:t>
              </a:r>
              <a:r>
                <a:rPr lang="nb-NO" sz="1100" dirty="0">
                  <a:solidFill>
                    <a:schemeClr val="bg1">
                      <a:lumMod val="50000"/>
                    </a:schemeClr>
                  </a:solidFill>
                </a:rPr>
                <a:t> </a:t>
              </a:r>
              <a:r>
                <a:rPr lang="nb-NO" sz="1100" dirty="0" err="1">
                  <a:solidFill>
                    <a:schemeClr val="bg1">
                      <a:lumMod val="50000"/>
                    </a:schemeClr>
                  </a:solidFill>
                </a:rPr>
                <a:t>amet</a:t>
              </a:r>
              <a:r>
                <a:rPr lang="nb-NO" sz="1100" dirty="0">
                  <a:solidFill>
                    <a:schemeClr val="bg1">
                      <a:lumMod val="50000"/>
                    </a:schemeClr>
                  </a:solidFill>
                </a:rPr>
                <a:t>, </a:t>
              </a:r>
              <a:r>
                <a:rPr lang="nb-NO" sz="1100" dirty="0" err="1">
                  <a:solidFill>
                    <a:schemeClr val="bg1">
                      <a:lumMod val="50000"/>
                    </a:schemeClr>
                  </a:solidFill>
                </a:rPr>
                <a:t>consectetuer</a:t>
              </a:r>
              <a:r>
                <a:rPr lang="nb-NO" sz="1100" dirty="0">
                  <a:solidFill>
                    <a:schemeClr val="bg1">
                      <a:lumMod val="50000"/>
                    </a:schemeClr>
                  </a:solidFill>
                </a:rPr>
                <a:t> </a:t>
              </a:r>
              <a:r>
                <a:rPr lang="nb-NO" sz="1100" dirty="0" err="1">
                  <a:solidFill>
                    <a:schemeClr val="bg1">
                      <a:lumMod val="50000"/>
                    </a:schemeClr>
                  </a:solidFill>
                </a:rPr>
                <a:t>adipiscing</a:t>
              </a:r>
              <a:r>
                <a:rPr lang="nb-NO" sz="1100" dirty="0">
                  <a:solidFill>
                    <a:schemeClr val="bg1">
                      <a:lumMod val="50000"/>
                    </a:schemeClr>
                  </a:solidFill>
                </a:rPr>
                <a:t> </a:t>
              </a:r>
              <a:r>
                <a:rPr lang="nb-NO" sz="1100" dirty="0" err="1">
                  <a:solidFill>
                    <a:schemeClr val="bg1">
                      <a:lumMod val="50000"/>
                    </a:schemeClr>
                  </a:solidFill>
                </a:rPr>
                <a:t>elit</a:t>
              </a:r>
              <a:r>
                <a:rPr lang="nb-NO" sz="1100" dirty="0">
                  <a:solidFill>
                    <a:schemeClr val="bg1">
                      <a:lumMod val="50000"/>
                    </a:schemeClr>
                  </a:solidFill>
                </a:rPr>
                <a:t>. Maecenas </a:t>
              </a:r>
              <a:r>
                <a:rPr lang="nb-NO" sz="1100" dirty="0" err="1">
                  <a:solidFill>
                    <a:schemeClr val="bg1">
                      <a:lumMod val="50000"/>
                    </a:schemeClr>
                  </a:solidFill>
                </a:rPr>
                <a:t>porttitor</a:t>
              </a:r>
              <a:r>
                <a:rPr lang="nb-NO" sz="1100" dirty="0">
                  <a:solidFill>
                    <a:schemeClr val="bg1">
                      <a:lumMod val="50000"/>
                    </a:schemeClr>
                  </a:solidFill>
                </a:rPr>
                <a:t> </a:t>
              </a:r>
              <a:r>
                <a:rPr lang="nb-NO" sz="1100" dirty="0" err="1">
                  <a:solidFill>
                    <a:schemeClr val="bg1">
                      <a:lumMod val="50000"/>
                    </a:schemeClr>
                  </a:solidFill>
                </a:rPr>
                <a:t>congue</a:t>
              </a:r>
              <a:r>
                <a:rPr lang="nb-NO" sz="1100" dirty="0">
                  <a:solidFill>
                    <a:schemeClr val="bg1">
                      <a:lumMod val="50000"/>
                    </a:schemeClr>
                  </a:solidFill>
                </a:rPr>
                <a:t> </a:t>
              </a:r>
              <a:r>
                <a:rPr lang="nb-NO" sz="1100" dirty="0" err="1">
                  <a:solidFill>
                    <a:schemeClr val="bg1">
                      <a:lumMod val="50000"/>
                    </a:schemeClr>
                  </a:solidFill>
                </a:rPr>
                <a:t>massa</a:t>
              </a:r>
              <a:r>
                <a:rPr lang="nb-NO" sz="1100" dirty="0">
                  <a:solidFill>
                    <a:schemeClr val="bg1">
                      <a:lumMod val="50000"/>
                    </a:schemeClr>
                  </a:solidFill>
                </a:rPr>
                <a:t>. </a:t>
              </a:r>
              <a:r>
                <a:rPr lang="nb-NO" sz="1100" dirty="0" err="1">
                  <a:solidFill>
                    <a:schemeClr val="bg1">
                      <a:lumMod val="50000"/>
                    </a:schemeClr>
                  </a:solidFill>
                </a:rPr>
                <a:t>Fusce</a:t>
              </a:r>
              <a:r>
                <a:rPr lang="nb-NO" sz="1100" dirty="0">
                  <a:solidFill>
                    <a:schemeClr val="bg1">
                      <a:lumMod val="50000"/>
                    </a:schemeClr>
                  </a:solidFill>
                </a:rPr>
                <a:t> </a:t>
              </a:r>
              <a:r>
                <a:rPr lang="nb-NO" sz="1100" dirty="0" err="1">
                  <a:solidFill>
                    <a:schemeClr val="bg1">
                      <a:lumMod val="50000"/>
                    </a:schemeClr>
                  </a:solidFill>
                </a:rPr>
                <a:t>posuere</a:t>
              </a:r>
              <a:r>
                <a:rPr lang="nb-NO" sz="1100" dirty="0">
                  <a:solidFill>
                    <a:schemeClr val="bg1">
                      <a:lumMod val="50000"/>
                    </a:schemeClr>
                  </a:solidFill>
                </a:rPr>
                <a:t>, </a:t>
              </a:r>
              <a:r>
                <a:rPr lang="nb-NO" sz="1100" dirty="0" err="1">
                  <a:solidFill>
                    <a:schemeClr val="bg1">
                      <a:lumMod val="50000"/>
                    </a:schemeClr>
                  </a:solidFill>
                </a:rPr>
                <a:t>magna</a:t>
              </a:r>
              <a:r>
                <a:rPr lang="nb-NO" sz="1100" dirty="0">
                  <a:solidFill>
                    <a:schemeClr val="bg1">
                      <a:lumMod val="50000"/>
                    </a:schemeClr>
                  </a:solidFill>
                </a:rPr>
                <a:t> sed </a:t>
              </a:r>
              <a:r>
                <a:rPr lang="nb-NO" sz="1100" dirty="0" err="1">
                  <a:solidFill>
                    <a:schemeClr val="bg1">
                      <a:lumMod val="50000"/>
                    </a:schemeClr>
                  </a:solidFill>
                </a:rPr>
                <a:t>pulvinar</a:t>
              </a:r>
              <a:r>
                <a:rPr lang="nb-NO" sz="1100" dirty="0">
                  <a:solidFill>
                    <a:schemeClr val="bg1">
                      <a:lumMod val="50000"/>
                    </a:schemeClr>
                  </a:solidFill>
                </a:rPr>
                <a:t> </a:t>
              </a:r>
              <a:r>
                <a:rPr lang="nb-NO" sz="1100" dirty="0" err="1">
                  <a:solidFill>
                    <a:schemeClr val="bg1">
                      <a:lumMod val="50000"/>
                    </a:schemeClr>
                  </a:solidFill>
                </a:rPr>
                <a:t>ultricies</a:t>
              </a:r>
              <a:r>
                <a:rPr lang="nb-NO" sz="1100" dirty="0">
                  <a:solidFill>
                    <a:schemeClr val="bg1">
                      <a:lumMod val="50000"/>
                    </a:schemeClr>
                  </a:solidFill>
                </a:rPr>
                <a:t>.</a:t>
              </a:r>
            </a:p>
            <a:p>
              <a:endParaRPr lang="nb-NO" sz="1100" dirty="0">
                <a:solidFill>
                  <a:schemeClr val="bg1">
                    <a:lumMod val="50000"/>
                  </a:schemeClr>
                </a:solidFill>
              </a:endParaRPr>
            </a:p>
            <a:p>
              <a:r>
                <a:rPr lang="nb-NO" sz="1100" dirty="0" err="1">
                  <a:solidFill>
                    <a:schemeClr val="bg1">
                      <a:lumMod val="50000"/>
                    </a:schemeClr>
                  </a:solidFill>
                </a:rPr>
                <a:t>Nunc</a:t>
              </a:r>
              <a:r>
                <a:rPr lang="nb-NO" sz="1100" dirty="0">
                  <a:solidFill>
                    <a:schemeClr val="bg1">
                      <a:lumMod val="50000"/>
                    </a:schemeClr>
                  </a:solidFill>
                </a:rPr>
                <a:t> </a:t>
              </a:r>
              <a:r>
                <a:rPr lang="nb-NO" sz="1100" dirty="0" err="1">
                  <a:solidFill>
                    <a:schemeClr val="bg1">
                      <a:lumMod val="50000"/>
                    </a:schemeClr>
                  </a:solidFill>
                </a:rPr>
                <a:t>viverra</a:t>
              </a:r>
              <a:r>
                <a:rPr lang="nb-NO" sz="1100" dirty="0">
                  <a:solidFill>
                    <a:schemeClr val="bg1">
                      <a:lumMod val="50000"/>
                    </a:schemeClr>
                  </a:solidFill>
                </a:rPr>
                <a:t> </a:t>
              </a:r>
              <a:r>
                <a:rPr lang="nb-NO" sz="1100" dirty="0" err="1">
                  <a:solidFill>
                    <a:schemeClr val="bg1">
                      <a:lumMod val="50000"/>
                    </a:schemeClr>
                  </a:solidFill>
                </a:rPr>
                <a:t>imperdiet</a:t>
              </a:r>
              <a:r>
                <a:rPr lang="nb-NO" sz="1100" dirty="0">
                  <a:solidFill>
                    <a:schemeClr val="bg1">
                      <a:lumMod val="50000"/>
                    </a:schemeClr>
                  </a:solidFill>
                </a:rPr>
                <a:t> </a:t>
              </a:r>
              <a:r>
                <a:rPr lang="nb-NO" sz="1100" dirty="0" err="1">
                  <a:solidFill>
                    <a:schemeClr val="bg1">
                      <a:lumMod val="50000"/>
                    </a:schemeClr>
                  </a:solidFill>
                </a:rPr>
                <a:t>enim</a:t>
              </a:r>
              <a:r>
                <a:rPr lang="nb-NO" sz="1100" dirty="0">
                  <a:solidFill>
                    <a:schemeClr val="bg1">
                      <a:lumMod val="50000"/>
                    </a:schemeClr>
                  </a:solidFill>
                </a:rPr>
                <a:t>. </a:t>
              </a:r>
              <a:r>
                <a:rPr lang="nb-NO" sz="1100" dirty="0" err="1">
                  <a:solidFill>
                    <a:schemeClr val="bg1">
                      <a:lumMod val="50000"/>
                    </a:schemeClr>
                  </a:solidFill>
                </a:rPr>
                <a:t>Fusce</a:t>
              </a:r>
              <a:r>
                <a:rPr lang="nb-NO" sz="1100" dirty="0">
                  <a:solidFill>
                    <a:schemeClr val="bg1">
                      <a:lumMod val="50000"/>
                    </a:schemeClr>
                  </a:solidFill>
                </a:rPr>
                <a:t> est. </a:t>
              </a:r>
              <a:r>
                <a:rPr lang="nb-NO" sz="1100" dirty="0" err="1">
                  <a:solidFill>
                    <a:schemeClr val="bg1">
                      <a:lumMod val="50000"/>
                    </a:schemeClr>
                  </a:solidFill>
                </a:rPr>
                <a:t>Vivamus</a:t>
              </a:r>
              <a:r>
                <a:rPr lang="nb-NO" sz="1100" dirty="0">
                  <a:solidFill>
                    <a:schemeClr val="bg1">
                      <a:lumMod val="50000"/>
                    </a:schemeClr>
                  </a:solidFill>
                </a:rPr>
                <a:t> a </a:t>
              </a:r>
              <a:r>
                <a:rPr lang="nb-NO" sz="1100" dirty="0" err="1">
                  <a:solidFill>
                    <a:schemeClr val="bg1">
                      <a:lumMod val="50000"/>
                    </a:schemeClr>
                  </a:solidFill>
                </a:rPr>
                <a:t>tellus</a:t>
              </a:r>
              <a:r>
                <a:rPr lang="nb-NO" sz="1100" dirty="0">
                  <a:solidFill>
                    <a:schemeClr val="bg1">
                      <a:lumMod val="50000"/>
                    </a:schemeClr>
                  </a:solidFill>
                </a:rPr>
                <a:t>.</a:t>
              </a:r>
            </a:p>
          </p:txBody>
        </p:sp>
        <p:grpSp>
          <p:nvGrpSpPr>
            <p:cNvPr id="93" name="Group 48">
              <a:extLst>
                <a:ext uri="{FF2B5EF4-FFF2-40B4-BE49-F238E27FC236}">
                  <a16:creationId xmlns:a16="http://schemas.microsoft.com/office/drawing/2014/main" id="{5DA82E20-9FED-4B32-851E-D6815B09A48F}"/>
                </a:ext>
              </a:extLst>
            </p:cNvPr>
            <p:cNvGrpSpPr/>
            <p:nvPr/>
          </p:nvGrpSpPr>
          <p:grpSpPr>
            <a:xfrm>
              <a:off x="9696450" y="1976796"/>
              <a:ext cx="180000" cy="180000"/>
              <a:chOff x="3084430" y="5376985"/>
              <a:chExt cx="180000" cy="180000"/>
            </a:xfrm>
            <a:effectLst>
              <a:outerShdw dist="25400" dir="2700000" algn="tl" rotWithShape="0">
                <a:schemeClr val="tx1">
                  <a:alpha val="40000"/>
                </a:schemeClr>
              </a:outerShdw>
            </a:effectLst>
          </p:grpSpPr>
          <p:sp>
            <p:nvSpPr>
              <p:cNvPr id="94" name="Ellipse 87">
                <a:extLst>
                  <a:ext uri="{FF2B5EF4-FFF2-40B4-BE49-F238E27FC236}">
                    <a16:creationId xmlns:a16="http://schemas.microsoft.com/office/drawing/2014/main" id="{14FA8B23-58F6-40D1-84A2-E2D78AE3A157}"/>
                  </a:ext>
                </a:extLst>
              </p:cNvPr>
              <p:cNvSpPr/>
              <p:nvPr/>
            </p:nvSpPr>
            <p:spPr>
              <a:xfrm>
                <a:off x="3084430" y="5376985"/>
                <a:ext cx="180000" cy="180000"/>
              </a:xfrm>
              <a:prstGeom prst="ellipse">
                <a:avLst/>
              </a:prstGeom>
              <a:solidFill>
                <a:schemeClr val="tx2"/>
              </a:solidFill>
              <a:ln w="127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95" name="Group 50">
                <a:extLst>
                  <a:ext uri="{FF2B5EF4-FFF2-40B4-BE49-F238E27FC236}">
                    <a16:creationId xmlns:a16="http://schemas.microsoft.com/office/drawing/2014/main" id="{4133A2D3-2445-4FBF-9A37-9E4D0C2C5B2E}"/>
                  </a:ext>
                </a:extLst>
              </p:cNvPr>
              <p:cNvGrpSpPr/>
              <p:nvPr/>
            </p:nvGrpSpPr>
            <p:grpSpPr>
              <a:xfrm>
                <a:off x="3172630" y="5420532"/>
                <a:ext cx="3600" cy="92906"/>
                <a:chOff x="3172630" y="5421189"/>
                <a:chExt cx="3600" cy="92906"/>
              </a:xfrm>
            </p:grpSpPr>
            <p:sp>
              <p:nvSpPr>
                <p:cNvPr id="96" name="Line 37">
                  <a:extLst>
                    <a:ext uri="{FF2B5EF4-FFF2-40B4-BE49-F238E27FC236}">
                      <a16:creationId xmlns:a16="http://schemas.microsoft.com/office/drawing/2014/main" id="{2553F603-172A-4481-BE35-8440942CF467}"/>
                    </a:ext>
                  </a:extLst>
                </p:cNvPr>
                <p:cNvSpPr>
                  <a:spLocks noChangeShapeType="1"/>
                </p:cNvSpPr>
                <p:nvPr/>
              </p:nvSpPr>
              <p:spPr bwMode="auto">
                <a:xfrm>
                  <a:off x="3174430" y="5454747"/>
                  <a:ext cx="0" cy="59348"/>
                </a:xfrm>
                <a:prstGeom prst="line">
                  <a:avLst/>
                </a:prstGeom>
                <a:noFill/>
                <a:ln w="1270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97" name="Oval 38">
                  <a:extLst>
                    <a:ext uri="{FF2B5EF4-FFF2-40B4-BE49-F238E27FC236}">
                      <a16:creationId xmlns:a16="http://schemas.microsoft.com/office/drawing/2014/main" id="{35B186E0-78B1-4E09-A1CE-7396ED4CEFEE}"/>
                    </a:ext>
                  </a:extLst>
                </p:cNvPr>
                <p:cNvSpPr>
                  <a:spLocks noChangeAspect="1" noChangeArrowheads="1"/>
                </p:cNvSpPr>
                <p:nvPr/>
              </p:nvSpPr>
              <p:spPr bwMode="auto">
                <a:xfrm>
                  <a:off x="3172630" y="5421189"/>
                  <a:ext cx="3600" cy="3600"/>
                </a:xfrm>
                <a:prstGeom prst="ellipse">
                  <a:avLst/>
                </a:prstGeom>
                <a:noFill/>
                <a:ln w="1270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sp>
        <p:nvSpPr>
          <p:cNvPr id="98" name="N/A" hidden="1">
            <a:extLst>
              <a:ext uri="{FF2B5EF4-FFF2-40B4-BE49-F238E27FC236}">
                <a16:creationId xmlns:a16="http://schemas.microsoft.com/office/drawing/2014/main" id="{095A51AD-E798-4263-B5B6-29EA493B49F1}"/>
              </a:ext>
            </a:extLst>
          </p:cNvPr>
          <p:cNvSpPr txBox="1"/>
          <p:nvPr userDrawn="1"/>
        </p:nvSpPr>
        <p:spPr>
          <a:xfrm>
            <a:off x="13034999" y="608111"/>
            <a:ext cx="285903" cy="153888"/>
          </a:xfrm>
          <a:prstGeom prst="rect">
            <a:avLst/>
          </a:prstGeom>
        </p:spPr>
        <p:txBody>
          <a:bodyPr vert="horz" wrap="none" lIns="36000" tIns="0" rIns="36000" bIns="0" rtlCol="0" anchor="ctr">
            <a:spAutoFit/>
          </a:bodyPr>
          <a:lstStyle/>
          <a:p>
            <a:pPr algn="l"/>
            <a:r>
              <a:rPr lang="nb-NO" sz="1000" dirty="0">
                <a:solidFill>
                  <a:schemeClr val="tx1">
                    <a:lumMod val="50000"/>
                    <a:lumOff val="50000"/>
                  </a:schemeClr>
                </a:solidFill>
              </a:rPr>
              <a:t>N/A</a:t>
            </a:r>
          </a:p>
        </p:txBody>
      </p:sp>
    </p:spTree>
    <p:extLst>
      <p:ext uri="{BB962C8B-B14F-4D97-AF65-F5344CB8AC3E}">
        <p14:creationId xmlns:p14="http://schemas.microsoft.com/office/powerpoint/2010/main" val="2089693720"/>
      </p:ext>
    </p:extLst>
  </p:cSld>
  <p:clrMap bg1="lt1" tx1="dk1" bg2="lt2" tx2="dk2" accent1="accent1" accent2="accent2" accent3="accent3" accent4="accent4" accent5="accent5" accent6="accent6" hlink="hlink" folHlink="folHlink"/>
  <p:sldLayoutIdLst>
    <p:sldLayoutId id="2147483649" r:id="rId1"/>
    <p:sldLayoutId id="2147483766" r:id="rId2"/>
    <p:sldLayoutId id="2147483787" r:id="rId3"/>
    <p:sldLayoutId id="2147483664" r:id="rId4"/>
    <p:sldLayoutId id="2147483776" r:id="rId5"/>
    <p:sldLayoutId id="2147483801" r:id="rId6"/>
    <p:sldLayoutId id="2147483651" r:id="rId7"/>
    <p:sldLayoutId id="2147483771" r:id="rId8"/>
    <p:sldLayoutId id="2147483772" r:id="rId9"/>
    <p:sldLayoutId id="2147483767" r:id="rId10"/>
    <p:sldLayoutId id="2147483788" r:id="rId11"/>
    <p:sldLayoutId id="2147483789" r:id="rId12"/>
    <p:sldLayoutId id="2147483683" r:id="rId13"/>
    <p:sldLayoutId id="2147483790" r:id="rId14"/>
    <p:sldLayoutId id="2147483791" r:id="rId15"/>
    <p:sldLayoutId id="2147483684" r:id="rId16"/>
    <p:sldLayoutId id="2147483792" r:id="rId17"/>
    <p:sldLayoutId id="2147483793" r:id="rId18"/>
    <p:sldLayoutId id="2147483707" r:id="rId19"/>
    <p:sldLayoutId id="2147483794" r:id="rId20"/>
    <p:sldLayoutId id="2147483795" r:id="rId21"/>
    <p:sldLayoutId id="2147483685" r:id="rId22"/>
    <p:sldLayoutId id="2147483796" r:id="rId23"/>
    <p:sldLayoutId id="2147483797" r:id="rId24"/>
    <p:sldLayoutId id="2147483764" r:id="rId25"/>
    <p:sldLayoutId id="2147483650" r:id="rId26"/>
    <p:sldLayoutId id="2147483802" r:id="rId27"/>
    <p:sldLayoutId id="2147483784" r:id="rId28"/>
    <p:sldLayoutId id="2147483783" r:id="rId29"/>
    <p:sldLayoutId id="2147483803" r:id="rId30"/>
    <p:sldLayoutId id="2147483804" r:id="rId31"/>
    <p:sldLayoutId id="2147483805" r:id="rId32"/>
    <p:sldLayoutId id="2147483806" r:id="rId33"/>
    <p:sldLayoutId id="2147483765" r:id="rId34"/>
    <p:sldLayoutId id="2147483824" r:id="rId35"/>
    <p:sldLayoutId id="2147483763" r:id="rId36"/>
    <p:sldLayoutId id="2147483798" r:id="rId37"/>
    <p:sldLayoutId id="2147483786" r:id="rId38"/>
    <p:sldLayoutId id="2147483807" r:id="rId39"/>
    <p:sldLayoutId id="2147483808" r:id="rId40"/>
    <p:sldLayoutId id="2147483809" r:id="rId41"/>
    <p:sldLayoutId id="2147483800" r:id="rId42"/>
    <p:sldLayoutId id="2147483810" r:id="rId43"/>
    <p:sldLayoutId id="2147483655" r:id="rId44"/>
    <p:sldLayoutId id="2147483799" r:id="rId45"/>
    <p:sldLayoutId id="2147483781" r:id="rId46"/>
    <p:sldLayoutId id="2147483779" r:id="rId47"/>
    <p:sldLayoutId id="2147483780" r:id="rId48"/>
    <p:sldLayoutId id="2147483778" r:id="rId49"/>
    <p:sldLayoutId id="2147483777" r:id="rId50"/>
    <p:sldLayoutId id="2147483720" r:id="rId51"/>
    <p:sldLayoutId id="2147483811" r:id="rId52"/>
  </p:sldLayoutIdLst>
  <p:hf hdr="0" ftr="0" dt="0"/>
  <p:txStyles>
    <p:titleStyle>
      <a:lvl1pPr algn="l" defTabSz="914400" rtl="0" eaLnBrk="1" latinLnBrk="0" hangingPunct="1">
        <a:lnSpc>
          <a:spcPct val="90000"/>
        </a:lnSpc>
        <a:spcBef>
          <a:spcPct val="0"/>
        </a:spcBef>
        <a:buNone/>
        <a:defRPr sz="2400" b="0" kern="1200" cap="all" spc="0" baseline="0">
          <a:solidFill>
            <a:schemeClr val="bg2"/>
          </a:solidFill>
          <a:latin typeface="+mn-lt"/>
          <a:ea typeface="+mj-ea"/>
          <a:cs typeface="+mj-cs"/>
        </a:defRPr>
      </a:lvl1pPr>
    </p:titleStyle>
    <p:bodyStyle>
      <a:lvl1pPr marL="0" indent="0" algn="l" defTabSz="914400" rtl="0" eaLnBrk="1" latinLnBrk="0" hangingPunct="1">
        <a:lnSpc>
          <a:spcPct val="100000"/>
        </a:lnSpc>
        <a:spcBef>
          <a:spcPts val="800"/>
        </a:spcBef>
        <a:buSzPct val="50000"/>
        <a:buFont typeface="Arial" panose="020B0406020202030204" pitchFamily="34" charset="0"/>
        <a:buNone/>
        <a:defRPr sz="1600" b="0" kern="1200">
          <a:solidFill>
            <a:schemeClr val="tx1"/>
          </a:solidFill>
          <a:latin typeface="+mn-lt"/>
          <a:ea typeface="+mn-ea"/>
          <a:cs typeface="+mn-cs"/>
        </a:defRPr>
      </a:lvl1pPr>
      <a:lvl2pPr marL="266700" indent="-219075" algn="l" defTabSz="898525" rtl="0" eaLnBrk="1" latinLnBrk="0" hangingPunct="1">
        <a:lnSpc>
          <a:spcPct val="100000"/>
        </a:lnSpc>
        <a:spcBef>
          <a:spcPts val="600"/>
        </a:spcBef>
        <a:buSzPct val="80000"/>
        <a:buFontTx/>
        <a:buBlip>
          <a:blip r:embed="rId58"/>
        </a:buBlip>
        <a:tabLst/>
        <a:defRPr sz="1600" kern="1200">
          <a:solidFill>
            <a:schemeClr val="tx1"/>
          </a:solidFill>
          <a:latin typeface="+mn-lt"/>
          <a:ea typeface="+mn-ea"/>
          <a:cs typeface="+mn-cs"/>
        </a:defRPr>
      </a:lvl2pPr>
      <a:lvl3pPr marL="539750" indent="-180975" algn="l" defTabSz="898525"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808038" indent="-176213" algn="l" defTabSz="898525"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4pPr>
      <a:lvl5pPr marL="996950" indent="-146050" algn="l" defTabSz="898525" rtl="0" eaLnBrk="1" latinLnBrk="0" hangingPunct="1">
        <a:lnSpc>
          <a:spcPct val="90000"/>
        </a:lnSpc>
        <a:spcBef>
          <a:spcPts val="500"/>
        </a:spcBef>
        <a:buFont typeface="Arial" panose="020B040602020203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userDrawn="1">
          <p15:clr>
            <a:srgbClr val="F26B43"/>
          </p15:clr>
        </p15:guide>
        <p15:guide id="2" pos="3840" userDrawn="1">
          <p15:clr>
            <a:srgbClr val="FBAE40"/>
          </p15:clr>
        </p15:guide>
        <p15:guide id="3" pos="257" userDrawn="1">
          <p15:clr>
            <a:srgbClr val="F26B43"/>
          </p15:clr>
        </p15:guide>
        <p15:guide id="4" pos="7423" userDrawn="1">
          <p15:clr>
            <a:srgbClr val="F26B43"/>
          </p15:clr>
        </p15:guide>
        <p15:guide id="5" orient="horz" pos="3906" userDrawn="1">
          <p15:clr>
            <a:srgbClr val="F26B43"/>
          </p15:clr>
        </p15:guide>
        <p15:guide id="6" orient="horz" pos="4156" userDrawn="1">
          <p15:clr>
            <a:srgbClr val="F26B43"/>
          </p15:clr>
        </p15:guide>
        <p15:guide id="7" orient="horz" pos="3861" userDrawn="1">
          <p15:clr>
            <a:srgbClr val="F26B43"/>
          </p15:clr>
        </p15:guide>
        <p15:guide id="8" orient="horz" pos="75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D5F8514A-EF99-4909-8D2B-C1B0784265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a:extLst>
              <a:ext uri="{FF2B5EF4-FFF2-40B4-BE49-F238E27FC236}">
                <a16:creationId xmlns:a16="http://schemas.microsoft.com/office/drawing/2014/main" id="{E563A84B-C0EA-4847-A45F-715726CA38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a:extLst>
              <a:ext uri="{FF2B5EF4-FFF2-40B4-BE49-F238E27FC236}">
                <a16:creationId xmlns:a16="http://schemas.microsoft.com/office/drawing/2014/main" id="{37FF1578-FAED-40E3-8216-B11EA92A2F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DDD9CE-E2B5-4CB2-8556-945A2C0C29AD}" type="datetimeFigureOut">
              <a:rPr lang="nb-NO" smtClean="0"/>
              <a:t>04.05.2023</a:t>
            </a:fld>
            <a:endParaRPr lang="nb-NO" dirty="0"/>
          </a:p>
        </p:txBody>
      </p:sp>
      <p:sp>
        <p:nvSpPr>
          <p:cNvPr id="5" name="Plassholder for bunntekst 4">
            <a:extLst>
              <a:ext uri="{FF2B5EF4-FFF2-40B4-BE49-F238E27FC236}">
                <a16:creationId xmlns:a16="http://schemas.microsoft.com/office/drawing/2014/main" id="{27D4557B-BEBA-402E-971E-414C4BA308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dirty="0"/>
          </a:p>
        </p:txBody>
      </p:sp>
      <p:sp>
        <p:nvSpPr>
          <p:cNvPr id="6" name="Plassholder for lysbildenummer 5">
            <a:extLst>
              <a:ext uri="{FF2B5EF4-FFF2-40B4-BE49-F238E27FC236}">
                <a16:creationId xmlns:a16="http://schemas.microsoft.com/office/drawing/2014/main" id="{6E305515-7783-4CE1-9078-3673618592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430BF9-DDE9-496A-8D82-8930872AD09D}" type="slidenum">
              <a:rPr lang="nb-NO" smtClean="0"/>
              <a:t>‹#›</a:t>
            </a:fld>
            <a:endParaRPr lang="nb-NO" dirty="0"/>
          </a:p>
        </p:txBody>
      </p:sp>
    </p:spTree>
    <p:extLst>
      <p:ext uri="{BB962C8B-B14F-4D97-AF65-F5344CB8AC3E}">
        <p14:creationId xmlns:p14="http://schemas.microsoft.com/office/powerpoint/2010/main" val="844240529"/>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8.png"/><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chart" Target="../charts/chart5.xml"/><Relationship Id="rId1" Type="http://schemas.openxmlformats.org/officeDocument/2006/relationships/slideLayout" Target="../slideLayouts/slideLayout36.xml"/><Relationship Id="rId6" Type="http://schemas.openxmlformats.org/officeDocument/2006/relationships/image" Target="../media/image5.emf"/><Relationship Id="rId5" Type="http://schemas.openxmlformats.org/officeDocument/2006/relationships/chart" Target="../charts/chart7.xml"/><Relationship Id="rId4" Type="http://schemas.openxmlformats.org/officeDocument/2006/relationships/chart" Target="../charts/chart6.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6.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8.png"/><Relationship Id="rId1" Type="http://schemas.openxmlformats.org/officeDocument/2006/relationships/slideLayout" Target="../slideLayouts/slideLayout36.xml"/><Relationship Id="rId5" Type="http://schemas.openxmlformats.org/officeDocument/2006/relationships/image" Target="../media/image5.emf"/><Relationship Id="rId4" Type="http://schemas.openxmlformats.org/officeDocument/2006/relationships/chart" Target="../charts/chart9.xml"/></Relationships>
</file>

<file path=ppt/slides/_rels/slide1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8.png"/><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8.png"/><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image" Target="../media/image8.png"/><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emf"/><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xml"/><Relationship Id="rId1" Type="http://schemas.openxmlformats.org/officeDocument/2006/relationships/slideLayout" Target="../slideLayouts/slideLayout36.xml"/><Relationship Id="rId5" Type="http://schemas.openxmlformats.org/officeDocument/2006/relationships/image" Target="../media/image20.jpe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6.xml"/><Relationship Id="rId5" Type="http://schemas.openxmlformats.org/officeDocument/2006/relationships/image" Target="../media/image21.jpeg"/><Relationship Id="rId4" Type="http://schemas.openxmlformats.org/officeDocument/2006/relationships/chart" Target="../charts/chart14.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image" Target="../media/image22.png"/><Relationship Id="rId1" Type="http://schemas.openxmlformats.org/officeDocument/2006/relationships/slideLayout" Target="../slideLayouts/slideLayout31.xml"/><Relationship Id="rId4" Type="http://schemas.openxmlformats.org/officeDocument/2006/relationships/image" Target="../media/image5.emf"/></Relationships>
</file>

<file path=ppt/slides/_rels/slide26.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image" Target="../media/image8.png"/><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34.xml"/><Relationship Id="rId4" Type="http://schemas.openxmlformats.org/officeDocument/2006/relationships/chart" Target="../charts/chart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3.jpg"/><Relationship Id="rId1" Type="http://schemas.openxmlformats.org/officeDocument/2006/relationships/slideLayout" Target="../slideLayouts/slideLayout5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8.png"/><Relationship Id="rId1" Type="http://schemas.openxmlformats.org/officeDocument/2006/relationships/slideLayout" Target="../slideLayouts/slideLayout36.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chart" Target="../charts/chart2.xml"/><Relationship Id="rId1" Type="http://schemas.openxmlformats.org/officeDocument/2006/relationships/slideLayout" Target="../slideLayouts/slideLayout36.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bilde 1">
            <a:extLst>
              <a:ext uri="{FF2B5EF4-FFF2-40B4-BE49-F238E27FC236}">
                <a16:creationId xmlns:a16="http://schemas.microsoft.com/office/drawing/2014/main" id="{2A99AF2E-D5FF-40DA-8FD8-031359B18787}"/>
              </a:ext>
            </a:extLst>
          </p:cNvPr>
          <p:cNvSpPr>
            <a:spLocks noGrp="1"/>
          </p:cNvSpPr>
          <p:nvPr>
            <p:ph type="pic" sz="quarter" idx="13"/>
          </p:nvPr>
        </p:nvSpPr>
        <p:spPr/>
      </p:sp>
      <p:sp>
        <p:nvSpPr>
          <p:cNvPr id="3" name="Tittel 2">
            <a:extLst>
              <a:ext uri="{FF2B5EF4-FFF2-40B4-BE49-F238E27FC236}">
                <a16:creationId xmlns:a16="http://schemas.microsoft.com/office/drawing/2014/main" id="{D157869B-4B23-4A4E-9097-B16E32924979}"/>
              </a:ext>
            </a:extLst>
          </p:cNvPr>
          <p:cNvSpPr>
            <a:spLocks noGrp="1"/>
          </p:cNvSpPr>
          <p:nvPr>
            <p:ph type="ctrTitle"/>
          </p:nvPr>
        </p:nvSpPr>
        <p:spPr>
          <a:xfrm>
            <a:off x="5414156" y="1209750"/>
            <a:ext cx="6514989" cy="1726398"/>
          </a:xfrm>
        </p:spPr>
        <p:txBody>
          <a:bodyPr/>
          <a:lstStyle/>
          <a:p>
            <a:r>
              <a:rPr lang="nb-NO" sz="2400" b="0" cap="all" dirty="0">
                <a:solidFill>
                  <a:schemeClr val="bg2"/>
                </a:solidFill>
                <a:latin typeface="+mn-lt"/>
                <a:ea typeface="+mj-ea"/>
                <a:cs typeface="+mj-cs"/>
              </a:rPr>
              <a:t>Undersøkelse:</a:t>
            </a:r>
            <a:br>
              <a:rPr lang="nb-NO" sz="3200" b="0" cap="all" dirty="0">
                <a:solidFill>
                  <a:schemeClr val="bg2"/>
                </a:solidFill>
                <a:latin typeface="+mn-lt"/>
                <a:ea typeface="+mj-ea"/>
                <a:cs typeface="+mj-cs"/>
              </a:rPr>
            </a:br>
            <a:r>
              <a:rPr lang="nb-NO" sz="3600" b="0" cap="all" dirty="0">
                <a:solidFill>
                  <a:schemeClr val="bg2"/>
                </a:solidFill>
                <a:latin typeface="+mn-lt"/>
                <a:ea typeface="+mj-ea"/>
                <a:cs typeface="+mj-cs"/>
              </a:rPr>
              <a:t>Inkludering av barn med nedsatt funksjonsevne i fritidsaktiviteter</a:t>
            </a:r>
            <a:br>
              <a:rPr lang="nb-NO" sz="5400" b="1" cap="all" dirty="0">
                <a:solidFill>
                  <a:schemeClr val="bg2"/>
                </a:solidFill>
                <a:latin typeface="+mn-lt"/>
                <a:ea typeface="+mj-ea"/>
                <a:cs typeface="+mj-cs"/>
              </a:rPr>
            </a:br>
            <a:endParaRPr lang="nb-NO" dirty="0"/>
          </a:p>
        </p:txBody>
      </p:sp>
      <p:pic>
        <p:nvPicPr>
          <p:cNvPr id="6" name="Plassholder for bilde 21" descr="Et bilde som inneholder gress, person, utendørs, ung&#10;&#10;Automatisk generert beskrivelse">
            <a:extLst>
              <a:ext uri="{FF2B5EF4-FFF2-40B4-BE49-F238E27FC236}">
                <a16:creationId xmlns:a16="http://schemas.microsoft.com/office/drawing/2014/main" id="{171568E7-9A04-4C19-8239-300DB099669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104" r="27386"/>
          <a:stretch/>
        </p:blipFill>
        <p:spPr>
          <a:xfrm>
            <a:off x="0" y="0"/>
            <a:ext cx="5123892" cy="6858000"/>
          </a:xfrm>
          <a:custGeom>
            <a:avLst/>
            <a:gdLst>
              <a:gd name="connsiteX0" fmla="*/ 0 w 5123892"/>
              <a:gd name="connsiteY0" fmla="*/ 0 h 6858000"/>
              <a:gd name="connsiteX1" fmla="*/ 5123892 w 5123892"/>
              <a:gd name="connsiteY1" fmla="*/ 0 h 6858000"/>
              <a:gd name="connsiteX2" fmla="*/ 5123892 w 5123892"/>
              <a:gd name="connsiteY2" fmla="*/ 6858000 h 6858000"/>
              <a:gd name="connsiteX3" fmla="*/ 0 w 5123892"/>
              <a:gd name="connsiteY3" fmla="*/ 6858000 h 6858000"/>
              <a:gd name="connsiteX4" fmla="*/ 0 w 5123892"/>
              <a:gd name="connsiteY4" fmla="*/ 3763147 h 6858000"/>
              <a:gd name="connsiteX5" fmla="*/ 3834808 w 5123892"/>
              <a:gd name="connsiteY5" fmla="*/ 1 h 6858000"/>
              <a:gd name="connsiteX6" fmla="*/ 3077457 w 5123892"/>
              <a:gd name="connsiteY6" fmla="*/ 1 h 6858000"/>
              <a:gd name="connsiteX7" fmla="*/ 0 w 5123892"/>
              <a:gd name="connsiteY7" fmla="*/ 3019948 h 6858000"/>
              <a:gd name="connsiteX8" fmla="*/ 0 w 5123892"/>
              <a:gd name="connsiteY8" fmla="*/ 2688191 h 6858000"/>
              <a:gd name="connsiteX9" fmla="*/ 2739382 w 5123892"/>
              <a:gd name="connsiteY9" fmla="*/ 1 h 6858000"/>
              <a:gd name="connsiteX10" fmla="*/ 1982031 w 5123892"/>
              <a:gd name="connsiteY10" fmla="*/ 1 h 6858000"/>
              <a:gd name="connsiteX11" fmla="*/ 0 w 5123892"/>
              <a:gd name="connsiteY11" fmla="*/ 19449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23892" h="6858000">
                <a:moveTo>
                  <a:pt x="0" y="0"/>
                </a:moveTo>
                <a:lnTo>
                  <a:pt x="5123892" y="0"/>
                </a:lnTo>
                <a:lnTo>
                  <a:pt x="5123892" y="6858000"/>
                </a:lnTo>
                <a:lnTo>
                  <a:pt x="0" y="6858000"/>
                </a:lnTo>
                <a:lnTo>
                  <a:pt x="0" y="3763147"/>
                </a:lnTo>
                <a:lnTo>
                  <a:pt x="3834808" y="1"/>
                </a:lnTo>
                <a:lnTo>
                  <a:pt x="3077457" y="1"/>
                </a:lnTo>
                <a:lnTo>
                  <a:pt x="0" y="3019948"/>
                </a:lnTo>
                <a:lnTo>
                  <a:pt x="0" y="2688191"/>
                </a:lnTo>
                <a:lnTo>
                  <a:pt x="2739382" y="1"/>
                </a:lnTo>
                <a:lnTo>
                  <a:pt x="1982031" y="1"/>
                </a:lnTo>
                <a:lnTo>
                  <a:pt x="0" y="1944992"/>
                </a:lnTo>
                <a:close/>
              </a:path>
            </a:pathLst>
          </a:custGeom>
          <a:solidFill>
            <a:schemeClr val="bg1">
              <a:lumMod val="75000"/>
            </a:schemeClr>
          </a:solidFill>
        </p:spPr>
      </p:pic>
      <p:sp>
        <p:nvSpPr>
          <p:cNvPr id="7" name="strDate">
            <a:extLst>
              <a:ext uri="{FF2B5EF4-FFF2-40B4-BE49-F238E27FC236}">
                <a16:creationId xmlns:a16="http://schemas.microsoft.com/office/drawing/2014/main" id="{F738381A-9124-41F5-A7FA-DE959E811416}"/>
              </a:ext>
            </a:extLst>
          </p:cNvPr>
          <p:cNvSpPr>
            <a:spLocks noGrp="1"/>
          </p:cNvSpPr>
          <p:nvPr>
            <p:ph type="body" sz="quarter" idx="12"/>
          </p:nvPr>
        </p:nvSpPr>
        <p:spPr>
          <a:xfrm>
            <a:off x="5414156" y="3227632"/>
            <a:ext cx="5000625" cy="841028"/>
          </a:xfrm>
        </p:spPr>
        <p:txBody>
          <a:bodyPr/>
          <a:lstStyle/>
          <a:p>
            <a:r>
              <a:rPr lang="nb-NO" sz="1200" dirty="0"/>
              <a:t>Rapport laget av Ipsos for </a:t>
            </a:r>
            <a:r>
              <a:rPr lang="nb-NO" sz="1200" b="1" dirty="0"/>
              <a:t>Redd Barna og Norges Handikapforbund</a:t>
            </a:r>
          </a:p>
          <a:p>
            <a:endParaRPr lang="nb-NO" dirty="0"/>
          </a:p>
          <a:p>
            <a:r>
              <a:rPr lang="nb-NO" sz="1600" b="1" u="sng" dirty="0"/>
              <a:t>September 2022</a:t>
            </a:r>
          </a:p>
        </p:txBody>
      </p:sp>
    </p:spTree>
    <p:extLst>
      <p:ext uri="{BB962C8B-B14F-4D97-AF65-F5344CB8AC3E}">
        <p14:creationId xmlns:p14="http://schemas.microsoft.com/office/powerpoint/2010/main" val="24965722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786A0C-7427-416E-8B7D-6717C813FFA2}"/>
              </a:ext>
            </a:extLst>
          </p:cNvPr>
          <p:cNvSpPr>
            <a:spLocks noGrp="1"/>
          </p:cNvSpPr>
          <p:nvPr>
            <p:ph type="body" sz="quarter" idx="15"/>
          </p:nvPr>
        </p:nvSpPr>
        <p:spPr>
          <a:xfrm>
            <a:off x="407987" y="982318"/>
            <a:ext cx="11376025" cy="1003990"/>
          </a:xfrm>
        </p:spPr>
        <p:txBody>
          <a:bodyPr/>
          <a:lstStyle/>
          <a:p>
            <a:r>
              <a:rPr lang="nb-NO" sz="1600" dirty="0"/>
              <a:t>Hvilke hindre finnes i kommunen for å innfri barn med nedsatt funksjonsevne sin rett til fritid?</a:t>
            </a:r>
          </a:p>
          <a:p>
            <a:r>
              <a:rPr lang="nb-NO" sz="1400" i="1" dirty="0"/>
              <a:t>Flere svar mulig</a:t>
            </a:r>
          </a:p>
          <a:p>
            <a:endParaRPr lang="nb-NO" dirty="0"/>
          </a:p>
          <a:p>
            <a:endParaRPr lang="nb-NO" i="1" dirty="0"/>
          </a:p>
          <a:p>
            <a:endParaRPr lang="nb-NO" dirty="0"/>
          </a:p>
          <a:p>
            <a:endParaRPr lang="nb-NO" dirty="0"/>
          </a:p>
        </p:txBody>
      </p:sp>
      <p:sp>
        <p:nvSpPr>
          <p:cNvPr id="3" name="strFooter">
            <a:extLst>
              <a:ext uri="{FF2B5EF4-FFF2-40B4-BE49-F238E27FC236}">
                <a16:creationId xmlns:a16="http://schemas.microsoft.com/office/drawing/2014/main" id="{5281DFD9-A549-46A8-9944-C566D00EC967}"/>
              </a:ext>
            </a:extLst>
          </p:cNvPr>
          <p:cNvSpPr>
            <a:spLocks noGrp="1"/>
          </p:cNvSpPr>
          <p:nvPr>
            <p:ph type="body" sz="quarter" idx="17"/>
          </p:nvPr>
        </p:nvSpPr>
        <p:spPr/>
        <p:txBody>
          <a:bodyPr/>
          <a:lstStyle/>
          <a:p>
            <a:r>
              <a:rPr lang="nb-NO" dirty="0"/>
              <a:t>Base:	n=133</a:t>
            </a:r>
          </a:p>
          <a:p>
            <a:r>
              <a:rPr lang="nb-NO" dirty="0"/>
              <a:t>Spørsmål:	Q17 Hvilke hindre finnes i kommunen for å innfri barn med nedsatt funksjonsevne sin rett til fritid?</a:t>
            </a:r>
          </a:p>
          <a:p>
            <a:endParaRPr lang="nb-NO" dirty="0"/>
          </a:p>
        </p:txBody>
      </p:sp>
      <p:sp>
        <p:nvSpPr>
          <p:cNvPr id="6" name="Slide Number Placeholder 5">
            <a:extLst>
              <a:ext uri="{FF2B5EF4-FFF2-40B4-BE49-F238E27FC236}">
                <a16:creationId xmlns:a16="http://schemas.microsoft.com/office/drawing/2014/main" id="{2DFC2D7F-16FD-423C-A519-8A8A06DEBE21}"/>
              </a:ext>
            </a:extLst>
          </p:cNvPr>
          <p:cNvSpPr>
            <a:spLocks noGrp="1"/>
          </p:cNvSpPr>
          <p:nvPr>
            <p:ph type="sldNum" sz="quarter" idx="18"/>
          </p:nvPr>
        </p:nvSpPr>
        <p:spPr/>
        <p:txBody>
          <a:bodyPr/>
          <a:lstStyle/>
          <a:p>
            <a:fld id="{D61AABEC-672F-4B68-B914-690DA978312C}" type="slidenum">
              <a:rPr lang="nb-NO" smtClean="0"/>
              <a:pPr/>
              <a:t>10</a:t>
            </a:fld>
            <a:r>
              <a:rPr lang="nb-NO" dirty="0"/>
              <a:t> </a:t>
            </a:r>
          </a:p>
        </p:txBody>
      </p:sp>
      <p:sp>
        <p:nvSpPr>
          <p:cNvPr id="5" name="Title 4">
            <a:extLst>
              <a:ext uri="{FF2B5EF4-FFF2-40B4-BE49-F238E27FC236}">
                <a16:creationId xmlns:a16="http://schemas.microsoft.com/office/drawing/2014/main" id="{E14F78F5-287C-4826-83D6-75F90D4E94FB}"/>
              </a:ext>
            </a:extLst>
          </p:cNvPr>
          <p:cNvSpPr>
            <a:spLocks noGrp="1"/>
          </p:cNvSpPr>
          <p:nvPr>
            <p:ph type="title"/>
          </p:nvPr>
        </p:nvSpPr>
        <p:spPr/>
        <p:txBody>
          <a:bodyPr/>
          <a:lstStyle/>
          <a:p>
            <a:r>
              <a:rPr lang="nb-NO" sz="2000" dirty="0"/>
              <a:t>4 av 10 kommuner har økonomiske hindre for å innfri barn med nedsatt funksjonsevnes rett til fritid</a:t>
            </a:r>
          </a:p>
        </p:txBody>
      </p:sp>
      <p:pic>
        <p:nvPicPr>
          <p:cNvPr id="8" name="IpsosLogo">
            <a:extLst>
              <a:ext uri="{FF2B5EF4-FFF2-40B4-BE49-F238E27FC236}">
                <a16:creationId xmlns:a16="http://schemas.microsoft.com/office/drawing/2014/main" id="{64B336C1-7487-4DE7-A00A-9BD9D02A106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1241113" y="6087408"/>
            <a:ext cx="557052" cy="510241"/>
          </a:xfrm>
          <a:prstGeom prst="rect">
            <a:avLst/>
          </a:prstGeom>
        </p:spPr>
      </p:pic>
      <p:graphicFrame>
        <p:nvGraphicFramePr>
          <p:cNvPr id="9" name="Diagram 10">
            <a:extLst>
              <a:ext uri="{FF2B5EF4-FFF2-40B4-BE49-F238E27FC236}">
                <a16:creationId xmlns:a16="http://schemas.microsoft.com/office/drawing/2014/main" id="{4DAC88AF-3A20-4DFA-A70A-155B3721746D}"/>
              </a:ext>
            </a:extLst>
          </p:cNvPr>
          <p:cNvGraphicFramePr/>
          <p:nvPr>
            <p:extLst>
              <p:ext uri="{D42A27DB-BD31-4B8C-83A1-F6EECF244321}">
                <p14:modId xmlns:p14="http://schemas.microsoft.com/office/powerpoint/2010/main" val="3447104487"/>
              </p:ext>
            </p:extLst>
          </p:nvPr>
        </p:nvGraphicFramePr>
        <p:xfrm>
          <a:off x="1202072" y="1484313"/>
          <a:ext cx="11376025" cy="4066275"/>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2">
            <a:extLst>
              <a:ext uri="{FF2B5EF4-FFF2-40B4-BE49-F238E27FC236}">
                <a16:creationId xmlns:a16="http://schemas.microsoft.com/office/drawing/2014/main" id="{74D59524-0924-4F05-A5F2-896433F285B6}"/>
              </a:ext>
            </a:extLst>
          </p:cNvPr>
          <p:cNvSpPr txBox="1"/>
          <p:nvPr/>
        </p:nvSpPr>
        <p:spPr>
          <a:xfrm>
            <a:off x="821531" y="5582447"/>
            <a:ext cx="10833126" cy="907941"/>
          </a:xfrm>
          <a:prstGeom prst="rect">
            <a:avLst/>
          </a:prstGeom>
          <a:noFill/>
        </p:spPr>
        <p:txBody>
          <a:bodyPr wrap="square" rtlCol="0">
            <a:spAutoFit/>
          </a:bodyPr>
          <a:lstStyle/>
          <a:p>
            <a:r>
              <a:rPr lang="nb-NO" sz="1100" b="1" dirty="0">
                <a:latin typeface="Calibri" panose="020F0502020204030204" pitchFamily="34" charset="0"/>
              </a:rPr>
              <a:t>Flest kommuner mener det finnes økonomiske hindre (41 %) for å innfri barn med nedsatt funksjonsevnes rett til fritid. Deretter er manglende kommunikasjon (39 %), og manglende kunnskap internt i kommunen (33 %) årsakene som flest kommuner oppgir som hindre. Det er mellom 18 % og 30 % som mener at manglende kommunikasjon mellom kommunen og foresatte/barn, manglende politiske prioriteringer eller juridiske årsaker er hindre for å innfri alles rett til fritid. Kun 10 % av kommunene mener det ikke finnes hindre. </a:t>
            </a:r>
          </a:p>
          <a:p>
            <a:endParaRPr lang="nb-NO" sz="1100" b="1" dirty="0">
              <a:latin typeface="Calibri" panose="020F0502020204030204" pitchFamily="34" charset="0"/>
            </a:endParaRPr>
          </a:p>
          <a:p>
            <a:r>
              <a:rPr lang="nb-NO" sz="900" b="1" dirty="0">
                <a:latin typeface="Calibri" panose="020F0502020204030204" pitchFamily="34" charset="0"/>
              </a:rPr>
              <a:t> </a:t>
            </a:r>
            <a:endParaRPr lang="nb-NO" sz="900" dirty="0">
              <a:latin typeface="Calibri" panose="020F0502020204030204" pitchFamily="34" charset="0"/>
            </a:endParaRPr>
          </a:p>
        </p:txBody>
      </p:sp>
    </p:spTree>
    <p:extLst>
      <p:ext uri="{BB962C8B-B14F-4D97-AF65-F5344CB8AC3E}">
        <p14:creationId xmlns:p14="http://schemas.microsoft.com/office/powerpoint/2010/main" val="11168603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786A0C-7427-416E-8B7D-6717C813FFA2}"/>
              </a:ext>
            </a:extLst>
          </p:cNvPr>
          <p:cNvSpPr>
            <a:spLocks noGrp="1"/>
          </p:cNvSpPr>
          <p:nvPr>
            <p:ph type="body" sz="quarter" idx="15"/>
          </p:nvPr>
        </p:nvSpPr>
        <p:spPr>
          <a:xfrm>
            <a:off x="407987" y="1154660"/>
            <a:ext cx="5559676" cy="1015499"/>
          </a:xfrm>
        </p:spPr>
        <p:txBody>
          <a:bodyPr/>
          <a:lstStyle/>
          <a:p>
            <a:r>
              <a:rPr lang="nb-NO" sz="1400" dirty="0"/>
              <a:t>Har du/dere fått kurs eller kompetanseheving i kraft av ditt/deres yrke knyttet til inkludering av barn og unge med nedsatt funksjonsevne?</a:t>
            </a:r>
          </a:p>
        </p:txBody>
      </p:sp>
      <p:sp>
        <p:nvSpPr>
          <p:cNvPr id="3" name="strFooter">
            <a:extLst>
              <a:ext uri="{FF2B5EF4-FFF2-40B4-BE49-F238E27FC236}">
                <a16:creationId xmlns:a16="http://schemas.microsoft.com/office/drawing/2014/main" id="{5281DFD9-A549-46A8-9944-C566D00EC967}"/>
              </a:ext>
            </a:extLst>
          </p:cNvPr>
          <p:cNvSpPr>
            <a:spLocks noGrp="1"/>
          </p:cNvSpPr>
          <p:nvPr>
            <p:ph type="body" sz="quarter" idx="17"/>
          </p:nvPr>
        </p:nvSpPr>
        <p:spPr/>
        <p:txBody>
          <a:bodyPr/>
          <a:lstStyle/>
          <a:p>
            <a:r>
              <a:rPr lang="nb-NO" dirty="0"/>
              <a:t>Base:	n=133</a:t>
            </a:r>
          </a:p>
          <a:p>
            <a:r>
              <a:rPr lang="nb-NO" dirty="0"/>
              <a:t>Spørsmål:	Q18 Har du/dere fått kurs eller kompetanseheving i kraft av ditt/deres yrke knyttet til inkludering av barn og unge med nedsatt funksjonsevne? </a:t>
            </a:r>
          </a:p>
          <a:p>
            <a:r>
              <a:rPr lang="nb-NO" dirty="0"/>
              <a:t>	Q 19 I hvilken grad føler du at du har tilstrekkelig kunnskap om rettighetene til barn og unge med funksjonsnedsettelse?</a:t>
            </a:r>
          </a:p>
        </p:txBody>
      </p:sp>
      <p:sp>
        <p:nvSpPr>
          <p:cNvPr id="6" name="Slide Number Placeholder 5">
            <a:extLst>
              <a:ext uri="{FF2B5EF4-FFF2-40B4-BE49-F238E27FC236}">
                <a16:creationId xmlns:a16="http://schemas.microsoft.com/office/drawing/2014/main" id="{7A74BBD9-0278-43AE-8FD5-EEA4FADADA1F}"/>
              </a:ext>
            </a:extLst>
          </p:cNvPr>
          <p:cNvSpPr>
            <a:spLocks noGrp="1"/>
          </p:cNvSpPr>
          <p:nvPr>
            <p:ph type="sldNum" sz="quarter" idx="18"/>
          </p:nvPr>
        </p:nvSpPr>
        <p:spPr/>
        <p:txBody>
          <a:bodyPr/>
          <a:lstStyle/>
          <a:p>
            <a:fld id="{D61AABEC-672F-4B68-B914-690DA978312C}" type="slidenum">
              <a:rPr lang="nb-NO" smtClean="0"/>
              <a:pPr/>
              <a:t>11</a:t>
            </a:fld>
            <a:r>
              <a:rPr lang="nb-NO" dirty="0"/>
              <a:t> </a:t>
            </a:r>
          </a:p>
        </p:txBody>
      </p:sp>
      <p:sp>
        <p:nvSpPr>
          <p:cNvPr id="5" name="Title 4">
            <a:extLst>
              <a:ext uri="{FF2B5EF4-FFF2-40B4-BE49-F238E27FC236}">
                <a16:creationId xmlns:a16="http://schemas.microsoft.com/office/drawing/2014/main" id="{E14F78F5-287C-4826-83D6-75F90D4E94FB}"/>
              </a:ext>
            </a:extLst>
          </p:cNvPr>
          <p:cNvSpPr>
            <a:spLocks noGrp="1"/>
          </p:cNvSpPr>
          <p:nvPr>
            <p:ph type="title"/>
          </p:nvPr>
        </p:nvSpPr>
        <p:spPr/>
        <p:txBody>
          <a:bodyPr/>
          <a:lstStyle/>
          <a:p>
            <a:r>
              <a:rPr lang="nb-NO" sz="2000" dirty="0"/>
              <a:t>MAJORITETEN HAR IKKE </a:t>
            </a:r>
            <a:r>
              <a:rPr lang="nb-NO" sz="2000" cap="none" dirty="0"/>
              <a:t>MOTTATT</a:t>
            </a:r>
            <a:r>
              <a:rPr lang="nb-NO" sz="2000" dirty="0"/>
              <a:t> KURS ELLER KOMPETANSEHEVING KNYTTET TIL INKLUDERING AV BARN OG UNGE MED NEDSATT FUNKSJONSEVNE</a:t>
            </a:r>
          </a:p>
        </p:txBody>
      </p:sp>
      <p:graphicFrame>
        <p:nvGraphicFramePr>
          <p:cNvPr id="18" name="Content Placeholder 7">
            <a:extLst>
              <a:ext uri="{FF2B5EF4-FFF2-40B4-BE49-F238E27FC236}">
                <a16:creationId xmlns:a16="http://schemas.microsoft.com/office/drawing/2014/main" id="{8E36D5A2-1FAD-4DE4-88AB-10CB6161F62F}"/>
              </a:ext>
            </a:extLst>
          </p:cNvPr>
          <p:cNvGraphicFramePr>
            <a:graphicFrameLocks/>
          </p:cNvGraphicFramePr>
          <p:nvPr>
            <p:extLst>
              <p:ext uri="{D42A27DB-BD31-4B8C-83A1-F6EECF244321}">
                <p14:modId xmlns:p14="http://schemas.microsoft.com/office/powerpoint/2010/main" val="170136252"/>
              </p:ext>
            </p:extLst>
          </p:nvPr>
        </p:nvGraphicFramePr>
        <p:xfrm>
          <a:off x="407345" y="1773238"/>
          <a:ext cx="5695188" cy="4088806"/>
        </p:xfrm>
        <a:graphic>
          <a:graphicData uri="http://schemas.openxmlformats.org/drawingml/2006/chart">
            <c:chart xmlns:c="http://schemas.openxmlformats.org/drawingml/2006/chart" xmlns:r="http://schemas.openxmlformats.org/officeDocument/2006/relationships" r:id="rId2"/>
          </a:graphicData>
        </a:graphic>
      </p:graphicFrame>
      <p:pic>
        <p:nvPicPr>
          <p:cNvPr id="8" name="IpsosLogo">
            <a:extLst>
              <a:ext uri="{FF2B5EF4-FFF2-40B4-BE49-F238E27FC236}">
                <a16:creationId xmlns:a16="http://schemas.microsoft.com/office/drawing/2014/main" id="{9D518953-ABF5-4F8B-84CB-989EE3C3392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1241113" y="6087408"/>
            <a:ext cx="557052" cy="510241"/>
          </a:xfrm>
          <a:prstGeom prst="rect">
            <a:avLst/>
          </a:prstGeom>
        </p:spPr>
      </p:pic>
      <p:graphicFrame>
        <p:nvGraphicFramePr>
          <p:cNvPr id="9" name="Content Placeholder 7">
            <a:extLst>
              <a:ext uri="{FF2B5EF4-FFF2-40B4-BE49-F238E27FC236}">
                <a16:creationId xmlns:a16="http://schemas.microsoft.com/office/drawing/2014/main" id="{0D6AC779-A196-4C82-9D35-0BA136A3519C}"/>
              </a:ext>
            </a:extLst>
          </p:cNvPr>
          <p:cNvGraphicFramePr>
            <a:graphicFrameLocks/>
          </p:cNvGraphicFramePr>
          <p:nvPr>
            <p:extLst>
              <p:ext uri="{D42A27DB-BD31-4B8C-83A1-F6EECF244321}">
                <p14:modId xmlns:p14="http://schemas.microsoft.com/office/powerpoint/2010/main" val="2283911727"/>
              </p:ext>
            </p:extLst>
          </p:nvPr>
        </p:nvGraphicFramePr>
        <p:xfrm>
          <a:off x="542857" y="1642504"/>
          <a:ext cx="4818516" cy="3905455"/>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2">
            <a:extLst>
              <a:ext uri="{FF2B5EF4-FFF2-40B4-BE49-F238E27FC236}">
                <a16:creationId xmlns:a16="http://schemas.microsoft.com/office/drawing/2014/main" id="{35E22697-DC4B-480F-8E92-789712754F8C}"/>
              </a:ext>
            </a:extLst>
          </p:cNvPr>
          <p:cNvSpPr txBox="1"/>
          <p:nvPr/>
        </p:nvSpPr>
        <p:spPr>
          <a:xfrm>
            <a:off x="593057" y="5547959"/>
            <a:ext cx="4978542" cy="618578"/>
          </a:xfrm>
          <a:prstGeom prst="rect">
            <a:avLst/>
          </a:prstGeom>
          <a:noFill/>
        </p:spPr>
        <p:txBody>
          <a:bodyPr wrap="square" rtlCol="0">
            <a:spAutoFit/>
          </a:bodyPr>
          <a:lstStyle/>
          <a:p>
            <a:r>
              <a:rPr lang="nb-NO" sz="1100" b="1" dirty="0">
                <a:latin typeface="Calibri" panose="020F0502020204030204" pitchFamily="34" charset="0"/>
              </a:rPr>
              <a:t>2 av 3 har ikke fått kurs eller en form for kompetanseheving knyttet til inkludering av barn og unge med nedsatt funksjonsevne. Det er 29 % som svarer at de har fått dette, mens 6 % husker ikke. </a:t>
            </a:r>
          </a:p>
        </p:txBody>
      </p:sp>
      <p:graphicFrame>
        <p:nvGraphicFramePr>
          <p:cNvPr id="11" name="Content Placeholder 7">
            <a:extLst>
              <a:ext uri="{FF2B5EF4-FFF2-40B4-BE49-F238E27FC236}">
                <a16:creationId xmlns:a16="http://schemas.microsoft.com/office/drawing/2014/main" id="{8F9CE707-A332-4F64-BE12-9CE9AB5242D3}"/>
              </a:ext>
            </a:extLst>
          </p:cNvPr>
          <p:cNvGraphicFramePr>
            <a:graphicFrameLocks/>
          </p:cNvGraphicFramePr>
          <p:nvPr>
            <p:extLst>
              <p:ext uri="{D42A27DB-BD31-4B8C-83A1-F6EECF244321}">
                <p14:modId xmlns:p14="http://schemas.microsoft.com/office/powerpoint/2010/main" val="3222025150"/>
              </p:ext>
            </p:extLst>
          </p:nvPr>
        </p:nvGraphicFramePr>
        <p:xfrm>
          <a:off x="6133649" y="1836468"/>
          <a:ext cx="5434516" cy="3787247"/>
        </p:xfrm>
        <a:graphic>
          <a:graphicData uri="http://schemas.openxmlformats.org/drawingml/2006/chart">
            <c:chart xmlns:c="http://schemas.openxmlformats.org/drawingml/2006/chart" xmlns:r="http://schemas.openxmlformats.org/officeDocument/2006/relationships" r:id="rId5"/>
          </a:graphicData>
        </a:graphic>
      </p:graphicFrame>
      <p:sp>
        <p:nvSpPr>
          <p:cNvPr id="12" name="Text Placeholder 1">
            <a:extLst>
              <a:ext uri="{FF2B5EF4-FFF2-40B4-BE49-F238E27FC236}">
                <a16:creationId xmlns:a16="http://schemas.microsoft.com/office/drawing/2014/main" id="{C16806E1-3580-4951-A0F7-180A76AD5CCE}"/>
              </a:ext>
            </a:extLst>
          </p:cNvPr>
          <p:cNvSpPr txBox="1">
            <a:spLocks/>
          </p:cNvSpPr>
          <p:nvPr/>
        </p:nvSpPr>
        <p:spPr>
          <a:xfrm>
            <a:off x="6480178" y="1154660"/>
            <a:ext cx="5559675" cy="1015498"/>
          </a:xfrm>
          <a:prstGeom prst="rect">
            <a:avLst/>
          </a:prstGeom>
          <a:noFill/>
        </p:spPr>
        <p:txBody>
          <a:bodyPr vert="horz" wrap="square" lIns="0" tIns="0" rIns="0" bIns="0" rtlCol="0">
            <a:noAutofit/>
          </a:bodyPr>
          <a:lstStyle>
            <a:lvl1pPr marL="0" marR="0" indent="0" algn="l" defTabSz="914400" rtl="0" eaLnBrk="1" fontAlgn="auto" latinLnBrk="0" hangingPunct="1">
              <a:lnSpc>
                <a:spcPct val="100000"/>
              </a:lnSpc>
              <a:spcBef>
                <a:spcPts val="0"/>
              </a:spcBef>
              <a:spcAft>
                <a:spcPts val="0"/>
              </a:spcAft>
              <a:buClrTx/>
              <a:buSzPct val="50000"/>
              <a:buFont typeface="Arial" panose="020B0406020202030204" pitchFamily="34" charset="0"/>
              <a:buNone/>
              <a:tabLst/>
              <a:defRPr sz="2000" b="0" kern="1200">
                <a:solidFill>
                  <a:schemeClr val="tx2"/>
                </a:solidFill>
                <a:latin typeface="+mn-lt"/>
                <a:ea typeface="+mn-ea"/>
                <a:cs typeface="+mn-cs"/>
              </a:defRPr>
            </a:lvl1pPr>
            <a:lvl2pPr marL="266700" indent="-219075" algn="l" defTabSz="898525" rtl="0" eaLnBrk="1" latinLnBrk="0" hangingPunct="1">
              <a:lnSpc>
                <a:spcPct val="100000"/>
              </a:lnSpc>
              <a:spcBef>
                <a:spcPts val="600"/>
              </a:spcBef>
              <a:buSzPct val="80000"/>
              <a:buFontTx/>
              <a:buBlip>
                <a:blip r:embed="rId6"/>
              </a:buBlip>
              <a:tabLst/>
              <a:defRPr sz="1600" kern="1200">
                <a:solidFill>
                  <a:schemeClr val="tx1"/>
                </a:solidFill>
                <a:latin typeface="+mn-lt"/>
                <a:ea typeface="+mn-ea"/>
                <a:cs typeface="+mn-cs"/>
              </a:defRPr>
            </a:lvl2pPr>
            <a:lvl3pPr marL="539750" indent="-180975" algn="l" defTabSz="898525"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808038" indent="-176213" algn="l" defTabSz="898525"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4pPr>
            <a:lvl5pPr marL="996950" indent="-146050" algn="l" defTabSz="898525" rtl="0" eaLnBrk="1" latinLnBrk="0" hangingPunct="1">
              <a:lnSpc>
                <a:spcPct val="90000"/>
              </a:lnSpc>
              <a:spcBef>
                <a:spcPts val="500"/>
              </a:spcBef>
              <a:buFont typeface="Arial" panose="020B040602020203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1400" dirty="0"/>
              <a:t>I hvilken grad føler du at du har tilstrekkelig kunnskap om rettighetene til barn og unge med funksjonsnedsettelse? </a:t>
            </a:r>
            <a:r>
              <a:rPr lang="nb-NO" sz="1400" i="1" dirty="0"/>
              <a:t>Som for eksempel FNs barnekonvensjon og Konvensjonen for mennesker med nedsatt funksjonsevne (CRPD)?</a:t>
            </a:r>
          </a:p>
          <a:p>
            <a:endParaRPr lang="nb-NO" sz="1400" i="1" dirty="0"/>
          </a:p>
          <a:p>
            <a:endParaRPr lang="nb-NO" dirty="0"/>
          </a:p>
        </p:txBody>
      </p:sp>
      <p:sp>
        <p:nvSpPr>
          <p:cNvPr id="13" name="TextBox 2">
            <a:extLst>
              <a:ext uri="{FF2B5EF4-FFF2-40B4-BE49-F238E27FC236}">
                <a16:creationId xmlns:a16="http://schemas.microsoft.com/office/drawing/2014/main" id="{75C1A758-2FD0-4133-80CC-B0995D6C6BDD}"/>
              </a:ext>
            </a:extLst>
          </p:cNvPr>
          <p:cNvSpPr txBox="1"/>
          <p:nvPr/>
        </p:nvSpPr>
        <p:spPr>
          <a:xfrm>
            <a:off x="6204860" y="5547959"/>
            <a:ext cx="5559674" cy="941741"/>
          </a:xfrm>
          <a:prstGeom prst="rect">
            <a:avLst/>
          </a:prstGeom>
          <a:noFill/>
        </p:spPr>
        <p:txBody>
          <a:bodyPr wrap="square" rtlCol="0">
            <a:spAutoFit/>
          </a:bodyPr>
          <a:lstStyle/>
          <a:p>
            <a:r>
              <a:rPr lang="nb-NO" sz="1100" b="1" dirty="0">
                <a:latin typeface="Calibri" panose="020F0502020204030204" pitchFamily="34" charset="0"/>
              </a:rPr>
              <a:t>16 % føler at de har i liten eller svært liten grad tilstrekkelig kunnskap om rettighetene til barn og unge med funksjonsnedsettelse, som FNs barnekonvensjon og konvensjonen for mennesker med nedsatt funksjonsevne (CRPD). Majoriteten mener det har dette i noen (38 %) eller i stor grad (40 %). </a:t>
            </a:r>
          </a:p>
          <a:p>
            <a:endParaRPr lang="nb-NO" sz="900" dirty="0">
              <a:latin typeface="Calibri" panose="020F0502020204030204" pitchFamily="34" charset="0"/>
            </a:endParaRPr>
          </a:p>
        </p:txBody>
      </p:sp>
    </p:spTree>
    <p:extLst>
      <p:ext uri="{BB962C8B-B14F-4D97-AF65-F5344CB8AC3E}">
        <p14:creationId xmlns:p14="http://schemas.microsoft.com/office/powerpoint/2010/main" val="4233952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trFooter">
            <a:extLst>
              <a:ext uri="{FF2B5EF4-FFF2-40B4-BE49-F238E27FC236}">
                <a16:creationId xmlns:a16="http://schemas.microsoft.com/office/drawing/2014/main" id="{5281DFD9-A549-46A8-9944-C566D00EC967}"/>
              </a:ext>
            </a:extLst>
          </p:cNvPr>
          <p:cNvSpPr>
            <a:spLocks noGrp="1"/>
          </p:cNvSpPr>
          <p:nvPr>
            <p:ph type="body" sz="quarter" idx="17"/>
          </p:nvPr>
        </p:nvSpPr>
        <p:spPr/>
        <p:txBody>
          <a:bodyPr/>
          <a:lstStyle/>
          <a:p>
            <a:r>
              <a:rPr lang="nb-NO" dirty="0"/>
              <a:t>Base:	n=133</a:t>
            </a:r>
          </a:p>
          <a:p>
            <a:r>
              <a:rPr lang="nb-NO" dirty="0"/>
              <a:t>Spørsmål:	Q18 Har du/dere fått kurs eller kompetanseheving i kraft av ditt/deres yrke knyttet til inkludering av barn og unge med nedsatt funksjonsevne?</a:t>
            </a:r>
          </a:p>
          <a:p>
            <a:r>
              <a:rPr lang="nb-NO" dirty="0"/>
              <a:t>	Q19 I hvilken grad føler du at du har tilstrekkelig kunnskap om rettighetene til barn og unge med funksjonsnedsettelse?</a:t>
            </a:r>
          </a:p>
        </p:txBody>
      </p:sp>
      <p:sp>
        <p:nvSpPr>
          <p:cNvPr id="6" name="Slide Number Placeholder 5">
            <a:extLst>
              <a:ext uri="{FF2B5EF4-FFF2-40B4-BE49-F238E27FC236}">
                <a16:creationId xmlns:a16="http://schemas.microsoft.com/office/drawing/2014/main" id="{7A74BBD9-0278-43AE-8FD5-EEA4FADADA1F}"/>
              </a:ext>
            </a:extLst>
          </p:cNvPr>
          <p:cNvSpPr>
            <a:spLocks noGrp="1"/>
          </p:cNvSpPr>
          <p:nvPr>
            <p:ph type="sldNum" sz="quarter" idx="18"/>
          </p:nvPr>
        </p:nvSpPr>
        <p:spPr/>
        <p:txBody>
          <a:bodyPr/>
          <a:lstStyle/>
          <a:p>
            <a:fld id="{D61AABEC-672F-4B68-B914-690DA978312C}" type="slidenum">
              <a:rPr lang="nb-NO" smtClean="0"/>
              <a:pPr/>
              <a:t>12</a:t>
            </a:fld>
            <a:r>
              <a:rPr lang="nb-NO" dirty="0"/>
              <a:t> </a:t>
            </a:r>
          </a:p>
        </p:txBody>
      </p:sp>
      <p:pic>
        <p:nvPicPr>
          <p:cNvPr id="8" name="IpsosLogo">
            <a:extLst>
              <a:ext uri="{FF2B5EF4-FFF2-40B4-BE49-F238E27FC236}">
                <a16:creationId xmlns:a16="http://schemas.microsoft.com/office/drawing/2014/main" id="{D6D9ECE0-2A9A-4EAF-B42B-70DD08764E6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1241113" y="6087408"/>
            <a:ext cx="557052" cy="510241"/>
          </a:xfrm>
          <a:prstGeom prst="rect">
            <a:avLst/>
          </a:prstGeom>
        </p:spPr>
      </p:pic>
      <p:pic>
        <p:nvPicPr>
          <p:cNvPr id="11" name="Plassholder for bilde 8">
            <a:extLst>
              <a:ext uri="{FF2B5EF4-FFF2-40B4-BE49-F238E27FC236}">
                <a16:creationId xmlns:a16="http://schemas.microsoft.com/office/drawing/2014/main" id="{1E2B5395-99A1-4DC6-A0DF-B2CAEC84F7C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035450" y="1250205"/>
            <a:ext cx="6155944" cy="4103963"/>
          </a:xfrm>
          <a:prstGeom prst="rect">
            <a:avLst/>
          </a:prstGeom>
        </p:spPr>
      </p:pic>
      <p:sp>
        <p:nvSpPr>
          <p:cNvPr id="12" name="ZoneTexte 19">
            <a:extLst>
              <a:ext uri="{FF2B5EF4-FFF2-40B4-BE49-F238E27FC236}">
                <a16:creationId xmlns:a16="http://schemas.microsoft.com/office/drawing/2014/main" id="{B9545E3F-5BEB-4332-BB10-52F219F9EBF2}"/>
              </a:ext>
            </a:extLst>
          </p:cNvPr>
          <p:cNvSpPr txBox="1"/>
          <p:nvPr/>
        </p:nvSpPr>
        <p:spPr>
          <a:xfrm>
            <a:off x="1768764" y="3244617"/>
            <a:ext cx="2463816" cy="1477328"/>
          </a:xfrm>
          <a:prstGeom prst="rect">
            <a:avLst/>
          </a:prstGeom>
          <a:noFill/>
        </p:spPr>
        <p:txBody>
          <a:bodyPr wrap="none" lIns="0" tIns="0" rIns="0" bIns="0" rtlCol="0">
            <a:spAutoFit/>
          </a:bodyPr>
          <a:lstStyle/>
          <a:p>
            <a:r>
              <a:rPr lang="nb-NO" sz="9600" b="1" dirty="0">
                <a:solidFill>
                  <a:schemeClr val="bg2"/>
                </a:solidFill>
              </a:rPr>
              <a:t>16%</a:t>
            </a:r>
          </a:p>
        </p:txBody>
      </p:sp>
      <p:sp>
        <p:nvSpPr>
          <p:cNvPr id="13" name="ZoneTexte 23">
            <a:extLst>
              <a:ext uri="{FF2B5EF4-FFF2-40B4-BE49-F238E27FC236}">
                <a16:creationId xmlns:a16="http://schemas.microsoft.com/office/drawing/2014/main" id="{4DC9B4A6-7B09-4A33-902D-AE5BA42E475C}"/>
              </a:ext>
            </a:extLst>
          </p:cNvPr>
          <p:cNvSpPr txBox="1"/>
          <p:nvPr/>
        </p:nvSpPr>
        <p:spPr>
          <a:xfrm>
            <a:off x="821531" y="4707837"/>
            <a:ext cx="4358283" cy="646331"/>
          </a:xfrm>
          <a:prstGeom prst="rect">
            <a:avLst/>
          </a:prstGeom>
          <a:noFill/>
        </p:spPr>
        <p:txBody>
          <a:bodyPr wrap="square" lIns="0" tIns="0" rIns="0" bIns="0" rtlCol="0">
            <a:spAutoFit/>
          </a:bodyPr>
          <a:lstStyle/>
          <a:p>
            <a:pPr algn="ctr"/>
            <a:r>
              <a:rPr lang="nb-NO" sz="1400" b="1" dirty="0">
                <a:latin typeface="+mj-lt"/>
              </a:rPr>
              <a:t>føler de i liten eller svært liten grad har tilstrekkelig kunnskap om rettighetene til barn og unge med funksjonsnedsettelse. </a:t>
            </a:r>
          </a:p>
        </p:txBody>
      </p:sp>
      <p:cxnSp>
        <p:nvCxnSpPr>
          <p:cNvPr id="14" name="Straight Connector 35">
            <a:extLst>
              <a:ext uri="{FF2B5EF4-FFF2-40B4-BE49-F238E27FC236}">
                <a16:creationId xmlns:a16="http://schemas.microsoft.com/office/drawing/2014/main" id="{B255255F-4522-4F9B-BCCD-E0B64AFF1916}"/>
              </a:ext>
            </a:extLst>
          </p:cNvPr>
          <p:cNvCxnSpPr>
            <a:cxnSpLocks/>
          </p:cNvCxnSpPr>
          <p:nvPr/>
        </p:nvCxnSpPr>
        <p:spPr>
          <a:xfrm flipH="1">
            <a:off x="2126105" y="4602949"/>
            <a:ext cx="1724745"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ZoneTexte 19">
            <a:extLst>
              <a:ext uri="{FF2B5EF4-FFF2-40B4-BE49-F238E27FC236}">
                <a16:creationId xmlns:a16="http://schemas.microsoft.com/office/drawing/2014/main" id="{62600EC6-F657-44F6-9A09-D2FBD3C8BBAD}"/>
              </a:ext>
            </a:extLst>
          </p:cNvPr>
          <p:cNvSpPr txBox="1"/>
          <p:nvPr/>
        </p:nvSpPr>
        <p:spPr>
          <a:xfrm>
            <a:off x="1911908" y="879020"/>
            <a:ext cx="2463816" cy="1477328"/>
          </a:xfrm>
          <a:prstGeom prst="rect">
            <a:avLst/>
          </a:prstGeom>
          <a:noFill/>
        </p:spPr>
        <p:txBody>
          <a:bodyPr wrap="none" lIns="0" tIns="0" rIns="0" bIns="0" rtlCol="0">
            <a:spAutoFit/>
          </a:bodyPr>
          <a:lstStyle/>
          <a:p>
            <a:r>
              <a:rPr lang="nb-NO" sz="9600" b="1" dirty="0">
                <a:solidFill>
                  <a:schemeClr val="bg2"/>
                </a:solidFill>
              </a:rPr>
              <a:t>65%</a:t>
            </a:r>
          </a:p>
        </p:txBody>
      </p:sp>
      <p:sp>
        <p:nvSpPr>
          <p:cNvPr id="16" name="ZoneTexte 23">
            <a:extLst>
              <a:ext uri="{FF2B5EF4-FFF2-40B4-BE49-F238E27FC236}">
                <a16:creationId xmlns:a16="http://schemas.microsoft.com/office/drawing/2014/main" id="{CF73ECD9-2876-407F-97EF-8A1FDE4F4DC2}"/>
              </a:ext>
            </a:extLst>
          </p:cNvPr>
          <p:cNvSpPr txBox="1"/>
          <p:nvPr/>
        </p:nvSpPr>
        <p:spPr>
          <a:xfrm>
            <a:off x="821531" y="2296901"/>
            <a:ext cx="4358283" cy="646331"/>
          </a:xfrm>
          <a:prstGeom prst="rect">
            <a:avLst/>
          </a:prstGeom>
          <a:noFill/>
        </p:spPr>
        <p:txBody>
          <a:bodyPr wrap="square" lIns="0" tIns="0" rIns="0" bIns="0" rtlCol="0">
            <a:spAutoFit/>
          </a:bodyPr>
          <a:lstStyle/>
          <a:p>
            <a:pPr algn="ctr"/>
            <a:r>
              <a:rPr lang="nb-NO" sz="1400" b="1" dirty="0">
                <a:latin typeface="+mj-lt"/>
              </a:rPr>
              <a:t>har ikke fått kurs eller kompetanseheving knyttet til inkludering av barn og unge med nedsatt funksjonsevne. </a:t>
            </a:r>
          </a:p>
        </p:txBody>
      </p:sp>
      <p:cxnSp>
        <p:nvCxnSpPr>
          <p:cNvPr id="17" name="Straight Connector 35">
            <a:extLst>
              <a:ext uri="{FF2B5EF4-FFF2-40B4-BE49-F238E27FC236}">
                <a16:creationId xmlns:a16="http://schemas.microsoft.com/office/drawing/2014/main" id="{4F1DF5AA-B4D2-48FC-86C3-A15B57DEB33A}"/>
              </a:ext>
            </a:extLst>
          </p:cNvPr>
          <p:cNvCxnSpPr>
            <a:cxnSpLocks/>
          </p:cNvCxnSpPr>
          <p:nvPr/>
        </p:nvCxnSpPr>
        <p:spPr>
          <a:xfrm flipH="1">
            <a:off x="2101778" y="2218675"/>
            <a:ext cx="1724745"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28137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strTitlePosition">
            <a:extLst>
              <a:ext uri="{FF2B5EF4-FFF2-40B4-BE49-F238E27FC236}">
                <a16:creationId xmlns:a16="http://schemas.microsoft.com/office/drawing/2014/main" id="{AAEC06F8-4F9F-4081-AF0B-98233D7C8430}"/>
              </a:ext>
            </a:extLst>
          </p:cNvPr>
          <p:cNvSpPr>
            <a:spLocks noGrp="1"/>
          </p:cNvSpPr>
          <p:nvPr>
            <p:ph type="body" sz="quarter" idx="13"/>
          </p:nvPr>
        </p:nvSpPr>
        <p:spPr>
          <a:xfrm>
            <a:off x="9804707" y="3287"/>
            <a:ext cx="1972313" cy="4416594"/>
          </a:xfrm>
        </p:spPr>
        <p:txBody>
          <a:bodyPr/>
          <a:lstStyle/>
          <a:p>
            <a:r>
              <a:rPr lang="nb-NO" dirty="0"/>
              <a:t>3</a:t>
            </a:r>
          </a:p>
        </p:txBody>
      </p:sp>
      <p:sp>
        <p:nvSpPr>
          <p:cNvPr id="8" name="Plassholder for tekst 7">
            <a:extLst>
              <a:ext uri="{FF2B5EF4-FFF2-40B4-BE49-F238E27FC236}">
                <a16:creationId xmlns:a16="http://schemas.microsoft.com/office/drawing/2014/main" id="{53E7BB4E-F068-436D-87BA-50CAF2D869B2}"/>
              </a:ext>
            </a:extLst>
          </p:cNvPr>
          <p:cNvSpPr>
            <a:spLocks noGrp="1"/>
          </p:cNvSpPr>
          <p:nvPr>
            <p:ph type="body" sz="quarter" idx="16"/>
          </p:nvPr>
        </p:nvSpPr>
        <p:spPr/>
        <p:txBody>
          <a:bodyPr/>
          <a:lstStyle/>
          <a:p>
            <a:r>
              <a:rPr lang="nb-NO" sz="3600" dirty="0"/>
              <a:t>AKTIVITETER OG MEDVIRKNING</a:t>
            </a:r>
          </a:p>
        </p:txBody>
      </p:sp>
      <p:sp>
        <p:nvSpPr>
          <p:cNvPr id="4" name="Slide Number Placeholder 3">
            <a:extLst>
              <a:ext uri="{FF2B5EF4-FFF2-40B4-BE49-F238E27FC236}">
                <a16:creationId xmlns:a16="http://schemas.microsoft.com/office/drawing/2014/main" id="{BFBC7BA4-CB7B-4A7B-B253-FC4E51C5CC39}"/>
              </a:ext>
            </a:extLst>
          </p:cNvPr>
          <p:cNvSpPr>
            <a:spLocks noGrp="1"/>
          </p:cNvSpPr>
          <p:nvPr>
            <p:ph type="sldNum" sz="quarter" idx="14"/>
          </p:nvPr>
        </p:nvSpPr>
        <p:spPr/>
        <p:txBody>
          <a:bodyPr/>
          <a:lstStyle/>
          <a:p>
            <a:fld id="{D61AABEC-672F-4B68-B914-690DA978312C}" type="slidenum">
              <a:rPr lang="nb-NO" smtClean="0"/>
              <a:pPr/>
              <a:t>13</a:t>
            </a:fld>
            <a:r>
              <a:rPr lang="nb-NO" dirty="0"/>
              <a:t> </a:t>
            </a:r>
          </a:p>
        </p:txBody>
      </p:sp>
    </p:spTree>
    <p:extLst>
      <p:ext uri="{BB962C8B-B14F-4D97-AF65-F5344CB8AC3E}">
        <p14:creationId xmlns:p14="http://schemas.microsoft.com/office/powerpoint/2010/main" val="34437656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CC37E375-FC07-4066-94D1-ED1C24B2C314}"/>
              </a:ext>
            </a:extLst>
          </p:cNvPr>
          <p:cNvSpPr>
            <a:spLocks noGrp="1"/>
          </p:cNvSpPr>
          <p:nvPr>
            <p:ph type="body" sz="quarter" idx="17"/>
          </p:nvPr>
        </p:nvSpPr>
        <p:spPr/>
        <p:txBody>
          <a:bodyPr/>
          <a:lstStyle/>
          <a:p>
            <a:r>
              <a:rPr lang="nb-NO" dirty="0"/>
              <a:t>Spørsmål: Q4: Har kommunen oversikt over hvor mange barn med nedsatt funksjonsevne som driver med organiserte fritidsaktiviteter? Base: n=133</a:t>
            </a:r>
            <a:br>
              <a:rPr lang="nb-NO" dirty="0"/>
            </a:br>
            <a:r>
              <a:rPr lang="nb-NO" dirty="0"/>
              <a:t>                 Q4B: Har kommunene oversikt over hvor mange barn med nedsatt funksjonsevne som bruker åpne møteplasser for barn og unge, som for eksempel fritidsklubber etc.? Base: n=133</a:t>
            </a:r>
          </a:p>
          <a:p>
            <a:endParaRPr lang="nb-NO" dirty="0"/>
          </a:p>
        </p:txBody>
      </p:sp>
      <p:sp>
        <p:nvSpPr>
          <p:cNvPr id="4" name="Plassholder for lysbildenummer 3">
            <a:extLst>
              <a:ext uri="{FF2B5EF4-FFF2-40B4-BE49-F238E27FC236}">
                <a16:creationId xmlns:a16="http://schemas.microsoft.com/office/drawing/2014/main" id="{72C8255C-CBF9-4569-8B8B-2565E0DD033F}"/>
              </a:ext>
            </a:extLst>
          </p:cNvPr>
          <p:cNvSpPr>
            <a:spLocks noGrp="1"/>
          </p:cNvSpPr>
          <p:nvPr>
            <p:ph type="sldNum" sz="quarter" idx="18"/>
          </p:nvPr>
        </p:nvSpPr>
        <p:spPr/>
        <p:txBody>
          <a:bodyPr/>
          <a:lstStyle/>
          <a:p>
            <a:fld id="{D61AABEC-672F-4B68-B914-690DA978312C}" type="slidenum">
              <a:rPr lang="nb-NO" smtClean="0"/>
              <a:pPr/>
              <a:t>14</a:t>
            </a:fld>
            <a:r>
              <a:rPr lang="nb-NO" dirty="0"/>
              <a:t> </a:t>
            </a:r>
          </a:p>
        </p:txBody>
      </p:sp>
      <p:sp>
        <p:nvSpPr>
          <p:cNvPr id="5" name="Tittel 4">
            <a:extLst>
              <a:ext uri="{FF2B5EF4-FFF2-40B4-BE49-F238E27FC236}">
                <a16:creationId xmlns:a16="http://schemas.microsoft.com/office/drawing/2014/main" id="{EF9A50F1-E27A-4620-A2EC-6509477CD0E3}"/>
              </a:ext>
            </a:extLst>
          </p:cNvPr>
          <p:cNvSpPr>
            <a:spLocks noGrp="1"/>
          </p:cNvSpPr>
          <p:nvPr>
            <p:ph type="title"/>
          </p:nvPr>
        </p:nvSpPr>
        <p:spPr/>
        <p:txBody>
          <a:bodyPr/>
          <a:lstStyle/>
          <a:p>
            <a:r>
              <a:rPr lang="nb-NO" sz="2000" dirty="0"/>
              <a:t>FÅ KOMMUNER HAR OVERSIKT OVER ANTALL BARN MED NEDSATT FUNKSJONSEVNE SOM DRIVER MED ORGANISERT FRITIDSAKTIVITET, ELLER SOM BRUKER ÅPNE MØTEPLASSER FOR BARN OG UNGE</a:t>
            </a:r>
            <a:br>
              <a:rPr lang="nb-NO" sz="1600" dirty="0"/>
            </a:br>
            <a:endParaRPr lang="nb-NO" dirty="0"/>
          </a:p>
        </p:txBody>
      </p:sp>
      <p:sp>
        <p:nvSpPr>
          <p:cNvPr id="7" name="ZoneTexte 19">
            <a:extLst>
              <a:ext uri="{FF2B5EF4-FFF2-40B4-BE49-F238E27FC236}">
                <a16:creationId xmlns:a16="http://schemas.microsoft.com/office/drawing/2014/main" id="{6936C21C-3383-4395-904F-94C8AAFEA920}"/>
              </a:ext>
            </a:extLst>
          </p:cNvPr>
          <p:cNvSpPr txBox="1"/>
          <p:nvPr/>
        </p:nvSpPr>
        <p:spPr>
          <a:xfrm>
            <a:off x="1195728" y="1017260"/>
            <a:ext cx="2463816" cy="1477328"/>
          </a:xfrm>
          <a:prstGeom prst="rect">
            <a:avLst/>
          </a:prstGeom>
          <a:noFill/>
        </p:spPr>
        <p:txBody>
          <a:bodyPr wrap="none" lIns="0" tIns="0" rIns="0" bIns="0" rtlCol="0">
            <a:spAutoFit/>
          </a:bodyPr>
          <a:lstStyle/>
          <a:p>
            <a:r>
              <a:rPr lang="nb-NO" sz="9600" b="1" dirty="0">
                <a:solidFill>
                  <a:schemeClr val="bg2"/>
                </a:solidFill>
              </a:rPr>
              <a:t>15%</a:t>
            </a:r>
          </a:p>
        </p:txBody>
      </p:sp>
      <p:sp>
        <p:nvSpPr>
          <p:cNvPr id="8" name="ZoneTexte 21">
            <a:extLst>
              <a:ext uri="{FF2B5EF4-FFF2-40B4-BE49-F238E27FC236}">
                <a16:creationId xmlns:a16="http://schemas.microsoft.com/office/drawing/2014/main" id="{83EAE4FF-C6A0-43E8-809C-F0A2F6B1A806}"/>
              </a:ext>
            </a:extLst>
          </p:cNvPr>
          <p:cNvSpPr txBox="1"/>
          <p:nvPr/>
        </p:nvSpPr>
        <p:spPr>
          <a:xfrm>
            <a:off x="1227205" y="3581399"/>
            <a:ext cx="2463816" cy="1477328"/>
          </a:xfrm>
          <a:prstGeom prst="rect">
            <a:avLst/>
          </a:prstGeom>
          <a:noFill/>
        </p:spPr>
        <p:txBody>
          <a:bodyPr wrap="none" lIns="0" tIns="0" rIns="0" bIns="0" rtlCol="0">
            <a:spAutoFit/>
          </a:bodyPr>
          <a:lstStyle/>
          <a:p>
            <a:r>
              <a:rPr lang="nb-NO" sz="9600" b="1" dirty="0">
                <a:solidFill>
                  <a:schemeClr val="bg2"/>
                </a:solidFill>
              </a:rPr>
              <a:t>19%</a:t>
            </a:r>
          </a:p>
        </p:txBody>
      </p:sp>
      <p:sp>
        <p:nvSpPr>
          <p:cNvPr id="9" name="ZoneTexte 23">
            <a:extLst>
              <a:ext uri="{FF2B5EF4-FFF2-40B4-BE49-F238E27FC236}">
                <a16:creationId xmlns:a16="http://schemas.microsoft.com/office/drawing/2014/main" id="{3EB4BA94-277A-4BEE-8613-3DC3C4849D2C}"/>
              </a:ext>
            </a:extLst>
          </p:cNvPr>
          <p:cNvSpPr txBox="1"/>
          <p:nvPr/>
        </p:nvSpPr>
        <p:spPr>
          <a:xfrm>
            <a:off x="385959" y="2444070"/>
            <a:ext cx="4358283" cy="646331"/>
          </a:xfrm>
          <a:prstGeom prst="rect">
            <a:avLst/>
          </a:prstGeom>
          <a:noFill/>
        </p:spPr>
        <p:txBody>
          <a:bodyPr wrap="square" lIns="0" tIns="0" rIns="0" bIns="0" rtlCol="0">
            <a:spAutoFit/>
          </a:bodyPr>
          <a:lstStyle/>
          <a:p>
            <a:pPr algn="ctr"/>
            <a:r>
              <a:rPr lang="nb-NO" sz="1400" b="1" dirty="0">
                <a:latin typeface="+mj-lt"/>
              </a:rPr>
              <a:t>av kommunene har oversikt over hvor mange barn med nedsatt funksjonsevne som driver med organiserte fritidsaktiviteter.</a:t>
            </a:r>
          </a:p>
        </p:txBody>
      </p:sp>
      <p:sp>
        <p:nvSpPr>
          <p:cNvPr id="10" name="ZoneTexte 25">
            <a:extLst>
              <a:ext uri="{FF2B5EF4-FFF2-40B4-BE49-F238E27FC236}">
                <a16:creationId xmlns:a16="http://schemas.microsoft.com/office/drawing/2014/main" id="{893A8812-5782-4C79-BD98-B4A1F810A424}"/>
              </a:ext>
            </a:extLst>
          </p:cNvPr>
          <p:cNvSpPr txBox="1"/>
          <p:nvPr/>
        </p:nvSpPr>
        <p:spPr>
          <a:xfrm>
            <a:off x="515719" y="5027698"/>
            <a:ext cx="4228523" cy="861774"/>
          </a:xfrm>
          <a:prstGeom prst="rect">
            <a:avLst/>
          </a:prstGeom>
          <a:noFill/>
        </p:spPr>
        <p:txBody>
          <a:bodyPr wrap="square" lIns="0" tIns="0" rIns="0" bIns="0" rtlCol="0">
            <a:spAutoFit/>
          </a:bodyPr>
          <a:lstStyle/>
          <a:p>
            <a:pPr algn="ctr"/>
            <a:r>
              <a:rPr lang="nb-NO" sz="1400" b="1" dirty="0">
                <a:latin typeface="+mj-lt"/>
              </a:rPr>
              <a:t>av kommunene har oversikt over hvor mange barn med nedsatt funksjonsevne som bruker åpne møteplasser for barn og unge, som for eksempel fritidsklubber.</a:t>
            </a:r>
          </a:p>
        </p:txBody>
      </p:sp>
      <p:cxnSp>
        <p:nvCxnSpPr>
          <p:cNvPr id="11" name="Straight Connector 35">
            <a:extLst>
              <a:ext uri="{FF2B5EF4-FFF2-40B4-BE49-F238E27FC236}">
                <a16:creationId xmlns:a16="http://schemas.microsoft.com/office/drawing/2014/main" id="{1CF70821-36BB-4910-8F43-97C2E0C74F76}"/>
              </a:ext>
            </a:extLst>
          </p:cNvPr>
          <p:cNvCxnSpPr>
            <a:cxnSpLocks/>
          </p:cNvCxnSpPr>
          <p:nvPr/>
        </p:nvCxnSpPr>
        <p:spPr>
          <a:xfrm flipH="1">
            <a:off x="1629819" y="2335598"/>
            <a:ext cx="1724745"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35">
            <a:extLst>
              <a:ext uri="{FF2B5EF4-FFF2-40B4-BE49-F238E27FC236}">
                <a16:creationId xmlns:a16="http://schemas.microsoft.com/office/drawing/2014/main" id="{B35A6998-F2DE-457B-9540-DC71EA99C69B}"/>
              </a:ext>
            </a:extLst>
          </p:cNvPr>
          <p:cNvCxnSpPr>
            <a:cxnSpLocks/>
          </p:cNvCxnSpPr>
          <p:nvPr/>
        </p:nvCxnSpPr>
        <p:spPr>
          <a:xfrm flipH="1">
            <a:off x="1582862" y="4957691"/>
            <a:ext cx="1724745"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13" name="Picture Placeholder 10">
            <a:extLst>
              <a:ext uri="{FF2B5EF4-FFF2-40B4-BE49-F238E27FC236}">
                <a16:creationId xmlns:a16="http://schemas.microsoft.com/office/drawing/2014/main" id="{2A54E4BD-C932-42E3-988B-A2ACC7E828F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727"/>
          <a:stretch/>
        </p:blipFill>
        <p:spPr>
          <a:xfrm>
            <a:off x="5291756" y="1263018"/>
            <a:ext cx="6939076" cy="4361496"/>
          </a:xfrm>
          <a:custGeom>
            <a:avLst/>
            <a:gdLst>
              <a:gd name="connsiteX0" fmla="*/ 0 w 6954540"/>
              <a:gd name="connsiteY0" fmla="*/ 0 h 6630864"/>
              <a:gd name="connsiteX1" fmla="*/ 6954540 w 6954540"/>
              <a:gd name="connsiteY1" fmla="*/ 0 h 6630864"/>
              <a:gd name="connsiteX2" fmla="*/ 6954540 w 6954540"/>
              <a:gd name="connsiteY2" fmla="*/ 6630864 h 6630864"/>
              <a:gd name="connsiteX3" fmla="*/ 0 w 6954540"/>
              <a:gd name="connsiteY3" fmla="*/ 6630864 h 6630864"/>
            </a:gdLst>
            <a:ahLst/>
            <a:cxnLst>
              <a:cxn ang="0">
                <a:pos x="connsiteX0" y="connsiteY0"/>
              </a:cxn>
              <a:cxn ang="0">
                <a:pos x="connsiteX1" y="connsiteY1"/>
              </a:cxn>
              <a:cxn ang="0">
                <a:pos x="connsiteX2" y="connsiteY2"/>
              </a:cxn>
              <a:cxn ang="0">
                <a:pos x="connsiteX3" y="connsiteY3"/>
              </a:cxn>
            </a:cxnLst>
            <a:rect l="l" t="t" r="r" b="b"/>
            <a:pathLst>
              <a:path w="6954540" h="6630864">
                <a:moveTo>
                  <a:pt x="0" y="0"/>
                </a:moveTo>
                <a:lnTo>
                  <a:pt x="6954540" y="0"/>
                </a:lnTo>
                <a:lnTo>
                  <a:pt x="6954540" y="6630864"/>
                </a:lnTo>
                <a:lnTo>
                  <a:pt x="0" y="6630864"/>
                </a:lnTo>
                <a:close/>
              </a:path>
            </a:pathLst>
          </a:custGeom>
        </p:spPr>
      </p:pic>
    </p:spTree>
    <p:extLst>
      <p:ext uri="{BB962C8B-B14F-4D97-AF65-F5344CB8AC3E}">
        <p14:creationId xmlns:p14="http://schemas.microsoft.com/office/powerpoint/2010/main" val="10801011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786A0C-7427-416E-8B7D-6717C813FFA2}"/>
              </a:ext>
            </a:extLst>
          </p:cNvPr>
          <p:cNvSpPr>
            <a:spLocks noGrp="1"/>
          </p:cNvSpPr>
          <p:nvPr>
            <p:ph type="body" sz="quarter" idx="15"/>
          </p:nvPr>
        </p:nvSpPr>
        <p:spPr>
          <a:xfrm>
            <a:off x="439956" y="958384"/>
            <a:ext cx="5607707" cy="1088792"/>
          </a:xfrm>
        </p:spPr>
        <p:txBody>
          <a:bodyPr/>
          <a:lstStyle/>
          <a:p>
            <a:r>
              <a:rPr lang="nb-NO" sz="1400" dirty="0"/>
              <a:t>Har barn med nedsatt funksjonsevne mulighet å velge mellom ulike aktiviteter? </a:t>
            </a:r>
            <a:r>
              <a:rPr lang="nb-NO" sz="1400" i="1" dirty="0"/>
              <a:t>For eksempel aktiviteter innen musikk, dans, idrett, barne- og ungdomsorganisasjoner og egenorganiserte aktiviteter.</a:t>
            </a:r>
          </a:p>
          <a:p>
            <a:endParaRPr lang="nb-NO" i="1" dirty="0"/>
          </a:p>
          <a:p>
            <a:endParaRPr lang="nb-NO" i="1" dirty="0"/>
          </a:p>
          <a:p>
            <a:endParaRPr lang="nb-NO" dirty="0"/>
          </a:p>
          <a:p>
            <a:endParaRPr lang="nb-NO" dirty="0"/>
          </a:p>
        </p:txBody>
      </p:sp>
      <p:sp>
        <p:nvSpPr>
          <p:cNvPr id="3" name="strFooter">
            <a:extLst>
              <a:ext uri="{FF2B5EF4-FFF2-40B4-BE49-F238E27FC236}">
                <a16:creationId xmlns:a16="http://schemas.microsoft.com/office/drawing/2014/main" id="{5281DFD9-A549-46A8-9944-C566D00EC967}"/>
              </a:ext>
            </a:extLst>
          </p:cNvPr>
          <p:cNvSpPr>
            <a:spLocks noGrp="1"/>
          </p:cNvSpPr>
          <p:nvPr>
            <p:ph type="body" sz="quarter" idx="17"/>
          </p:nvPr>
        </p:nvSpPr>
        <p:spPr>
          <a:xfrm>
            <a:off x="950887" y="6200774"/>
            <a:ext cx="4585847" cy="510241"/>
          </a:xfrm>
        </p:spPr>
        <p:txBody>
          <a:bodyPr/>
          <a:lstStyle/>
          <a:p>
            <a:r>
              <a:rPr lang="nb-NO" dirty="0"/>
              <a:t>Base:	n=133</a:t>
            </a:r>
          </a:p>
          <a:p>
            <a:r>
              <a:rPr lang="nb-NO" dirty="0"/>
              <a:t>Spørsmål:	Q5: Har barn med nedsatt funksjonsevne mulighet å velge mellom ulike aktiviteter?</a:t>
            </a:r>
          </a:p>
          <a:p>
            <a:endParaRPr lang="nb-NO" dirty="0"/>
          </a:p>
        </p:txBody>
      </p:sp>
      <p:sp>
        <p:nvSpPr>
          <p:cNvPr id="6" name="Slide Number Placeholder 5">
            <a:extLst>
              <a:ext uri="{FF2B5EF4-FFF2-40B4-BE49-F238E27FC236}">
                <a16:creationId xmlns:a16="http://schemas.microsoft.com/office/drawing/2014/main" id="{2DFC2D7F-16FD-423C-A519-8A8A06DEBE21}"/>
              </a:ext>
            </a:extLst>
          </p:cNvPr>
          <p:cNvSpPr>
            <a:spLocks noGrp="1"/>
          </p:cNvSpPr>
          <p:nvPr>
            <p:ph type="sldNum" sz="quarter" idx="18"/>
          </p:nvPr>
        </p:nvSpPr>
        <p:spPr/>
        <p:txBody>
          <a:bodyPr/>
          <a:lstStyle/>
          <a:p>
            <a:fld id="{D61AABEC-672F-4B68-B914-690DA978312C}" type="slidenum">
              <a:rPr lang="nb-NO" smtClean="0"/>
              <a:pPr/>
              <a:t>15</a:t>
            </a:fld>
            <a:r>
              <a:rPr lang="nb-NO" dirty="0"/>
              <a:t> </a:t>
            </a:r>
          </a:p>
        </p:txBody>
      </p:sp>
      <p:sp>
        <p:nvSpPr>
          <p:cNvPr id="5" name="Title 4">
            <a:extLst>
              <a:ext uri="{FF2B5EF4-FFF2-40B4-BE49-F238E27FC236}">
                <a16:creationId xmlns:a16="http://schemas.microsoft.com/office/drawing/2014/main" id="{E14F78F5-287C-4826-83D6-75F90D4E94FB}"/>
              </a:ext>
            </a:extLst>
          </p:cNvPr>
          <p:cNvSpPr>
            <a:spLocks noGrp="1"/>
          </p:cNvSpPr>
          <p:nvPr>
            <p:ph type="title"/>
          </p:nvPr>
        </p:nvSpPr>
        <p:spPr/>
        <p:txBody>
          <a:bodyPr/>
          <a:lstStyle/>
          <a:p>
            <a:r>
              <a:rPr lang="nb-NO" sz="2000" dirty="0"/>
              <a:t>Barn med nedsatt funksjonsevne kan velge fritidstilbud i 77 % av kommunene, og majoriteten blir inkludert i ordinære tilbud</a:t>
            </a:r>
          </a:p>
        </p:txBody>
      </p:sp>
      <p:pic>
        <p:nvPicPr>
          <p:cNvPr id="8" name="IpsosLogo">
            <a:extLst>
              <a:ext uri="{FF2B5EF4-FFF2-40B4-BE49-F238E27FC236}">
                <a16:creationId xmlns:a16="http://schemas.microsoft.com/office/drawing/2014/main" id="{E0148994-ABF7-409C-96B8-4BE0DF720C1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1241113" y="6087408"/>
            <a:ext cx="557052" cy="510241"/>
          </a:xfrm>
          <a:prstGeom prst="rect">
            <a:avLst/>
          </a:prstGeom>
        </p:spPr>
      </p:pic>
      <p:graphicFrame>
        <p:nvGraphicFramePr>
          <p:cNvPr id="11" name="Diagram 10">
            <a:extLst>
              <a:ext uri="{FF2B5EF4-FFF2-40B4-BE49-F238E27FC236}">
                <a16:creationId xmlns:a16="http://schemas.microsoft.com/office/drawing/2014/main" id="{BEE497F3-6D83-4C11-A4C9-174A1AD2E661}"/>
              </a:ext>
            </a:extLst>
          </p:cNvPr>
          <p:cNvGraphicFramePr/>
          <p:nvPr>
            <p:extLst>
              <p:ext uri="{D42A27DB-BD31-4B8C-83A1-F6EECF244321}">
                <p14:modId xmlns:p14="http://schemas.microsoft.com/office/powerpoint/2010/main" val="882980860"/>
              </p:ext>
            </p:extLst>
          </p:nvPr>
        </p:nvGraphicFramePr>
        <p:xfrm>
          <a:off x="201668" y="1735529"/>
          <a:ext cx="5607708" cy="4063707"/>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2">
            <a:extLst>
              <a:ext uri="{FF2B5EF4-FFF2-40B4-BE49-F238E27FC236}">
                <a16:creationId xmlns:a16="http://schemas.microsoft.com/office/drawing/2014/main" id="{E4FE30D7-5E06-40CB-B8F6-9FF93BACEAF6}"/>
              </a:ext>
            </a:extLst>
          </p:cNvPr>
          <p:cNvSpPr txBox="1"/>
          <p:nvPr/>
        </p:nvSpPr>
        <p:spPr>
          <a:xfrm>
            <a:off x="363451" y="5556583"/>
            <a:ext cx="5812059" cy="769441"/>
          </a:xfrm>
          <a:prstGeom prst="rect">
            <a:avLst/>
          </a:prstGeom>
          <a:noFill/>
        </p:spPr>
        <p:txBody>
          <a:bodyPr wrap="square" rtlCol="0">
            <a:spAutoFit/>
          </a:bodyPr>
          <a:lstStyle/>
          <a:p>
            <a:r>
              <a:rPr lang="nb-NO" sz="1100" b="1" dirty="0">
                <a:latin typeface="Calibri" panose="020F0502020204030204" pitchFamily="34" charset="0"/>
              </a:rPr>
              <a:t>77% av kommunene svarer at barn med nedsatt funksjonsevne har mulighet til å velge fritidsaktiviteter i deres kommune. Nær 1 av 10 kommuner svarer at barn med nedsatt funksjonsevne ikke kan velge alle tilbud. 6 % svarer at de ikke har tilbud for barn med nedsatt funksjonsevne.  </a:t>
            </a:r>
          </a:p>
        </p:txBody>
      </p:sp>
      <p:graphicFrame>
        <p:nvGraphicFramePr>
          <p:cNvPr id="9" name="Diagram 8">
            <a:extLst>
              <a:ext uri="{FF2B5EF4-FFF2-40B4-BE49-F238E27FC236}">
                <a16:creationId xmlns:a16="http://schemas.microsoft.com/office/drawing/2014/main" id="{C1028860-8F57-409C-83B6-B5400F7463BC}"/>
              </a:ext>
            </a:extLst>
          </p:cNvPr>
          <p:cNvGraphicFramePr/>
          <p:nvPr>
            <p:extLst>
              <p:ext uri="{D42A27DB-BD31-4B8C-83A1-F6EECF244321}">
                <p14:modId xmlns:p14="http://schemas.microsoft.com/office/powerpoint/2010/main" val="4063424158"/>
              </p:ext>
            </p:extLst>
          </p:nvPr>
        </p:nvGraphicFramePr>
        <p:xfrm>
          <a:off x="6392079" y="1819136"/>
          <a:ext cx="5598253" cy="3946150"/>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 Placeholder 1">
            <a:extLst>
              <a:ext uri="{FF2B5EF4-FFF2-40B4-BE49-F238E27FC236}">
                <a16:creationId xmlns:a16="http://schemas.microsoft.com/office/drawing/2014/main" id="{3616093E-4A13-414F-BEA1-640003D3CB1D}"/>
              </a:ext>
            </a:extLst>
          </p:cNvPr>
          <p:cNvSpPr txBox="1">
            <a:spLocks/>
          </p:cNvSpPr>
          <p:nvPr/>
        </p:nvSpPr>
        <p:spPr>
          <a:xfrm>
            <a:off x="6550283" y="994890"/>
            <a:ext cx="5247882" cy="603894"/>
          </a:xfrm>
          <a:prstGeom prst="rect">
            <a:avLst/>
          </a:prstGeom>
          <a:noFill/>
        </p:spPr>
        <p:txBody>
          <a:bodyPr vert="horz" wrap="square" lIns="0" tIns="0" rIns="0" bIns="0" rtlCol="0">
            <a:noAutofit/>
          </a:bodyPr>
          <a:lstStyle>
            <a:lvl1pPr marL="0" marR="0" indent="0" algn="l" defTabSz="914400" rtl="0" eaLnBrk="1" fontAlgn="auto" latinLnBrk="0" hangingPunct="1">
              <a:lnSpc>
                <a:spcPct val="100000"/>
              </a:lnSpc>
              <a:spcBef>
                <a:spcPts val="0"/>
              </a:spcBef>
              <a:spcAft>
                <a:spcPts val="0"/>
              </a:spcAft>
              <a:buClrTx/>
              <a:buSzPct val="50000"/>
              <a:buFont typeface="Arial" panose="020B0406020202030204" pitchFamily="34" charset="0"/>
              <a:buNone/>
              <a:tabLst/>
              <a:defRPr sz="2000" b="0" kern="1200">
                <a:solidFill>
                  <a:schemeClr val="tx2"/>
                </a:solidFill>
                <a:latin typeface="+mn-lt"/>
                <a:ea typeface="+mn-ea"/>
                <a:cs typeface="+mn-cs"/>
              </a:defRPr>
            </a:lvl1pPr>
            <a:lvl2pPr marL="266700" indent="-219075" algn="l" defTabSz="898525" rtl="0" eaLnBrk="1" latinLnBrk="0" hangingPunct="1">
              <a:lnSpc>
                <a:spcPct val="100000"/>
              </a:lnSpc>
              <a:spcBef>
                <a:spcPts val="600"/>
              </a:spcBef>
              <a:buSzPct val="80000"/>
              <a:buFontTx/>
              <a:buBlip>
                <a:blip r:embed="rId5"/>
              </a:buBlip>
              <a:tabLst/>
              <a:defRPr sz="1600" kern="1200">
                <a:solidFill>
                  <a:schemeClr val="tx1"/>
                </a:solidFill>
                <a:latin typeface="+mn-lt"/>
                <a:ea typeface="+mn-ea"/>
                <a:cs typeface="+mn-cs"/>
              </a:defRPr>
            </a:lvl2pPr>
            <a:lvl3pPr marL="539750" indent="-180975" algn="l" defTabSz="898525"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808038" indent="-176213" algn="l" defTabSz="898525"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4pPr>
            <a:lvl5pPr marL="996950" indent="-146050" algn="l" defTabSz="898525" rtl="0" eaLnBrk="1" latinLnBrk="0" hangingPunct="1">
              <a:lnSpc>
                <a:spcPct val="90000"/>
              </a:lnSpc>
              <a:spcBef>
                <a:spcPts val="500"/>
              </a:spcBef>
              <a:buFont typeface="Arial" panose="020B040602020203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1400" dirty="0"/>
              <a:t>Blir barn med nedsatt funksjonsevne inkludert i ordinære fritidstilbud eller opprettes det egne tilbud? </a:t>
            </a:r>
            <a:r>
              <a:rPr lang="nb-NO" sz="1400" i="1" dirty="0"/>
              <a:t>Fler svar mulig</a:t>
            </a:r>
          </a:p>
        </p:txBody>
      </p:sp>
      <p:cxnSp>
        <p:nvCxnSpPr>
          <p:cNvPr id="13" name="Straight Connector 35">
            <a:extLst>
              <a:ext uri="{FF2B5EF4-FFF2-40B4-BE49-F238E27FC236}">
                <a16:creationId xmlns:a16="http://schemas.microsoft.com/office/drawing/2014/main" id="{6FCE9683-F4DA-4FF2-B09E-10FA2B28F007}"/>
              </a:ext>
            </a:extLst>
          </p:cNvPr>
          <p:cNvCxnSpPr>
            <a:cxnSpLocks/>
          </p:cNvCxnSpPr>
          <p:nvPr/>
        </p:nvCxnSpPr>
        <p:spPr>
          <a:xfrm>
            <a:off x="6111573" y="1196975"/>
            <a:ext cx="0" cy="4716462"/>
          </a:xfrm>
          <a:prstGeom prst="line">
            <a:avLst/>
          </a:prstGeom>
          <a:ln w="12700">
            <a:gradFill>
              <a:gsLst>
                <a:gs pos="50000">
                  <a:schemeClr val="tx1">
                    <a:lumMod val="50000"/>
                    <a:lumOff val="50000"/>
                  </a:schemeClr>
                </a:gs>
                <a:gs pos="0">
                  <a:schemeClr val="tx1">
                    <a:lumMod val="50000"/>
                    <a:lumOff val="50000"/>
                    <a:alpha val="0"/>
                  </a:schemeClr>
                </a:gs>
                <a:gs pos="100000">
                  <a:schemeClr val="tx1">
                    <a:lumMod val="50000"/>
                    <a:lumOff val="50000"/>
                    <a:alpha val="0"/>
                  </a:schemeClr>
                </a:gs>
              </a:gsLst>
              <a:lin ang="5400000" scaled="1"/>
            </a:gradFill>
            <a:prstDash val="solid"/>
          </a:ln>
        </p:spPr>
        <p:style>
          <a:lnRef idx="1">
            <a:schemeClr val="accent1"/>
          </a:lnRef>
          <a:fillRef idx="0">
            <a:schemeClr val="accent1"/>
          </a:fillRef>
          <a:effectRef idx="0">
            <a:schemeClr val="accent1"/>
          </a:effectRef>
          <a:fontRef idx="minor">
            <a:schemeClr val="tx1"/>
          </a:fontRef>
        </p:style>
      </p:cxnSp>
      <p:sp>
        <p:nvSpPr>
          <p:cNvPr id="14" name="strFooter">
            <a:extLst>
              <a:ext uri="{FF2B5EF4-FFF2-40B4-BE49-F238E27FC236}">
                <a16:creationId xmlns:a16="http://schemas.microsoft.com/office/drawing/2014/main" id="{BE9394C9-0E13-40BA-97F2-5D7F49B8B655}"/>
              </a:ext>
            </a:extLst>
          </p:cNvPr>
          <p:cNvSpPr txBox="1">
            <a:spLocks/>
          </p:cNvSpPr>
          <p:nvPr/>
        </p:nvSpPr>
        <p:spPr>
          <a:xfrm>
            <a:off x="6890292" y="6002337"/>
            <a:ext cx="4270515" cy="424100"/>
          </a:xfrm>
          <a:prstGeom prst="rect">
            <a:avLst/>
          </a:prstGeom>
        </p:spPr>
        <p:txBody>
          <a:bodyPr vert="horz" wrap="square" lIns="0" tIns="0" rIns="0" bIns="0" rtlCol="0" anchor="t" anchorCtr="0">
            <a:noAutofit/>
          </a:bodyPr>
          <a:lstStyle>
            <a:lvl1pPr marL="0" indent="0" algn="l" defTabSz="541338" rtl="0" eaLnBrk="1" latinLnBrk="0" hangingPunct="1">
              <a:lnSpc>
                <a:spcPct val="100000"/>
              </a:lnSpc>
              <a:spcBef>
                <a:spcPts val="0"/>
              </a:spcBef>
              <a:buSzPct val="50000"/>
              <a:buFont typeface="Arial" panose="020B0406020202030204" pitchFamily="34" charset="0"/>
              <a:buNone/>
              <a:defRPr sz="800" b="0" i="1" kern="1200">
                <a:solidFill>
                  <a:schemeClr val="tx1">
                    <a:lumMod val="50000"/>
                    <a:lumOff val="50000"/>
                  </a:schemeClr>
                </a:solidFill>
                <a:latin typeface="+mn-lt"/>
                <a:ea typeface="+mn-ea"/>
                <a:cs typeface="+mn-cs"/>
              </a:defRPr>
            </a:lvl1pPr>
            <a:lvl2pPr marL="133350" indent="0" algn="l" defTabSz="898525" rtl="0" eaLnBrk="1" latinLnBrk="0" hangingPunct="1">
              <a:lnSpc>
                <a:spcPct val="100000"/>
              </a:lnSpc>
              <a:spcBef>
                <a:spcPts val="600"/>
              </a:spcBef>
              <a:buSzPct val="80000"/>
              <a:buFontTx/>
              <a:buNone/>
              <a:tabLst/>
              <a:defRPr sz="1600" kern="1200">
                <a:solidFill>
                  <a:schemeClr val="tx1"/>
                </a:solidFill>
                <a:latin typeface="+mn-lt"/>
                <a:ea typeface="+mn-ea"/>
                <a:cs typeface="+mn-cs"/>
              </a:defRPr>
            </a:lvl2pPr>
            <a:lvl3pPr marL="542925" indent="0" algn="l" defTabSz="898525" rtl="0" eaLnBrk="1" latinLnBrk="0" hangingPunct="1">
              <a:lnSpc>
                <a:spcPct val="100000"/>
              </a:lnSpc>
              <a:spcBef>
                <a:spcPts val="600"/>
              </a:spcBef>
              <a:buFont typeface="Arial" panose="020B0604020202020204" pitchFamily="34" charset="0"/>
              <a:buNone/>
              <a:defRPr sz="1400" kern="1200">
                <a:solidFill>
                  <a:schemeClr val="tx1"/>
                </a:solidFill>
                <a:latin typeface="+mn-lt"/>
                <a:ea typeface="+mn-ea"/>
                <a:cs typeface="+mn-cs"/>
              </a:defRPr>
            </a:lvl3pPr>
            <a:lvl4pPr marL="758825" indent="0" algn="l" defTabSz="898525" rtl="0" eaLnBrk="1" latinLnBrk="0" hangingPunct="1">
              <a:lnSpc>
                <a:spcPct val="90000"/>
              </a:lnSpc>
              <a:spcBef>
                <a:spcPts val="500"/>
              </a:spcBef>
              <a:buFont typeface="Arial" panose="020B0604020202020204" pitchFamily="34" charset="0"/>
              <a:buNone/>
              <a:tabLst/>
              <a:defRPr sz="1400" kern="1200">
                <a:solidFill>
                  <a:schemeClr val="tx1"/>
                </a:solidFill>
                <a:latin typeface="+mn-lt"/>
                <a:ea typeface="+mn-ea"/>
                <a:cs typeface="+mn-cs"/>
              </a:defRPr>
            </a:lvl4pPr>
            <a:lvl5pPr marL="1033463" indent="0" algn="l" defTabSz="898525" rtl="0" eaLnBrk="1" latinLnBrk="0" hangingPunct="1">
              <a:lnSpc>
                <a:spcPct val="90000"/>
              </a:lnSpc>
              <a:spcBef>
                <a:spcPts val="500"/>
              </a:spcBef>
              <a:buFont typeface="Arial" panose="020B0406020202030204" pitchFamily="34" charset="0"/>
              <a:buNone/>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dirty="0"/>
              <a:t>Base:	n=133</a:t>
            </a:r>
          </a:p>
          <a:p>
            <a:r>
              <a:rPr lang="nb-NO" dirty="0"/>
              <a:t>Spørsmål:	Q6:Blir barn med nedsatt funksjonsevne inkludert i ordinære fritidstilbud eller opprettes det egne tilbud?</a:t>
            </a:r>
          </a:p>
        </p:txBody>
      </p:sp>
      <p:sp>
        <p:nvSpPr>
          <p:cNvPr id="15" name="TextBox 2">
            <a:extLst>
              <a:ext uri="{FF2B5EF4-FFF2-40B4-BE49-F238E27FC236}">
                <a16:creationId xmlns:a16="http://schemas.microsoft.com/office/drawing/2014/main" id="{3D729404-934B-4C04-B880-F5643C7AE774}"/>
              </a:ext>
            </a:extLst>
          </p:cNvPr>
          <p:cNvSpPr txBox="1"/>
          <p:nvPr/>
        </p:nvSpPr>
        <p:spPr>
          <a:xfrm>
            <a:off x="6413771" y="5556583"/>
            <a:ext cx="5536874" cy="569387"/>
          </a:xfrm>
          <a:prstGeom prst="rect">
            <a:avLst/>
          </a:prstGeom>
          <a:noFill/>
        </p:spPr>
        <p:txBody>
          <a:bodyPr wrap="square" rtlCol="0">
            <a:spAutoFit/>
          </a:bodyPr>
          <a:lstStyle/>
          <a:p>
            <a:r>
              <a:rPr lang="nb-NO" sz="1100" b="1" dirty="0">
                <a:latin typeface="Calibri" panose="020F0502020204030204" pitchFamily="34" charset="0"/>
              </a:rPr>
              <a:t>74% av kommunene svarer at barn med nedsatt funksjonsevne blir inkludert i ordinære fritidstilbud, mens 31 % svarer at det opprettes egne tilbud.  </a:t>
            </a:r>
          </a:p>
          <a:p>
            <a:endParaRPr lang="nb-NO" sz="900" b="1" dirty="0">
              <a:latin typeface="Calibri" panose="020F0502020204030204" pitchFamily="34" charset="0"/>
            </a:endParaRPr>
          </a:p>
        </p:txBody>
      </p:sp>
    </p:spTree>
    <p:extLst>
      <p:ext uri="{BB962C8B-B14F-4D97-AF65-F5344CB8AC3E}">
        <p14:creationId xmlns:p14="http://schemas.microsoft.com/office/powerpoint/2010/main" val="19541011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786A0C-7427-416E-8B7D-6717C813FFA2}"/>
              </a:ext>
            </a:extLst>
          </p:cNvPr>
          <p:cNvSpPr>
            <a:spLocks noGrp="1"/>
          </p:cNvSpPr>
          <p:nvPr>
            <p:ph type="body" sz="quarter" idx="15"/>
          </p:nvPr>
        </p:nvSpPr>
        <p:spPr>
          <a:xfrm>
            <a:off x="422140" y="963618"/>
            <a:ext cx="11376025" cy="719138"/>
          </a:xfrm>
        </p:spPr>
        <p:txBody>
          <a:bodyPr/>
          <a:lstStyle/>
          <a:p>
            <a:r>
              <a:rPr lang="nb-NO" sz="1600" dirty="0"/>
              <a:t>Hva hindrer barn med nedsatt funksjonsevne i å bli inkludert i ordinære fritidstilbud?</a:t>
            </a:r>
          </a:p>
          <a:p>
            <a:endParaRPr lang="nb-NO" sz="1400" dirty="0"/>
          </a:p>
          <a:p>
            <a:endParaRPr lang="nb-NO" dirty="0"/>
          </a:p>
        </p:txBody>
      </p:sp>
      <p:sp>
        <p:nvSpPr>
          <p:cNvPr id="3" name="strFooter">
            <a:extLst>
              <a:ext uri="{FF2B5EF4-FFF2-40B4-BE49-F238E27FC236}">
                <a16:creationId xmlns:a16="http://schemas.microsoft.com/office/drawing/2014/main" id="{5281DFD9-A549-46A8-9944-C566D00EC967}"/>
              </a:ext>
            </a:extLst>
          </p:cNvPr>
          <p:cNvSpPr>
            <a:spLocks noGrp="1"/>
          </p:cNvSpPr>
          <p:nvPr>
            <p:ph type="body" sz="quarter" idx="17"/>
          </p:nvPr>
        </p:nvSpPr>
        <p:spPr/>
        <p:txBody>
          <a:bodyPr/>
          <a:lstStyle/>
          <a:p>
            <a:r>
              <a:rPr lang="nb-NO" dirty="0"/>
              <a:t>Base:	n=59</a:t>
            </a:r>
          </a:p>
          <a:p>
            <a:r>
              <a:rPr lang="nb-NO" dirty="0"/>
              <a:t>Spørsmål:	Q7 Hva hindrer barn med nedsatt funksjonsevne fra å bli inkludert i ordinære fritidstilbud?</a:t>
            </a:r>
          </a:p>
          <a:p>
            <a:endParaRPr lang="nb-NO" dirty="0"/>
          </a:p>
        </p:txBody>
      </p:sp>
      <p:sp>
        <p:nvSpPr>
          <p:cNvPr id="6" name="Slide Number Placeholder 5">
            <a:extLst>
              <a:ext uri="{FF2B5EF4-FFF2-40B4-BE49-F238E27FC236}">
                <a16:creationId xmlns:a16="http://schemas.microsoft.com/office/drawing/2014/main" id="{2DFC2D7F-16FD-423C-A519-8A8A06DEBE21}"/>
              </a:ext>
            </a:extLst>
          </p:cNvPr>
          <p:cNvSpPr>
            <a:spLocks noGrp="1"/>
          </p:cNvSpPr>
          <p:nvPr>
            <p:ph type="sldNum" sz="quarter" idx="18"/>
          </p:nvPr>
        </p:nvSpPr>
        <p:spPr/>
        <p:txBody>
          <a:bodyPr/>
          <a:lstStyle/>
          <a:p>
            <a:fld id="{D61AABEC-672F-4B68-B914-690DA978312C}" type="slidenum">
              <a:rPr lang="nb-NO" smtClean="0"/>
              <a:pPr/>
              <a:t>16</a:t>
            </a:fld>
            <a:r>
              <a:rPr lang="nb-NO" dirty="0"/>
              <a:t> </a:t>
            </a:r>
          </a:p>
        </p:txBody>
      </p:sp>
      <p:sp>
        <p:nvSpPr>
          <p:cNvPr id="5" name="Title 4">
            <a:extLst>
              <a:ext uri="{FF2B5EF4-FFF2-40B4-BE49-F238E27FC236}">
                <a16:creationId xmlns:a16="http://schemas.microsoft.com/office/drawing/2014/main" id="{E14F78F5-287C-4826-83D6-75F90D4E94FB}"/>
              </a:ext>
            </a:extLst>
          </p:cNvPr>
          <p:cNvSpPr>
            <a:spLocks noGrp="1"/>
          </p:cNvSpPr>
          <p:nvPr>
            <p:ph type="title"/>
          </p:nvPr>
        </p:nvSpPr>
        <p:spPr>
          <a:xfrm>
            <a:off x="407988" y="144807"/>
            <a:ext cx="11784012" cy="510241"/>
          </a:xfrm>
        </p:spPr>
        <p:txBody>
          <a:bodyPr/>
          <a:lstStyle/>
          <a:p>
            <a:r>
              <a:rPr lang="nb-NO" sz="2000" dirty="0"/>
              <a:t>5 av 10 kommuner mener manglede kunnskap blant ledere/trenere om inkludering hindrer barn med nedsatt funksjonsevne I å bli inkludert i ordinære fritidstilbud</a:t>
            </a:r>
          </a:p>
        </p:txBody>
      </p:sp>
      <p:pic>
        <p:nvPicPr>
          <p:cNvPr id="8" name="IpsosLogo">
            <a:extLst>
              <a:ext uri="{FF2B5EF4-FFF2-40B4-BE49-F238E27FC236}">
                <a16:creationId xmlns:a16="http://schemas.microsoft.com/office/drawing/2014/main" id="{21392F1C-20F8-4CA0-8A9B-0B46B7C6BFB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1241113" y="6087408"/>
            <a:ext cx="557052" cy="510241"/>
          </a:xfrm>
          <a:prstGeom prst="rect">
            <a:avLst/>
          </a:prstGeom>
        </p:spPr>
      </p:pic>
      <p:graphicFrame>
        <p:nvGraphicFramePr>
          <p:cNvPr id="11" name="Diagram 10">
            <a:extLst>
              <a:ext uri="{FF2B5EF4-FFF2-40B4-BE49-F238E27FC236}">
                <a16:creationId xmlns:a16="http://schemas.microsoft.com/office/drawing/2014/main" id="{56F1BE7D-A8A5-4AD6-B6BB-AC14E9A27448}"/>
              </a:ext>
            </a:extLst>
          </p:cNvPr>
          <p:cNvGraphicFramePr/>
          <p:nvPr>
            <p:extLst>
              <p:ext uri="{D42A27DB-BD31-4B8C-83A1-F6EECF244321}">
                <p14:modId xmlns:p14="http://schemas.microsoft.com/office/powerpoint/2010/main" val="3906920285"/>
              </p:ext>
            </p:extLst>
          </p:nvPr>
        </p:nvGraphicFramePr>
        <p:xfrm>
          <a:off x="1776581" y="1621143"/>
          <a:ext cx="11011045" cy="4306884"/>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2">
            <a:extLst>
              <a:ext uri="{FF2B5EF4-FFF2-40B4-BE49-F238E27FC236}">
                <a16:creationId xmlns:a16="http://schemas.microsoft.com/office/drawing/2014/main" id="{EFE6FF0D-A2A2-484F-A37E-E7C4381631A3}"/>
              </a:ext>
            </a:extLst>
          </p:cNvPr>
          <p:cNvSpPr txBox="1"/>
          <p:nvPr/>
        </p:nvSpPr>
        <p:spPr>
          <a:xfrm>
            <a:off x="458144" y="5604862"/>
            <a:ext cx="10782969" cy="646331"/>
          </a:xfrm>
          <a:prstGeom prst="rect">
            <a:avLst/>
          </a:prstGeom>
          <a:noFill/>
        </p:spPr>
        <p:txBody>
          <a:bodyPr wrap="square" rtlCol="0">
            <a:spAutoFit/>
          </a:bodyPr>
          <a:lstStyle/>
          <a:p>
            <a:r>
              <a:rPr lang="nb-NO" sz="900" b="1" dirty="0">
                <a:latin typeface="Calibri" panose="020F0502020204030204" pitchFamily="34" charset="0"/>
              </a:rPr>
              <a:t>Halvparten av kommunene svarer at mangel på kunnskap om inkludering av alle barn hindrer deltakelsen av barn med nedsatt funksjonsevne i ordinære fritidstilbud. Deretter følger manglede universell utforming (41 %),  at barna ønsker egne tilbud selv (20 %), og økonomiske hinder (27 %). Blant andre hindre beskriver kommuner at flere barn trenger assistent under trening, og at det er utfordrende transportmuligheter. En kommune skriver at bassengene ikke er tilpasset bevegelshemmede, og at ikke alle foreninger har kapasitet til å ha med voksenstøtte. En kommune skriver at mange av aktivitetene er i regi av frivillige, og at de har begrenset med mulighet for å ivareta og tilrettelegge. </a:t>
            </a:r>
          </a:p>
        </p:txBody>
      </p:sp>
    </p:spTree>
    <p:extLst>
      <p:ext uri="{BB962C8B-B14F-4D97-AF65-F5344CB8AC3E}">
        <p14:creationId xmlns:p14="http://schemas.microsoft.com/office/powerpoint/2010/main" val="8434604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786A0C-7427-416E-8B7D-6717C813FFA2}"/>
              </a:ext>
            </a:extLst>
          </p:cNvPr>
          <p:cNvSpPr>
            <a:spLocks noGrp="1"/>
          </p:cNvSpPr>
          <p:nvPr>
            <p:ph type="body" sz="quarter" idx="15"/>
          </p:nvPr>
        </p:nvSpPr>
        <p:spPr>
          <a:xfrm>
            <a:off x="422140" y="981699"/>
            <a:ext cx="11376025" cy="719138"/>
          </a:xfrm>
        </p:spPr>
        <p:txBody>
          <a:bodyPr/>
          <a:lstStyle/>
          <a:p>
            <a:r>
              <a:rPr lang="nb-NO" sz="1600" dirty="0"/>
              <a:t>Hvilke ordninger og støttetiltak finnes i kommunen for å sikre mangfoldig deltagelse i barns fritidsaktiviteter?</a:t>
            </a:r>
          </a:p>
        </p:txBody>
      </p:sp>
      <p:sp>
        <p:nvSpPr>
          <p:cNvPr id="3" name="strFooter">
            <a:extLst>
              <a:ext uri="{FF2B5EF4-FFF2-40B4-BE49-F238E27FC236}">
                <a16:creationId xmlns:a16="http://schemas.microsoft.com/office/drawing/2014/main" id="{5281DFD9-A549-46A8-9944-C566D00EC967}"/>
              </a:ext>
            </a:extLst>
          </p:cNvPr>
          <p:cNvSpPr>
            <a:spLocks noGrp="1"/>
          </p:cNvSpPr>
          <p:nvPr>
            <p:ph type="body" sz="quarter" idx="17"/>
          </p:nvPr>
        </p:nvSpPr>
        <p:spPr/>
        <p:txBody>
          <a:bodyPr/>
          <a:lstStyle/>
          <a:p>
            <a:r>
              <a:rPr lang="nb-NO" dirty="0"/>
              <a:t>Base:	n=133</a:t>
            </a:r>
          </a:p>
          <a:p>
            <a:r>
              <a:rPr lang="nb-NO" dirty="0"/>
              <a:t>Spørsmål:	Q8 Hvilke ordninger og støttetiltak finnes i kommunen for å sikre mangfoldig deltagelse i barns fritidsaktiviteter?</a:t>
            </a:r>
          </a:p>
        </p:txBody>
      </p:sp>
      <p:sp>
        <p:nvSpPr>
          <p:cNvPr id="6" name="Slide Number Placeholder 5">
            <a:extLst>
              <a:ext uri="{FF2B5EF4-FFF2-40B4-BE49-F238E27FC236}">
                <a16:creationId xmlns:a16="http://schemas.microsoft.com/office/drawing/2014/main" id="{2DFC2D7F-16FD-423C-A519-8A8A06DEBE21}"/>
              </a:ext>
            </a:extLst>
          </p:cNvPr>
          <p:cNvSpPr>
            <a:spLocks noGrp="1"/>
          </p:cNvSpPr>
          <p:nvPr>
            <p:ph type="sldNum" sz="quarter" idx="18"/>
          </p:nvPr>
        </p:nvSpPr>
        <p:spPr/>
        <p:txBody>
          <a:bodyPr/>
          <a:lstStyle/>
          <a:p>
            <a:fld id="{D61AABEC-672F-4B68-B914-690DA978312C}" type="slidenum">
              <a:rPr lang="nb-NO" smtClean="0"/>
              <a:pPr/>
              <a:t>17</a:t>
            </a:fld>
            <a:r>
              <a:rPr lang="nb-NO" dirty="0"/>
              <a:t> </a:t>
            </a:r>
          </a:p>
        </p:txBody>
      </p:sp>
      <p:sp>
        <p:nvSpPr>
          <p:cNvPr id="5" name="Title 4">
            <a:extLst>
              <a:ext uri="{FF2B5EF4-FFF2-40B4-BE49-F238E27FC236}">
                <a16:creationId xmlns:a16="http://schemas.microsoft.com/office/drawing/2014/main" id="{E14F78F5-287C-4826-83D6-75F90D4E94FB}"/>
              </a:ext>
            </a:extLst>
          </p:cNvPr>
          <p:cNvSpPr>
            <a:spLocks noGrp="1"/>
          </p:cNvSpPr>
          <p:nvPr>
            <p:ph type="title"/>
          </p:nvPr>
        </p:nvSpPr>
        <p:spPr/>
        <p:txBody>
          <a:bodyPr/>
          <a:lstStyle/>
          <a:p>
            <a:r>
              <a:rPr lang="nb-NO" sz="2000" dirty="0"/>
              <a:t>8 av 10 tilbyr støttekontakt for å sikre mangfoldig deltagelse i barns fritidsaktiviteter</a:t>
            </a:r>
          </a:p>
        </p:txBody>
      </p:sp>
      <p:pic>
        <p:nvPicPr>
          <p:cNvPr id="8" name="IpsosLogo">
            <a:extLst>
              <a:ext uri="{FF2B5EF4-FFF2-40B4-BE49-F238E27FC236}">
                <a16:creationId xmlns:a16="http://schemas.microsoft.com/office/drawing/2014/main" id="{F8FCE260-19D5-4BF7-A511-96D3EFE1A58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1241113" y="6087408"/>
            <a:ext cx="557052" cy="510241"/>
          </a:xfrm>
          <a:prstGeom prst="rect">
            <a:avLst/>
          </a:prstGeom>
        </p:spPr>
      </p:pic>
      <p:graphicFrame>
        <p:nvGraphicFramePr>
          <p:cNvPr id="10" name="Diagram 10">
            <a:extLst>
              <a:ext uri="{FF2B5EF4-FFF2-40B4-BE49-F238E27FC236}">
                <a16:creationId xmlns:a16="http://schemas.microsoft.com/office/drawing/2014/main" id="{9F46B2F8-964E-409D-849A-2930066E0237}"/>
              </a:ext>
            </a:extLst>
          </p:cNvPr>
          <p:cNvGraphicFramePr/>
          <p:nvPr>
            <p:extLst>
              <p:ext uri="{D42A27DB-BD31-4B8C-83A1-F6EECF244321}">
                <p14:modId xmlns:p14="http://schemas.microsoft.com/office/powerpoint/2010/main" val="1321878276"/>
              </p:ext>
            </p:extLst>
          </p:nvPr>
        </p:nvGraphicFramePr>
        <p:xfrm>
          <a:off x="2257173" y="1552757"/>
          <a:ext cx="9934827" cy="4071756"/>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2">
            <a:extLst>
              <a:ext uri="{FF2B5EF4-FFF2-40B4-BE49-F238E27FC236}">
                <a16:creationId xmlns:a16="http://schemas.microsoft.com/office/drawing/2014/main" id="{B570A3B0-F8EF-4B19-98A5-EB9A029571CA}"/>
              </a:ext>
            </a:extLst>
          </p:cNvPr>
          <p:cNvSpPr txBox="1"/>
          <p:nvPr/>
        </p:nvSpPr>
        <p:spPr>
          <a:xfrm>
            <a:off x="422140" y="5624513"/>
            <a:ext cx="10818973" cy="769441"/>
          </a:xfrm>
          <a:prstGeom prst="rect">
            <a:avLst/>
          </a:prstGeom>
          <a:noFill/>
        </p:spPr>
        <p:txBody>
          <a:bodyPr wrap="square" rtlCol="0">
            <a:spAutoFit/>
          </a:bodyPr>
          <a:lstStyle/>
          <a:p>
            <a:r>
              <a:rPr lang="nb-NO" sz="1100" b="1" dirty="0">
                <a:latin typeface="Calibri" panose="020F0502020204030204" pitchFamily="34" charset="0"/>
              </a:rPr>
              <a:t>Over 8 av 10 kommuner svarer at støttekontakt finnes i kommunen for å sikre mangfoldig deltagelse i barns fritidsaktiviteter. Videre har majoriteten av kommunene utlånsordninger for fritidsutstyr (68 %), og brukerstyrt personlig assistanse (62 %).  Det er kun 25 % av kommunene som tilbyr veiledning og opplæring, og 23 % som tilbyr transporttilbud tilpasset behov. 1 % av kommunene svarer at det ikke finnes støttetiltak for å sikre mangfoldig deltagelse. </a:t>
            </a:r>
          </a:p>
          <a:p>
            <a:r>
              <a:rPr lang="nb-NO" sz="1100" b="1" dirty="0">
                <a:latin typeface="Calibri" panose="020F0502020204030204" pitchFamily="34" charset="0"/>
              </a:rPr>
              <a:t> </a:t>
            </a:r>
          </a:p>
        </p:txBody>
      </p:sp>
    </p:spTree>
    <p:extLst>
      <p:ext uri="{BB962C8B-B14F-4D97-AF65-F5344CB8AC3E}">
        <p14:creationId xmlns:p14="http://schemas.microsoft.com/office/powerpoint/2010/main" val="24871260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786A0C-7427-416E-8B7D-6717C813FFA2}"/>
              </a:ext>
            </a:extLst>
          </p:cNvPr>
          <p:cNvSpPr>
            <a:spLocks noGrp="1"/>
          </p:cNvSpPr>
          <p:nvPr>
            <p:ph type="body" sz="quarter" idx="15"/>
          </p:nvPr>
        </p:nvSpPr>
        <p:spPr>
          <a:xfrm>
            <a:off x="407987" y="1010771"/>
            <a:ext cx="11376025" cy="719138"/>
          </a:xfrm>
        </p:spPr>
        <p:txBody>
          <a:bodyPr/>
          <a:lstStyle/>
          <a:p>
            <a:r>
              <a:rPr lang="nb-NO" sz="1600" dirty="0"/>
              <a:t>Beskriv kort hvilken veiledning og opplæring som finnes i kommunen for å kunne sikre mangfoldig deltagelse i barns fritidsaktiviteter?</a:t>
            </a:r>
          </a:p>
        </p:txBody>
      </p:sp>
      <p:sp>
        <p:nvSpPr>
          <p:cNvPr id="3" name="strFooter">
            <a:extLst>
              <a:ext uri="{FF2B5EF4-FFF2-40B4-BE49-F238E27FC236}">
                <a16:creationId xmlns:a16="http://schemas.microsoft.com/office/drawing/2014/main" id="{5281DFD9-A549-46A8-9944-C566D00EC967}"/>
              </a:ext>
            </a:extLst>
          </p:cNvPr>
          <p:cNvSpPr>
            <a:spLocks noGrp="1"/>
          </p:cNvSpPr>
          <p:nvPr>
            <p:ph type="body" sz="quarter" idx="17"/>
          </p:nvPr>
        </p:nvSpPr>
        <p:spPr/>
        <p:txBody>
          <a:bodyPr/>
          <a:lstStyle/>
          <a:p>
            <a:r>
              <a:rPr lang="nb-NO" dirty="0"/>
              <a:t>Base:	 Filter : Dersom svart finnes veiledning og opplæring på Q8 n=33</a:t>
            </a:r>
          </a:p>
          <a:p>
            <a:r>
              <a:rPr lang="nb-NO" dirty="0"/>
              <a:t>Spørsmål: Q9 </a:t>
            </a:r>
            <a:r>
              <a:rPr lang="nb-NO" sz="800" dirty="0"/>
              <a:t>Beskriv kort hvilken veiledning og opplæring som finnes i kommunen for å kunne sikre mangfoldig deltagelse i barns fritidsaktiviteter?</a:t>
            </a:r>
          </a:p>
          <a:p>
            <a:endParaRPr lang="nb-NO" dirty="0"/>
          </a:p>
        </p:txBody>
      </p:sp>
      <p:sp>
        <p:nvSpPr>
          <p:cNvPr id="6" name="Slide Number Placeholder 5">
            <a:extLst>
              <a:ext uri="{FF2B5EF4-FFF2-40B4-BE49-F238E27FC236}">
                <a16:creationId xmlns:a16="http://schemas.microsoft.com/office/drawing/2014/main" id="{CA5AEE9E-F813-471C-9F5D-1DB05233A7D8}"/>
              </a:ext>
            </a:extLst>
          </p:cNvPr>
          <p:cNvSpPr>
            <a:spLocks noGrp="1"/>
          </p:cNvSpPr>
          <p:nvPr>
            <p:ph type="sldNum" sz="quarter" idx="18"/>
          </p:nvPr>
        </p:nvSpPr>
        <p:spPr/>
        <p:txBody>
          <a:bodyPr/>
          <a:lstStyle/>
          <a:p>
            <a:fld id="{D61AABEC-672F-4B68-B914-690DA978312C}" type="slidenum">
              <a:rPr lang="nb-NO" smtClean="0"/>
              <a:pPr/>
              <a:t>18</a:t>
            </a:fld>
            <a:r>
              <a:rPr lang="nb-NO" dirty="0"/>
              <a:t> </a:t>
            </a:r>
          </a:p>
        </p:txBody>
      </p:sp>
      <p:sp>
        <p:nvSpPr>
          <p:cNvPr id="5" name="Title 4">
            <a:extLst>
              <a:ext uri="{FF2B5EF4-FFF2-40B4-BE49-F238E27FC236}">
                <a16:creationId xmlns:a16="http://schemas.microsoft.com/office/drawing/2014/main" id="{E14F78F5-287C-4826-83D6-75F90D4E94FB}"/>
              </a:ext>
            </a:extLst>
          </p:cNvPr>
          <p:cNvSpPr>
            <a:spLocks noGrp="1"/>
          </p:cNvSpPr>
          <p:nvPr>
            <p:ph type="title"/>
          </p:nvPr>
        </p:nvSpPr>
        <p:spPr/>
        <p:txBody>
          <a:bodyPr/>
          <a:lstStyle/>
          <a:p>
            <a:r>
              <a:rPr lang="nb-NO" sz="2000" dirty="0"/>
              <a:t>Det er stor spredning i hvordan kommunene gir veiledning og opplæring for å sikre mangfoldig deltagelse i  barns fritidsaktiviteter</a:t>
            </a:r>
          </a:p>
        </p:txBody>
      </p:sp>
      <p:grpSp>
        <p:nvGrpSpPr>
          <p:cNvPr id="14" name="Group 13">
            <a:extLst>
              <a:ext uri="{FF2B5EF4-FFF2-40B4-BE49-F238E27FC236}">
                <a16:creationId xmlns:a16="http://schemas.microsoft.com/office/drawing/2014/main" id="{57B486C0-DD41-4F23-ACB6-6E5DB56A9922}"/>
              </a:ext>
            </a:extLst>
          </p:cNvPr>
          <p:cNvGrpSpPr/>
          <p:nvPr/>
        </p:nvGrpSpPr>
        <p:grpSpPr>
          <a:xfrm>
            <a:off x="288322" y="1333152"/>
            <a:ext cx="3506785" cy="1159320"/>
            <a:chOff x="407988" y="1687371"/>
            <a:chExt cx="3506785" cy="1159320"/>
          </a:xfrm>
        </p:grpSpPr>
        <p:sp>
          <p:nvSpPr>
            <p:cNvPr id="18" name="Espace réservé du texte 20">
              <a:extLst>
                <a:ext uri="{FF2B5EF4-FFF2-40B4-BE49-F238E27FC236}">
                  <a16:creationId xmlns:a16="http://schemas.microsoft.com/office/drawing/2014/main" id="{1059ACDE-512A-4C25-B35E-94F58A0E2903}"/>
                </a:ext>
              </a:extLst>
            </p:cNvPr>
            <p:cNvSpPr txBox="1">
              <a:spLocks/>
            </p:cNvSpPr>
            <p:nvPr/>
          </p:nvSpPr>
          <p:spPr>
            <a:xfrm>
              <a:off x="980593" y="1867191"/>
              <a:ext cx="2934180" cy="979499"/>
            </a:xfrm>
            <a:prstGeom prst="rect">
              <a:avLst/>
            </a:prstGeom>
            <a:noFill/>
          </p:spPr>
          <p:txBody>
            <a:bodyPr anchor="ctr">
              <a:normAutofit lnSpcReduction="10000"/>
            </a:bodyPr>
            <a:lstStyle>
              <a:lvl1pPr marL="0" indent="0" algn="l" defTabSz="914400" rtl="0" eaLnBrk="1" latinLnBrk="0" hangingPunct="1">
                <a:lnSpc>
                  <a:spcPct val="90000"/>
                </a:lnSpc>
                <a:spcBef>
                  <a:spcPts val="1800"/>
                </a:spcBef>
                <a:buSzPct val="50000"/>
                <a:buFont typeface="Arial" panose="020B0406020202030204" pitchFamily="34" charset="0"/>
                <a:buNone/>
                <a:defRPr sz="2800" b="0" kern="1200">
                  <a:solidFill>
                    <a:schemeClr val="bg2"/>
                  </a:solidFill>
                  <a:latin typeface="+mn-lt"/>
                  <a:ea typeface="+mn-ea"/>
                  <a:cs typeface="+mn-cs"/>
                </a:defRPr>
              </a:lvl1pPr>
              <a:lvl2pPr marL="447675" indent="-314325" algn="l" defTabSz="914400" rtl="0" eaLnBrk="1" latinLnBrk="0" hangingPunct="1">
                <a:lnSpc>
                  <a:spcPct val="90000"/>
                </a:lnSpc>
                <a:spcBef>
                  <a:spcPts val="600"/>
                </a:spcBef>
                <a:buFont typeface="Arial" panose="020B0604020202020204" pitchFamily="34" charset="0"/>
                <a:buChar char="—"/>
                <a:defRPr sz="1400" kern="1200">
                  <a:solidFill>
                    <a:schemeClr val="bg2"/>
                  </a:solidFill>
                  <a:latin typeface="+mn-lt"/>
                  <a:ea typeface="+mn-ea"/>
                  <a:cs typeface="+mn-cs"/>
                </a:defRPr>
              </a:lvl2pPr>
              <a:lvl3pPr marL="714375" indent="-171450" algn="l" defTabSz="914400" rtl="0" eaLnBrk="1" latinLnBrk="0" hangingPunct="1">
                <a:lnSpc>
                  <a:spcPct val="90000"/>
                </a:lnSpc>
                <a:spcBef>
                  <a:spcPts val="600"/>
                </a:spcBef>
                <a:buFont typeface="Courier New" panose="02070309020205020404" pitchFamily="49" charset="0"/>
                <a:buChar char="o"/>
                <a:defRPr sz="1200" kern="1200">
                  <a:solidFill>
                    <a:schemeClr val="bg2"/>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Arial"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1200" dirty="0">
                  <a:solidFill>
                    <a:schemeClr val="tx1"/>
                  </a:solidFill>
                </a:rPr>
                <a:t>Veiledning og holdningsarbeid for tilbydere av fritidsaktiviteter. For eksempel samarbeid med speider om å rekruttere støttekontakter innad i miljøet for å kunne være ekstra voksne/støttepersoner med på aktiviteter</a:t>
              </a:r>
            </a:p>
          </p:txBody>
        </p:sp>
        <p:cxnSp>
          <p:nvCxnSpPr>
            <p:cNvPr id="25" name="Straight Connector 35">
              <a:extLst>
                <a:ext uri="{FF2B5EF4-FFF2-40B4-BE49-F238E27FC236}">
                  <a16:creationId xmlns:a16="http://schemas.microsoft.com/office/drawing/2014/main" id="{FD6078D3-0D56-45D7-9E10-87CD1789B67F}"/>
                </a:ext>
              </a:extLst>
            </p:cNvPr>
            <p:cNvCxnSpPr>
              <a:cxnSpLocks/>
            </p:cNvCxnSpPr>
            <p:nvPr/>
          </p:nvCxnSpPr>
          <p:spPr>
            <a:xfrm flipV="1">
              <a:off x="980593" y="1687371"/>
              <a:ext cx="0" cy="115932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D84714C0-0DEF-494A-8EDA-E43991ED4353}"/>
                </a:ext>
              </a:extLst>
            </p:cNvPr>
            <p:cNvGrpSpPr>
              <a:grpSpLocks noChangeAspect="1"/>
            </p:cNvGrpSpPr>
            <p:nvPr/>
          </p:nvGrpSpPr>
          <p:grpSpPr>
            <a:xfrm>
              <a:off x="407988" y="2007831"/>
              <a:ext cx="572605" cy="518400"/>
              <a:chOff x="1655523" y="2652173"/>
              <a:chExt cx="1495234" cy="1353689"/>
            </a:xfrm>
          </p:grpSpPr>
          <p:sp>
            <p:nvSpPr>
              <p:cNvPr id="45" name="Freeform 11">
                <a:extLst>
                  <a:ext uri="{FF2B5EF4-FFF2-40B4-BE49-F238E27FC236}">
                    <a16:creationId xmlns:a16="http://schemas.microsoft.com/office/drawing/2014/main" id="{7E5B580F-3DD7-4278-9D59-169CABF4BC72}"/>
                  </a:ext>
                </a:extLst>
              </p:cNvPr>
              <p:cNvSpPr>
                <a:spLocks/>
              </p:cNvSpPr>
              <p:nvPr userDrawn="1"/>
            </p:nvSpPr>
            <p:spPr bwMode="auto">
              <a:xfrm rot="10800000" flipH="1">
                <a:off x="1655523" y="2652173"/>
                <a:ext cx="815012" cy="1353689"/>
              </a:xfrm>
              <a:custGeom>
                <a:avLst/>
                <a:gdLst>
                  <a:gd name="T0" fmla="*/ 409 w 444"/>
                  <a:gd name="T1" fmla="*/ 324 h 737"/>
                  <a:gd name="T2" fmla="*/ 257 w 444"/>
                  <a:gd name="T3" fmla="*/ 270 h 737"/>
                  <a:gd name="T4" fmla="*/ 130 w 444"/>
                  <a:gd name="T5" fmla="*/ 326 h 737"/>
                  <a:gd name="T6" fmla="*/ 366 w 444"/>
                  <a:gd name="T7" fmla="*/ 45 h 737"/>
                  <a:gd name="T8" fmla="*/ 338 w 444"/>
                  <a:gd name="T9" fmla="*/ 0 h 737"/>
                  <a:gd name="T10" fmla="*/ 19 w 444"/>
                  <a:gd name="T11" fmla="*/ 489 h 737"/>
                  <a:gd name="T12" fmla="*/ 276 w 444"/>
                  <a:gd name="T13" fmla="*/ 730 h 737"/>
                  <a:gd name="T14" fmla="*/ 444 w 444"/>
                  <a:gd name="T15" fmla="*/ 634 h 737"/>
                  <a:gd name="T16" fmla="*/ 391 w 444"/>
                  <a:gd name="T17" fmla="*/ 493 h 737"/>
                  <a:gd name="T18" fmla="*/ 409 w 444"/>
                  <a:gd name="T19" fmla="*/ 324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4" h="737">
                    <a:moveTo>
                      <a:pt x="409" y="324"/>
                    </a:moveTo>
                    <a:cubicBezTo>
                      <a:pt x="369" y="287"/>
                      <a:pt x="316" y="265"/>
                      <a:pt x="257" y="270"/>
                    </a:cubicBezTo>
                    <a:cubicBezTo>
                      <a:pt x="198" y="274"/>
                      <a:pt x="177" y="291"/>
                      <a:pt x="130" y="326"/>
                    </a:cubicBezTo>
                    <a:cubicBezTo>
                      <a:pt x="131" y="213"/>
                      <a:pt x="302" y="76"/>
                      <a:pt x="366" y="45"/>
                    </a:cubicBezTo>
                    <a:cubicBezTo>
                      <a:pt x="366" y="45"/>
                      <a:pt x="350" y="18"/>
                      <a:pt x="338" y="0"/>
                    </a:cubicBezTo>
                    <a:cubicBezTo>
                      <a:pt x="192" y="30"/>
                      <a:pt x="0" y="231"/>
                      <a:pt x="19" y="489"/>
                    </a:cubicBezTo>
                    <a:cubicBezTo>
                      <a:pt x="32" y="657"/>
                      <a:pt x="182" y="737"/>
                      <a:pt x="276" y="730"/>
                    </a:cubicBezTo>
                    <a:cubicBezTo>
                      <a:pt x="332" y="726"/>
                      <a:pt x="401" y="693"/>
                      <a:pt x="444" y="634"/>
                    </a:cubicBezTo>
                    <a:cubicBezTo>
                      <a:pt x="416" y="598"/>
                      <a:pt x="396" y="551"/>
                      <a:pt x="391" y="493"/>
                    </a:cubicBezTo>
                    <a:cubicBezTo>
                      <a:pt x="387" y="433"/>
                      <a:pt x="394" y="376"/>
                      <a:pt x="409" y="32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dirty="0"/>
              </a:p>
            </p:txBody>
          </p:sp>
          <p:sp>
            <p:nvSpPr>
              <p:cNvPr id="46" name="Freeform: Shape 45">
                <a:extLst>
                  <a:ext uri="{FF2B5EF4-FFF2-40B4-BE49-F238E27FC236}">
                    <a16:creationId xmlns:a16="http://schemas.microsoft.com/office/drawing/2014/main" id="{E79BFE03-4A94-4EF9-9F44-5F1FFC49340C}"/>
                  </a:ext>
                </a:extLst>
              </p:cNvPr>
              <p:cNvSpPr>
                <a:spLocks/>
              </p:cNvSpPr>
              <p:nvPr userDrawn="1"/>
            </p:nvSpPr>
            <p:spPr bwMode="auto">
              <a:xfrm rot="10800000" flipH="1">
                <a:off x="2441786" y="2652887"/>
                <a:ext cx="708971" cy="1341607"/>
              </a:xfrm>
              <a:custGeom>
                <a:avLst/>
                <a:gdLst>
                  <a:gd name="connsiteX0" fmla="*/ 473994 w 708971"/>
                  <a:gd name="connsiteY0" fmla="*/ 1340832 h 1341607"/>
                  <a:gd name="connsiteX1" fmla="*/ 676818 w 708971"/>
                  <a:gd name="connsiteY1" fmla="*/ 1265442 h 1341607"/>
                  <a:gd name="connsiteX2" fmla="*/ 708971 w 708971"/>
                  <a:gd name="connsiteY2" fmla="*/ 1239075 h 1341607"/>
                  <a:gd name="connsiteX3" fmla="*/ 708971 w 708971"/>
                  <a:gd name="connsiteY3" fmla="*/ 589345 h 1341607"/>
                  <a:gd name="connsiteX4" fmla="*/ 669113 w 708971"/>
                  <a:gd name="connsiteY4" fmla="*/ 556623 h 1341607"/>
                  <a:gd name="connsiteX5" fmla="*/ 439129 w 708971"/>
                  <a:gd name="connsiteY5" fmla="*/ 495924 h 1341607"/>
                  <a:gd name="connsiteX6" fmla="*/ 204250 w 708971"/>
                  <a:gd name="connsiteY6" fmla="*/ 598783 h 1341607"/>
                  <a:gd name="connsiteX7" fmla="*/ 639144 w 708971"/>
                  <a:gd name="connsiteY7" fmla="*/ 82654 h 1341607"/>
                  <a:gd name="connsiteX8" fmla="*/ 585929 w 708971"/>
                  <a:gd name="connsiteY8" fmla="*/ 0 h 1341607"/>
                  <a:gd name="connsiteX9" fmla="*/ 2400 w 708971"/>
                  <a:gd name="connsiteY9" fmla="*/ 896337 h 1341607"/>
                  <a:gd name="connsiteX10" fmla="*/ 473994 w 708971"/>
                  <a:gd name="connsiteY10" fmla="*/ 1340832 h 134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8971" h="1341607">
                    <a:moveTo>
                      <a:pt x="473994" y="1340832"/>
                    </a:moveTo>
                    <a:cubicBezTo>
                      <a:pt x="537990" y="1336010"/>
                      <a:pt x="611275" y="1310267"/>
                      <a:pt x="676818" y="1265442"/>
                    </a:cubicBezTo>
                    <a:lnTo>
                      <a:pt x="708971" y="1239075"/>
                    </a:lnTo>
                    <a:lnTo>
                      <a:pt x="708971" y="589345"/>
                    </a:lnTo>
                    <a:lnTo>
                      <a:pt x="669113" y="556623"/>
                    </a:lnTo>
                    <a:cubicBezTo>
                      <a:pt x="603677" y="512885"/>
                      <a:pt x="525145" y="489036"/>
                      <a:pt x="439129" y="495924"/>
                    </a:cubicBezTo>
                    <a:cubicBezTo>
                      <a:pt x="329029" y="503271"/>
                      <a:pt x="292329" y="534496"/>
                      <a:pt x="204250" y="598783"/>
                    </a:cubicBezTo>
                    <a:cubicBezTo>
                      <a:pt x="206085" y="391229"/>
                      <a:pt x="521704" y="139594"/>
                      <a:pt x="639144" y="82654"/>
                    </a:cubicBezTo>
                    <a:cubicBezTo>
                      <a:pt x="639144" y="82654"/>
                      <a:pt x="607949" y="33062"/>
                      <a:pt x="585929" y="0"/>
                    </a:cubicBezTo>
                    <a:cubicBezTo>
                      <a:pt x="319854" y="53266"/>
                      <a:pt x="-32465" y="424291"/>
                      <a:pt x="2400" y="896337"/>
                    </a:cubicBezTo>
                    <a:cubicBezTo>
                      <a:pt x="26255" y="1206749"/>
                      <a:pt x="301504" y="1353689"/>
                      <a:pt x="473994" y="1340832"/>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nb-NO" dirty="0"/>
              </a:p>
            </p:txBody>
          </p:sp>
        </p:grpSp>
      </p:grpSp>
      <p:grpSp>
        <p:nvGrpSpPr>
          <p:cNvPr id="16" name="Group 15">
            <a:extLst>
              <a:ext uri="{FF2B5EF4-FFF2-40B4-BE49-F238E27FC236}">
                <a16:creationId xmlns:a16="http://schemas.microsoft.com/office/drawing/2014/main" id="{5650CEDB-83EA-4DDC-B19F-54A4C51096A7}"/>
              </a:ext>
            </a:extLst>
          </p:cNvPr>
          <p:cNvGrpSpPr/>
          <p:nvPr/>
        </p:nvGrpSpPr>
        <p:grpSpPr>
          <a:xfrm>
            <a:off x="4001852" y="1370476"/>
            <a:ext cx="3531425" cy="1159320"/>
            <a:chOff x="5078811" y="1687371"/>
            <a:chExt cx="3249216" cy="1159320"/>
          </a:xfrm>
        </p:grpSpPr>
        <p:sp>
          <p:nvSpPr>
            <p:cNvPr id="84" name="Espace réservé du texte 20">
              <a:extLst>
                <a:ext uri="{FF2B5EF4-FFF2-40B4-BE49-F238E27FC236}">
                  <a16:creationId xmlns:a16="http://schemas.microsoft.com/office/drawing/2014/main" id="{62290E89-B30B-48C8-A55E-EF0785D6DF13}"/>
                </a:ext>
              </a:extLst>
            </p:cNvPr>
            <p:cNvSpPr txBox="1">
              <a:spLocks/>
            </p:cNvSpPr>
            <p:nvPr/>
          </p:nvSpPr>
          <p:spPr>
            <a:xfrm>
              <a:off x="5651416" y="1867192"/>
              <a:ext cx="2676611" cy="799678"/>
            </a:xfrm>
            <a:prstGeom prst="rect">
              <a:avLst/>
            </a:prstGeom>
            <a:noFill/>
          </p:spPr>
          <p:txBody>
            <a:bodyPr anchor="ctr">
              <a:noAutofit/>
            </a:bodyPr>
            <a:lstStyle>
              <a:lvl1pPr marL="0" indent="0" algn="l" defTabSz="914400" rtl="0" eaLnBrk="1" latinLnBrk="0" hangingPunct="1">
                <a:lnSpc>
                  <a:spcPct val="90000"/>
                </a:lnSpc>
                <a:spcBef>
                  <a:spcPts val="1800"/>
                </a:spcBef>
                <a:buSzPct val="50000"/>
                <a:buFont typeface="Arial" panose="020B0406020202030204" pitchFamily="34" charset="0"/>
                <a:buNone/>
                <a:defRPr sz="2800" b="0" kern="1200">
                  <a:solidFill>
                    <a:schemeClr val="bg2"/>
                  </a:solidFill>
                  <a:latin typeface="+mn-lt"/>
                  <a:ea typeface="+mn-ea"/>
                  <a:cs typeface="+mn-cs"/>
                </a:defRPr>
              </a:lvl1pPr>
              <a:lvl2pPr marL="447675" indent="-314325" algn="l" defTabSz="914400" rtl="0" eaLnBrk="1" latinLnBrk="0" hangingPunct="1">
                <a:lnSpc>
                  <a:spcPct val="90000"/>
                </a:lnSpc>
                <a:spcBef>
                  <a:spcPts val="600"/>
                </a:spcBef>
                <a:buFont typeface="Arial" panose="020B0604020202020204" pitchFamily="34" charset="0"/>
                <a:buChar char="—"/>
                <a:defRPr sz="1400" kern="1200">
                  <a:solidFill>
                    <a:schemeClr val="bg2"/>
                  </a:solidFill>
                  <a:latin typeface="+mn-lt"/>
                  <a:ea typeface="+mn-ea"/>
                  <a:cs typeface="+mn-cs"/>
                </a:defRPr>
              </a:lvl2pPr>
              <a:lvl3pPr marL="714375" indent="-171450" algn="l" defTabSz="914400" rtl="0" eaLnBrk="1" latinLnBrk="0" hangingPunct="1">
                <a:lnSpc>
                  <a:spcPct val="90000"/>
                </a:lnSpc>
                <a:spcBef>
                  <a:spcPts val="600"/>
                </a:spcBef>
                <a:buFont typeface="Courier New" panose="02070309020205020404" pitchFamily="49" charset="0"/>
                <a:buChar char="o"/>
                <a:defRPr sz="1200" kern="1200">
                  <a:solidFill>
                    <a:schemeClr val="bg2"/>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Arial"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1200" dirty="0">
                  <a:solidFill>
                    <a:schemeClr val="tx1"/>
                  </a:solidFill>
                </a:rPr>
                <a:t>Informasjon om fritidstilbudene i kommunen og mulighet for deltakelse på "lokalmiljømodellen" ved Beitostølen helsesportssenter. Fellessamling for idrettslag med paraidrett og inkludering som tema.</a:t>
              </a:r>
            </a:p>
          </p:txBody>
        </p:sp>
        <p:cxnSp>
          <p:nvCxnSpPr>
            <p:cNvPr id="85" name="Straight Connector 35">
              <a:extLst>
                <a:ext uri="{FF2B5EF4-FFF2-40B4-BE49-F238E27FC236}">
                  <a16:creationId xmlns:a16="http://schemas.microsoft.com/office/drawing/2014/main" id="{34EC4F5C-E702-4DD8-A74B-8982F25866FD}"/>
                </a:ext>
              </a:extLst>
            </p:cNvPr>
            <p:cNvCxnSpPr>
              <a:cxnSpLocks/>
            </p:cNvCxnSpPr>
            <p:nvPr/>
          </p:nvCxnSpPr>
          <p:spPr>
            <a:xfrm flipV="1">
              <a:off x="5651416" y="1687371"/>
              <a:ext cx="0" cy="1159320"/>
            </a:xfrm>
            <a:prstGeom prst="line">
              <a:avLst/>
            </a:prstGeom>
            <a:ln w="12700">
              <a:gradFill>
                <a:gsLst>
                  <a:gs pos="0">
                    <a:schemeClr val="bg2">
                      <a:alpha val="0"/>
                    </a:schemeClr>
                  </a:gs>
                  <a:gs pos="55000">
                    <a:schemeClr val="bg2"/>
                  </a:gs>
                  <a:gs pos="100000">
                    <a:schemeClr val="bg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86" name="Group 85">
              <a:extLst>
                <a:ext uri="{FF2B5EF4-FFF2-40B4-BE49-F238E27FC236}">
                  <a16:creationId xmlns:a16="http://schemas.microsoft.com/office/drawing/2014/main" id="{D770643A-ACA0-4E24-BD7B-4069CCD539A8}"/>
                </a:ext>
              </a:extLst>
            </p:cNvPr>
            <p:cNvGrpSpPr>
              <a:grpSpLocks noChangeAspect="1"/>
            </p:cNvGrpSpPr>
            <p:nvPr/>
          </p:nvGrpSpPr>
          <p:grpSpPr>
            <a:xfrm>
              <a:off x="5078811" y="2007831"/>
              <a:ext cx="572605" cy="518400"/>
              <a:chOff x="1655523" y="2652173"/>
              <a:chExt cx="1495234" cy="1353689"/>
            </a:xfrm>
            <a:solidFill>
              <a:schemeClr val="bg2"/>
            </a:solidFill>
          </p:grpSpPr>
          <p:sp>
            <p:nvSpPr>
              <p:cNvPr id="87" name="Freeform 11">
                <a:extLst>
                  <a:ext uri="{FF2B5EF4-FFF2-40B4-BE49-F238E27FC236}">
                    <a16:creationId xmlns:a16="http://schemas.microsoft.com/office/drawing/2014/main" id="{02039AF6-BEF2-4367-BCD9-FED61CD5DFB6}"/>
                  </a:ext>
                </a:extLst>
              </p:cNvPr>
              <p:cNvSpPr>
                <a:spLocks/>
              </p:cNvSpPr>
              <p:nvPr userDrawn="1"/>
            </p:nvSpPr>
            <p:spPr bwMode="auto">
              <a:xfrm rot="10800000" flipH="1">
                <a:off x="1655523" y="2652173"/>
                <a:ext cx="815012" cy="1353689"/>
              </a:xfrm>
              <a:custGeom>
                <a:avLst/>
                <a:gdLst>
                  <a:gd name="T0" fmla="*/ 409 w 444"/>
                  <a:gd name="T1" fmla="*/ 324 h 737"/>
                  <a:gd name="T2" fmla="*/ 257 w 444"/>
                  <a:gd name="T3" fmla="*/ 270 h 737"/>
                  <a:gd name="T4" fmla="*/ 130 w 444"/>
                  <a:gd name="T5" fmla="*/ 326 h 737"/>
                  <a:gd name="T6" fmla="*/ 366 w 444"/>
                  <a:gd name="T7" fmla="*/ 45 h 737"/>
                  <a:gd name="T8" fmla="*/ 338 w 444"/>
                  <a:gd name="T9" fmla="*/ 0 h 737"/>
                  <a:gd name="T10" fmla="*/ 19 w 444"/>
                  <a:gd name="T11" fmla="*/ 489 h 737"/>
                  <a:gd name="T12" fmla="*/ 276 w 444"/>
                  <a:gd name="T13" fmla="*/ 730 h 737"/>
                  <a:gd name="T14" fmla="*/ 444 w 444"/>
                  <a:gd name="T15" fmla="*/ 634 h 737"/>
                  <a:gd name="T16" fmla="*/ 391 w 444"/>
                  <a:gd name="T17" fmla="*/ 493 h 737"/>
                  <a:gd name="T18" fmla="*/ 409 w 444"/>
                  <a:gd name="T19" fmla="*/ 324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4" h="737">
                    <a:moveTo>
                      <a:pt x="409" y="324"/>
                    </a:moveTo>
                    <a:cubicBezTo>
                      <a:pt x="369" y="287"/>
                      <a:pt x="316" y="265"/>
                      <a:pt x="257" y="270"/>
                    </a:cubicBezTo>
                    <a:cubicBezTo>
                      <a:pt x="198" y="274"/>
                      <a:pt x="177" y="291"/>
                      <a:pt x="130" y="326"/>
                    </a:cubicBezTo>
                    <a:cubicBezTo>
                      <a:pt x="131" y="213"/>
                      <a:pt x="302" y="76"/>
                      <a:pt x="366" y="45"/>
                    </a:cubicBezTo>
                    <a:cubicBezTo>
                      <a:pt x="366" y="45"/>
                      <a:pt x="350" y="18"/>
                      <a:pt x="338" y="0"/>
                    </a:cubicBezTo>
                    <a:cubicBezTo>
                      <a:pt x="192" y="30"/>
                      <a:pt x="0" y="231"/>
                      <a:pt x="19" y="489"/>
                    </a:cubicBezTo>
                    <a:cubicBezTo>
                      <a:pt x="32" y="657"/>
                      <a:pt x="182" y="737"/>
                      <a:pt x="276" y="730"/>
                    </a:cubicBezTo>
                    <a:cubicBezTo>
                      <a:pt x="332" y="726"/>
                      <a:pt x="401" y="693"/>
                      <a:pt x="444" y="634"/>
                    </a:cubicBezTo>
                    <a:cubicBezTo>
                      <a:pt x="416" y="598"/>
                      <a:pt x="396" y="551"/>
                      <a:pt x="391" y="493"/>
                    </a:cubicBezTo>
                    <a:cubicBezTo>
                      <a:pt x="387" y="433"/>
                      <a:pt x="394" y="376"/>
                      <a:pt x="409" y="3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dirty="0"/>
              </a:p>
            </p:txBody>
          </p:sp>
          <p:sp>
            <p:nvSpPr>
              <p:cNvPr id="88" name="Freeform: Shape 87">
                <a:extLst>
                  <a:ext uri="{FF2B5EF4-FFF2-40B4-BE49-F238E27FC236}">
                    <a16:creationId xmlns:a16="http://schemas.microsoft.com/office/drawing/2014/main" id="{9C7286B1-5C35-4186-9183-C73E027CA2A1}"/>
                  </a:ext>
                </a:extLst>
              </p:cNvPr>
              <p:cNvSpPr>
                <a:spLocks/>
              </p:cNvSpPr>
              <p:nvPr userDrawn="1"/>
            </p:nvSpPr>
            <p:spPr bwMode="auto">
              <a:xfrm rot="10800000" flipH="1">
                <a:off x="2441786" y="2652887"/>
                <a:ext cx="708971" cy="1341607"/>
              </a:xfrm>
              <a:custGeom>
                <a:avLst/>
                <a:gdLst>
                  <a:gd name="connsiteX0" fmla="*/ 473994 w 708971"/>
                  <a:gd name="connsiteY0" fmla="*/ 1340832 h 1341607"/>
                  <a:gd name="connsiteX1" fmla="*/ 676818 w 708971"/>
                  <a:gd name="connsiteY1" fmla="*/ 1265442 h 1341607"/>
                  <a:gd name="connsiteX2" fmla="*/ 708971 w 708971"/>
                  <a:gd name="connsiteY2" fmla="*/ 1239075 h 1341607"/>
                  <a:gd name="connsiteX3" fmla="*/ 708971 w 708971"/>
                  <a:gd name="connsiteY3" fmla="*/ 589345 h 1341607"/>
                  <a:gd name="connsiteX4" fmla="*/ 669113 w 708971"/>
                  <a:gd name="connsiteY4" fmla="*/ 556623 h 1341607"/>
                  <a:gd name="connsiteX5" fmla="*/ 439129 w 708971"/>
                  <a:gd name="connsiteY5" fmla="*/ 495924 h 1341607"/>
                  <a:gd name="connsiteX6" fmla="*/ 204250 w 708971"/>
                  <a:gd name="connsiteY6" fmla="*/ 598783 h 1341607"/>
                  <a:gd name="connsiteX7" fmla="*/ 639144 w 708971"/>
                  <a:gd name="connsiteY7" fmla="*/ 82654 h 1341607"/>
                  <a:gd name="connsiteX8" fmla="*/ 585929 w 708971"/>
                  <a:gd name="connsiteY8" fmla="*/ 0 h 1341607"/>
                  <a:gd name="connsiteX9" fmla="*/ 2400 w 708971"/>
                  <a:gd name="connsiteY9" fmla="*/ 896337 h 1341607"/>
                  <a:gd name="connsiteX10" fmla="*/ 473994 w 708971"/>
                  <a:gd name="connsiteY10" fmla="*/ 1340832 h 134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8971" h="1341607">
                    <a:moveTo>
                      <a:pt x="473994" y="1340832"/>
                    </a:moveTo>
                    <a:cubicBezTo>
                      <a:pt x="537990" y="1336010"/>
                      <a:pt x="611275" y="1310267"/>
                      <a:pt x="676818" y="1265442"/>
                    </a:cubicBezTo>
                    <a:lnTo>
                      <a:pt x="708971" y="1239075"/>
                    </a:lnTo>
                    <a:lnTo>
                      <a:pt x="708971" y="589345"/>
                    </a:lnTo>
                    <a:lnTo>
                      <a:pt x="669113" y="556623"/>
                    </a:lnTo>
                    <a:cubicBezTo>
                      <a:pt x="603677" y="512885"/>
                      <a:pt x="525145" y="489036"/>
                      <a:pt x="439129" y="495924"/>
                    </a:cubicBezTo>
                    <a:cubicBezTo>
                      <a:pt x="329029" y="503271"/>
                      <a:pt x="292329" y="534496"/>
                      <a:pt x="204250" y="598783"/>
                    </a:cubicBezTo>
                    <a:cubicBezTo>
                      <a:pt x="206085" y="391229"/>
                      <a:pt x="521704" y="139594"/>
                      <a:pt x="639144" y="82654"/>
                    </a:cubicBezTo>
                    <a:cubicBezTo>
                      <a:pt x="639144" y="82654"/>
                      <a:pt x="607949" y="33062"/>
                      <a:pt x="585929" y="0"/>
                    </a:cubicBezTo>
                    <a:cubicBezTo>
                      <a:pt x="319854" y="53266"/>
                      <a:pt x="-32465" y="424291"/>
                      <a:pt x="2400" y="896337"/>
                    </a:cubicBezTo>
                    <a:cubicBezTo>
                      <a:pt x="26255" y="1206749"/>
                      <a:pt x="301504" y="1353689"/>
                      <a:pt x="473994" y="13408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nb-NO" dirty="0"/>
              </a:p>
            </p:txBody>
          </p:sp>
        </p:grpSp>
      </p:grpSp>
      <p:grpSp>
        <p:nvGrpSpPr>
          <p:cNvPr id="15" name="Group 14">
            <a:extLst>
              <a:ext uri="{FF2B5EF4-FFF2-40B4-BE49-F238E27FC236}">
                <a16:creationId xmlns:a16="http://schemas.microsoft.com/office/drawing/2014/main" id="{A1A4DD2F-EB34-4036-B9DB-8DF46C714388}"/>
              </a:ext>
            </a:extLst>
          </p:cNvPr>
          <p:cNvGrpSpPr/>
          <p:nvPr/>
        </p:nvGrpSpPr>
        <p:grpSpPr>
          <a:xfrm>
            <a:off x="8028669" y="1332051"/>
            <a:ext cx="3769495" cy="1159320"/>
            <a:chOff x="2408859" y="3003985"/>
            <a:chExt cx="3249216" cy="1159320"/>
          </a:xfrm>
        </p:grpSpPr>
        <p:sp>
          <p:nvSpPr>
            <p:cNvPr id="91" name="Espace réservé du texte 20">
              <a:extLst>
                <a:ext uri="{FF2B5EF4-FFF2-40B4-BE49-F238E27FC236}">
                  <a16:creationId xmlns:a16="http://schemas.microsoft.com/office/drawing/2014/main" id="{B50EC52F-76E0-4A85-A15F-09A448DCB93A}"/>
                </a:ext>
              </a:extLst>
            </p:cNvPr>
            <p:cNvSpPr txBox="1">
              <a:spLocks/>
            </p:cNvSpPr>
            <p:nvPr/>
          </p:nvSpPr>
          <p:spPr>
            <a:xfrm>
              <a:off x="2981464" y="3183806"/>
              <a:ext cx="2676611" cy="799678"/>
            </a:xfrm>
            <a:prstGeom prst="rect">
              <a:avLst/>
            </a:prstGeom>
            <a:noFill/>
          </p:spPr>
          <p:txBody>
            <a:bodyPr anchor="ctr">
              <a:normAutofit/>
            </a:bodyPr>
            <a:lstStyle>
              <a:lvl1pPr marL="0" indent="0" algn="l" defTabSz="914400" rtl="0" eaLnBrk="1" latinLnBrk="0" hangingPunct="1">
                <a:lnSpc>
                  <a:spcPct val="90000"/>
                </a:lnSpc>
                <a:spcBef>
                  <a:spcPts val="1800"/>
                </a:spcBef>
                <a:buSzPct val="50000"/>
                <a:buFont typeface="Arial" panose="020B0406020202030204" pitchFamily="34" charset="0"/>
                <a:buNone/>
                <a:defRPr sz="2800" b="0" kern="1200">
                  <a:solidFill>
                    <a:schemeClr val="bg2"/>
                  </a:solidFill>
                  <a:latin typeface="+mn-lt"/>
                  <a:ea typeface="+mn-ea"/>
                  <a:cs typeface="+mn-cs"/>
                </a:defRPr>
              </a:lvl1pPr>
              <a:lvl2pPr marL="447675" indent="-314325" algn="l" defTabSz="914400" rtl="0" eaLnBrk="1" latinLnBrk="0" hangingPunct="1">
                <a:lnSpc>
                  <a:spcPct val="90000"/>
                </a:lnSpc>
                <a:spcBef>
                  <a:spcPts val="600"/>
                </a:spcBef>
                <a:buFont typeface="Arial" panose="020B0604020202020204" pitchFamily="34" charset="0"/>
                <a:buChar char="—"/>
                <a:defRPr sz="1400" kern="1200">
                  <a:solidFill>
                    <a:schemeClr val="bg2"/>
                  </a:solidFill>
                  <a:latin typeface="+mn-lt"/>
                  <a:ea typeface="+mn-ea"/>
                  <a:cs typeface="+mn-cs"/>
                </a:defRPr>
              </a:lvl2pPr>
              <a:lvl3pPr marL="714375" indent="-171450" algn="l" defTabSz="914400" rtl="0" eaLnBrk="1" latinLnBrk="0" hangingPunct="1">
                <a:lnSpc>
                  <a:spcPct val="90000"/>
                </a:lnSpc>
                <a:spcBef>
                  <a:spcPts val="600"/>
                </a:spcBef>
                <a:buFont typeface="Courier New" panose="02070309020205020404" pitchFamily="49" charset="0"/>
                <a:buChar char="o"/>
                <a:defRPr sz="1200" kern="1200">
                  <a:solidFill>
                    <a:schemeClr val="bg2"/>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Arial"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1200" dirty="0">
                  <a:solidFill>
                    <a:schemeClr val="tx1"/>
                  </a:solidFill>
                </a:rPr>
                <a:t>Vi organiserer ad-hoc løsninger hvis behovet skulle oppstå</a:t>
              </a:r>
            </a:p>
          </p:txBody>
        </p:sp>
        <p:cxnSp>
          <p:nvCxnSpPr>
            <p:cNvPr id="92" name="Straight Connector 35">
              <a:extLst>
                <a:ext uri="{FF2B5EF4-FFF2-40B4-BE49-F238E27FC236}">
                  <a16:creationId xmlns:a16="http://schemas.microsoft.com/office/drawing/2014/main" id="{16F4B8FD-D9EF-431C-9A09-8A8B2B34F142}"/>
                </a:ext>
              </a:extLst>
            </p:cNvPr>
            <p:cNvCxnSpPr>
              <a:cxnSpLocks/>
            </p:cNvCxnSpPr>
            <p:nvPr/>
          </p:nvCxnSpPr>
          <p:spPr>
            <a:xfrm flipV="1">
              <a:off x="2981464" y="3003985"/>
              <a:ext cx="0" cy="1159320"/>
            </a:xfrm>
            <a:prstGeom prst="line">
              <a:avLst/>
            </a:prstGeom>
            <a:ln w="12700">
              <a:gradFill>
                <a:gsLst>
                  <a:gs pos="0">
                    <a:schemeClr val="accent1">
                      <a:alpha val="0"/>
                    </a:schemeClr>
                  </a:gs>
                  <a:gs pos="55000">
                    <a:schemeClr val="accent1"/>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93" name="Group 92">
              <a:extLst>
                <a:ext uri="{FF2B5EF4-FFF2-40B4-BE49-F238E27FC236}">
                  <a16:creationId xmlns:a16="http://schemas.microsoft.com/office/drawing/2014/main" id="{5BA89418-0D1D-4133-B652-3F92C8BE579F}"/>
                </a:ext>
              </a:extLst>
            </p:cNvPr>
            <p:cNvGrpSpPr>
              <a:grpSpLocks noChangeAspect="1"/>
            </p:cNvGrpSpPr>
            <p:nvPr/>
          </p:nvGrpSpPr>
          <p:grpSpPr>
            <a:xfrm>
              <a:off x="2408859" y="3324445"/>
              <a:ext cx="572605" cy="518400"/>
              <a:chOff x="1655523" y="2652173"/>
              <a:chExt cx="1495234" cy="1353689"/>
            </a:xfrm>
            <a:solidFill>
              <a:schemeClr val="accent1"/>
            </a:solidFill>
          </p:grpSpPr>
          <p:sp>
            <p:nvSpPr>
              <p:cNvPr id="94" name="Freeform 11">
                <a:extLst>
                  <a:ext uri="{FF2B5EF4-FFF2-40B4-BE49-F238E27FC236}">
                    <a16:creationId xmlns:a16="http://schemas.microsoft.com/office/drawing/2014/main" id="{4D614E89-F4C8-43BD-828E-2913955B288E}"/>
                  </a:ext>
                </a:extLst>
              </p:cNvPr>
              <p:cNvSpPr>
                <a:spLocks/>
              </p:cNvSpPr>
              <p:nvPr userDrawn="1"/>
            </p:nvSpPr>
            <p:spPr bwMode="auto">
              <a:xfrm rot="10800000" flipH="1">
                <a:off x="1655523" y="2652173"/>
                <a:ext cx="815012" cy="1353689"/>
              </a:xfrm>
              <a:custGeom>
                <a:avLst/>
                <a:gdLst>
                  <a:gd name="T0" fmla="*/ 409 w 444"/>
                  <a:gd name="T1" fmla="*/ 324 h 737"/>
                  <a:gd name="T2" fmla="*/ 257 w 444"/>
                  <a:gd name="T3" fmla="*/ 270 h 737"/>
                  <a:gd name="T4" fmla="*/ 130 w 444"/>
                  <a:gd name="T5" fmla="*/ 326 h 737"/>
                  <a:gd name="T6" fmla="*/ 366 w 444"/>
                  <a:gd name="T7" fmla="*/ 45 h 737"/>
                  <a:gd name="T8" fmla="*/ 338 w 444"/>
                  <a:gd name="T9" fmla="*/ 0 h 737"/>
                  <a:gd name="T10" fmla="*/ 19 w 444"/>
                  <a:gd name="T11" fmla="*/ 489 h 737"/>
                  <a:gd name="T12" fmla="*/ 276 w 444"/>
                  <a:gd name="T13" fmla="*/ 730 h 737"/>
                  <a:gd name="T14" fmla="*/ 444 w 444"/>
                  <a:gd name="T15" fmla="*/ 634 h 737"/>
                  <a:gd name="T16" fmla="*/ 391 w 444"/>
                  <a:gd name="T17" fmla="*/ 493 h 737"/>
                  <a:gd name="T18" fmla="*/ 409 w 444"/>
                  <a:gd name="T19" fmla="*/ 324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4" h="737">
                    <a:moveTo>
                      <a:pt x="409" y="324"/>
                    </a:moveTo>
                    <a:cubicBezTo>
                      <a:pt x="369" y="287"/>
                      <a:pt x="316" y="265"/>
                      <a:pt x="257" y="270"/>
                    </a:cubicBezTo>
                    <a:cubicBezTo>
                      <a:pt x="198" y="274"/>
                      <a:pt x="177" y="291"/>
                      <a:pt x="130" y="326"/>
                    </a:cubicBezTo>
                    <a:cubicBezTo>
                      <a:pt x="131" y="213"/>
                      <a:pt x="302" y="76"/>
                      <a:pt x="366" y="45"/>
                    </a:cubicBezTo>
                    <a:cubicBezTo>
                      <a:pt x="366" y="45"/>
                      <a:pt x="350" y="18"/>
                      <a:pt x="338" y="0"/>
                    </a:cubicBezTo>
                    <a:cubicBezTo>
                      <a:pt x="192" y="30"/>
                      <a:pt x="0" y="231"/>
                      <a:pt x="19" y="489"/>
                    </a:cubicBezTo>
                    <a:cubicBezTo>
                      <a:pt x="32" y="657"/>
                      <a:pt x="182" y="737"/>
                      <a:pt x="276" y="730"/>
                    </a:cubicBezTo>
                    <a:cubicBezTo>
                      <a:pt x="332" y="726"/>
                      <a:pt x="401" y="693"/>
                      <a:pt x="444" y="634"/>
                    </a:cubicBezTo>
                    <a:cubicBezTo>
                      <a:pt x="416" y="598"/>
                      <a:pt x="396" y="551"/>
                      <a:pt x="391" y="493"/>
                    </a:cubicBezTo>
                    <a:cubicBezTo>
                      <a:pt x="387" y="433"/>
                      <a:pt x="394" y="376"/>
                      <a:pt x="409" y="3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dirty="0"/>
              </a:p>
            </p:txBody>
          </p:sp>
          <p:sp>
            <p:nvSpPr>
              <p:cNvPr id="95" name="Freeform: Shape 94">
                <a:extLst>
                  <a:ext uri="{FF2B5EF4-FFF2-40B4-BE49-F238E27FC236}">
                    <a16:creationId xmlns:a16="http://schemas.microsoft.com/office/drawing/2014/main" id="{B548FE27-0984-4B73-A16C-0CA44857B428}"/>
                  </a:ext>
                </a:extLst>
              </p:cNvPr>
              <p:cNvSpPr>
                <a:spLocks/>
              </p:cNvSpPr>
              <p:nvPr userDrawn="1"/>
            </p:nvSpPr>
            <p:spPr bwMode="auto">
              <a:xfrm rot="10800000" flipH="1">
                <a:off x="2441786" y="2652887"/>
                <a:ext cx="708971" cy="1341607"/>
              </a:xfrm>
              <a:custGeom>
                <a:avLst/>
                <a:gdLst>
                  <a:gd name="connsiteX0" fmla="*/ 473994 w 708971"/>
                  <a:gd name="connsiteY0" fmla="*/ 1340832 h 1341607"/>
                  <a:gd name="connsiteX1" fmla="*/ 676818 w 708971"/>
                  <a:gd name="connsiteY1" fmla="*/ 1265442 h 1341607"/>
                  <a:gd name="connsiteX2" fmla="*/ 708971 w 708971"/>
                  <a:gd name="connsiteY2" fmla="*/ 1239075 h 1341607"/>
                  <a:gd name="connsiteX3" fmla="*/ 708971 w 708971"/>
                  <a:gd name="connsiteY3" fmla="*/ 589345 h 1341607"/>
                  <a:gd name="connsiteX4" fmla="*/ 669113 w 708971"/>
                  <a:gd name="connsiteY4" fmla="*/ 556623 h 1341607"/>
                  <a:gd name="connsiteX5" fmla="*/ 439129 w 708971"/>
                  <a:gd name="connsiteY5" fmla="*/ 495924 h 1341607"/>
                  <a:gd name="connsiteX6" fmla="*/ 204250 w 708971"/>
                  <a:gd name="connsiteY6" fmla="*/ 598783 h 1341607"/>
                  <a:gd name="connsiteX7" fmla="*/ 639144 w 708971"/>
                  <a:gd name="connsiteY7" fmla="*/ 82654 h 1341607"/>
                  <a:gd name="connsiteX8" fmla="*/ 585929 w 708971"/>
                  <a:gd name="connsiteY8" fmla="*/ 0 h 1341607"/>
                  <a:gd name="connsiteX9" fmla="*/ 2400 w 708971"/>
                  <a:gd name="connsiteY9" fmla="*/ 896337 h 1341607"/>
                  <a:gd name="connsiteX10" fmla="*/ 473994 w 708971"/>
                  <a:gd name="connsiteY10" fmla="*/ 1340832 h 134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8971" h="1341607">
                    <a:moveTo>
                      <a:pt x="473994" y="1340832"/>
                    </a:moveTo>
                    <a:cubicBezTo>
                      <a:pt x="537990" y="1336010"/>
                      <a:pt x="611275" y="1310267"/>
                      <a:pt x="676818" y="1265442"/>
                    </a:cubicBezTo>
                    <a:lnTo>
                      <a:pt x="708971" y="1239075"/>
                    </a:lnTo>
                    <a:lnTo>
                      <a:pt x="708971" y="589345"/>
                    </a:lnTo>
                    <a:lnTo>
                      <a:pt x="669113" y="556623"/>
                    </a:lnTo>
                    <a:cubicBezTo>
                      <a:pt x="603677" y="512885"/>
                      <a:pt x="525145" y="489036"/>
                      <a:pt x="439129" y="495924"/>
                    </a:cubicBezTo>
                    <a:cubicBezTo>
                      <a:pt x="329029" y="503271"/>
                      <a:pt x="292329" y="534496"/>
                      <a:pt x="204250" y="598783"/>
                    </a:cubicBezTo>
                    <a:cubicBezTo>
                      <a:pt x="206085" y="391229"/>
                      <a:pt x="521704" y="139594"/>
                      <a:pt x="639144" y="82654"/>
                    </a:cubicBezTo>
                    <a:cubicBezTo>
                      <a:pt x="639144" y="82654"/>
                      <a:pt x="607949" y="33062"/>
                      <a:pt x="585929" y="0"/>
                    </a:cubicBezTo>
                    <a:cubicBezTo>
                      <a:pt x="319854" y="53266"/>
                      <a:pt x="-32465" y="424291"/>
                      <a:pt x="2400" y="896337"/>
                    </a:cubicBezTo>
                    <a:cubicBezTo>
                      <a:pt x="26255" y="1206749"/>
                      <a:pt x="301504" y="1353689"/>
                      <a:pt x="473994" y="13408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nb-NO" dirty="0"/>
              </a:p>
            </p:txBody>
          </p:sp>
        </p:grpSp>
      </p:grpSp>
      <p:grpSp>
        <p:nvGrpSpPr>
          <p:cNvPr id="126" name="Group 125">
            <a:extLst>
              <a:ext uri="{FF2B5EF4-FFF2-40B4-BE49-F238E27FC236}">
                <a16:creationId xmlns:a16="http://schemas.microsoft.com/office/drawing/2014/main" id="{C780DF9F-4DA8-487B-85EA-7211F15CC855}"/>
              </a:ext>
            </a:extLst>
          </p:cNvPr>
          <p:cNvGrpSpPr/>
          <p:nvPr/>
        </p:nvGrpSpPr>
        <p:grpSpPr>
          <a:xfrm>
            <a:off x="8209713" y="3983248"/>
            <a:ext cx="3809670" cy="1764923"/>
            <a:chOff x="8534798" y="4091928"/>
            <a:chExt cx="3809670" cy="1764923"/>
          </a:xfrm>
        </p:grpSpPr>
        <p:sp>
          <p:nvSpPr>
            <p:cNvPr id="98" name="Espace réservé du texte 20">
              <a:extLst>
                <a:ext uri="{FF2B5EF4-FFF2-40B4-BE49-F238E27FC236}">
                  <a16:creationId xmlns:a16="http://schemas.microsoft.com/office/drawing/2014/main" id="{9B915583-9B36-4FF4-9743-27C11C91EDB7}"/>
                </a:ext>
              </a:extLst>
            </p:cNvPr>
            <p:cNvSpPr txBox="1">
              <a:spLocks/>
            </p:cNvSpPr>
            <p:nvPr/>
          </p:nvSpPr>
          <p:spPr>
            <a:xfrm>
              <a:off x="9107403" y="4091928"/>
              <a:ext cx="3237065" cy="1764923"/>
            </a:xfrm>
            <a:prstGeom prst="rect">
              <a:avLst/>
            </a:prstGeom>
            <a:noFill/>
          </p:spPr>
          <p:txBody>
            <a:bodyPr anchor="ctr">
              <a:noAutofit/>
            </a:bodyPr>
            <a:lstStyle>
              <a:lvl1pPr marL="0" indent="0" algn="l" defTabSz="914400" rtl="0" eaLnBrk="1" latinLnBrk="0" hangingPunct="1">
                <a:lnSpc>
                  <a:spcPct val="90000"/>
                </a:lnSpc>
                <a:spcBef>
                  <a:spcPts val="1800"/>
                </a:spcBef>
                <a:buSzPct val="50000"/>
                <a:buFont typeface="Arial" panose="020B0406020202030204" pitchFamily="34" charset="0"/>
                <a:buNone/>
                <a:defRPr sz="2800" b="0" kern="1200">
                  <a:solidFill>
                    <a:schemeClr val="bg2"/>
                  </a:solidFill>
                  <a:latin typeface="+mn-lt"/>
                  <a:ea typeface="+mn-ea"/>
                  <a:cs typeface="+mn-cs"/>
                </a:defRPr>
              </a:lvl1pPr>
              <a:lvl2pPr marL="447675" indent="-314325" algn="l" defTabSz="914400" rtl="0" eaLnBrk="1" latinLnBrk="0" hangingPunct="1">
                <a:lnSpc>
                  <a:spcPct val="90000"/>
                </a:lnSpc>
                <a:spcBef>
                  <a:spcPts val="600"/>
                </a:spcBef>
                <a:buFont typeface="Arial" panose="020B0604020202020204" pitchFamily="34" charset="0"/>
                <a:buChar char="—"/>
                <a:defRPr sz="1400" kern="1200">
                  <a:solidFill>
                    <a:schemeClr val="bg2"/>
                  </a:solidFill>
                  <a:latin typeface="+mn-lt"/>
                  <a:ea typeface="+mn-ea"/>
                  <a:cs typeface="+mn-cs"/>
                </a:defRPr>
              </a:lvl2pPr>
              <a:lvl3pPr marL="714375" indent="-171450" algn="l" defTabSz="914400" rtl="0" eaLnBrk="1" latinLnBrk="0" hangingPunct="1">
                <a:lnSpc>
                  <a:spcPct val="90000"/>
                </a:lnSpc>
                <a:spcBef>
                  <a:spcPts val="600"/>
                </a:spcBef>
                <a:buFont typeface="Courier New" panose="02070309020205020404" pitchFamily="49" charset="0"/>
                <a:buChar char="o"/>
                <a:defRPr sz="1200" kern="1200">
                  <a:solidFill>
                    <a:schemeClr val="bg2"/>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Arial"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1200" dirty="0">
                  <a:solidFill>
                    <a:schemeClr val="tx1"/>
                  </a:solidFill>
                </a:rPr>
                <a:t>Høy kompetanse hos utekontakter, musikkterapeuter (informasjonsfilm produsert), musikkterapeuter veileder kulturskolelærere og ungdomsarbeidere, fokus på relevante kurs, ansatte på vitensenter og ungdomsarbeidere får veiledning etter behov av utekontakter samt relevante kurs, fritidskontakter tilbys relevant veiledning, som alt annet: relevant påfyll av kompetanse gjennomgås årlig via egen kompetanseplan.</a:t>
              </a:r>
            </a:p>
          </p:txBody>
        </p:sp>
        <p:cxnSp>
          <p:nvCxnSpPr>
            <p:cNvPr id="99" name="Straight Connector 35">
              <a:extLst>
                <a:ext uri="{FF2B5EF4-FFF2-40B4-BE49-F238E27FC236}">
                  <a16:creationId xmlns:a16="http://schemas.microsoft.com/office/drawing/2014/main" id="{23467683-8D0E-41E2-A226-B41181B99732}"/>
                </a:ext>
              </a:extLst>
            </p:cNvPr>
            <p:cNvCxnSpPr>
              <a:cxnSpLocks/>
            </p:cNvCxnSpPr>
            <p:nvPr/>
          </p:nvCxnSpPr>
          <p:spPr>
            <a:xfrm flipV="1">
              <a:off x="9107403" y="4517712"/>
              <a:ext cx="0" cy="115932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100" name="Group 99">
              <a:extLst>
                <a:ext uri="{FF2B5EF4-FFF2-40B4-BE49-F238E27FC236}">
                  <a16:creationId xmlns:a16="http://schemas.microsoft.com/office/drawing/2014/main" id="{32BFF9D8-FC37-41E5-BB17-DF5A07D577DE}"/>
                </a:ext>
              </a:extLst>
            </p:cNvPr>
            <p:cNvGrpSpPr>
              <a:grpSpLocks noChangeAspect="1"/>
            </p:cNvGrpSpPr>
            <p:nvPr/>
          </p:nvGrpSpPr>
          <p:grpSpPr>
            <a:xfrm>
              <a:off x="8534798" y="4838172"/>
              <a:ext cx="572605" cy="518400"/>
              <a:chOff x="1655523" y="2652173"/>
              <a:chExt cx="1495234" cy="1353689"/>
            </a:xfrm>
          </p:grpSpPr>
          <p:sp>
            <p:nvSpPr>
              <p:cNvPr id="101" name="Freeform 11">
                <a:extLst>
                  <a:ext uri="{FF2B5EF4-FFF2-40B4-BE49-F238E27FC236}">
                    <a16:creationId xmlns:a16="http://schemas.microsoft.com/office/drawing/2014/main" id="{E36468F2-9AE0-4A8B-9518-CF4D1D89B9D7}"/>
                  </a:ext>
                </a:extLst>
              </p:cNvPr>
              <p:cNvSpPr>
                <a:spLocks/>
              </p:cNvSpPr>
              <p:nvPr userDrawn="1"/>
            </p:nvSpPr>
            <p:spPr bwMode="auto">
              <a:xfrm rot="10800000" flipH="1">
                <a:off x="1655523" y="2652173"/>
                <a:ext cx="815012" cy="1353689"/>
              </a:xfrm>
              <a:custGeom>
                <a:avLst/>
                <a:gdLst>
                  <a:gd name="T0" fmla="*/ 409 w 444"/>
                  <a:gd name="T1" fmla="*/ 324 h 737"/>
                  <a:gd name="T2" fmla="*/ 257 w 444"/>
                  <a:gd name="T3" fmla="*/ 270 h 737"/>
                  <a:gd name="T4" fmla="*/ 130 w 444"/>
                  <a:gd name="T5" fmla="*/ 326 h 737"/>
                  <a:gd name="T6" fmla="*/ 366 w 444"/>
                  <a:gd name="T7" fmla="*/ 45 h 737"/>
                  <a:gd name="T8" fmla="*/ 338 w 444"/>
                  <a:gd name="T9" fmla="*/ 0 h 737"/>
                  <a:gd name="T10" fmla="*/ 19 w 444"/>
                  <a:gd name="T11" fmla="*/ 489 h 737"/>
                  <a:gd name="T12" fmla="*/ 276 w 444"/>
                  <a:gd name="T13" fmla="*/ 730 h 737"/>
                  <a:gd name="T14" fmla="*/ 444 w 444"/>
                  <a:gd name="T15" fmla="*/ 634 h 737"/>
                  <a:gd name="T16" fmla="*/ 391 w 444"/>
                  <a:gd name="T17" fmla="*/ 493 h 737"/>
                  <a:gd name="T18" fmla="*/ 409 w 444"/>
                  <a:gd name="T19" fmla="*/ 324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4" h="737">
                    <a:moveTo>
                      <a:pt x="409" y="324"/>
                    </a:moveTo>
                    <a:cubicBezTo>
                      <a:pt x="369" y="287"/>
                      <a:pt x="316" y="265"/>
                      <a:pt x="257" y="270"/>
                    </a:cubicBezTo>
                    <a:cubicBezTo>
                      <a:pt x="198" y="274"/>
                      <a:pt x="177" y="291"/>
                      <a:pt x="130" y="326"/>
                    </a:cubicBezTo>
                    <a:cubicBezTo>
                      <a:pt x="131" y="213"/>
                      <a:pt x="302" y="76"/>
                      <a:pt x="366" y="45"/>
                    </a:cubicBezTo>
                    <a:cubicBezTo>
                      <a:pt x="366" y="45"/>
                      <a:pt x="350" y="18"/>
                      <a:pt x="338" y="0"/>
                    </a:cubicBezTo>
                    <a:cubicBezTo>
                      <a:pt x="192" y="30"/>
                      <a:pt x="0" y="231"/>
                      <a:pt x="19" y="489"/>
                    </a:cubicBezTo>
                    <a:cubicBezTo>
                      <a:pt x="32" y="657"/>
                      <a:pt x="182" y="737"/>
                      <a:pt x="276" y="730"/>
                    </a:cubicBezTo>
                    <a:cubicBezTo>
                      <a:pt x="332" y="726"/>
                      <a:pt x="401" y="693"/>
                      <a:pt x="444" y="634"/>
                    </a:cubicBezTo>
                    <a:cubicBezTo>
                      <a:pt x="416" y="598"/>
                      <a:pt x="396" y="551"/>
                      <a:pt x="391" y="493"/>
                    </a:cubicBezTo>
                    <a:cubicBezTo>
                      <a:pt x="387" y="433"/>
                      <a:pt x="394" y="376"/>
                      <a:pt x="409" y="32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dirty="0"/>
              </a:p>
            </p:txBody>
          </p:sp>
          <p:sp>
            <p:nvSpPr>
              <p:cNvPr id="102" name="Freeform: Shape 101">
                <a:extLst>
                  <a:ext uri="{FF2B5EF4-FFF2-40B4-BE49-F238E27FC236}">
                    <a16:creationId xmlns:a16="http://schemas.microsoft.com/office/drawing/2014/main" id="{0B49CC32-1E06-4353-8098-9423453C8E7F}"/>
                  </a:ext>
                </a:extLst>
              </p:cNvPr>
              <p:cNvSpPr>
                <a:spLocks/>
              </p:cNvSpPr>
              <p:nvPr userDrawn="1"/>
            </p:nvSpPr>
            <p:spPr bwMode="auto">
              <a:xfrm rot="10800000" flipH="1">
                <a:off x="2441786" y="2652887"/>
                <a:ext cx="708971" cy="1341607"/>
              </a:xfrm>
              <a:custGeom>
                <a:avLst/>
                <a:gdLst>
                  <a:gd name="connsiteX0" fmla="*/ 473994 w 708971"/>
                  <a:gd name="connsiteY0" fmla="*/ 1340832 h 1341607"/>
                  <a:gd name="connsiteX1" fmla="*/ 676818 w 708971"/>
                  <a:gd name="connsiteY1" fmla="*/ 1265442 h 1341607"/>
                  <a:gd name="connsiteX2" fmla="*/ 708971 w 708971"/>
                  <a:gd name="connsiteY2" fmla="*/ 1239075 h 1341607"/>
                  <a:gd name="connsiteX3" fmla="*/ 708971 w 708971"/>
                  <a:gd name="connsiteY3" fmla="*/ 589345 h 1341607"/>
                  <a:gd name="connsiteX4" fmla="*/ 669113 w 708971"/>
                  <a:gd name="connsiteY4" fmla="*/ 556623 h 1341607"/>
                  <a:gd name="connsiteX5" fmla="*/ 439129 w 708971"/>
                  <a:gd name="connsiteY5" fmla="*/ 495924 h 1341607"/>
                  <a:gd name="connsiteX6" fmla="*/ 204250 w 708971"/>
                  <a:gd name="connsiteY6" fmla="*/ 598783 h 1341607"/>
                  <a:gd name="connsiteX7" fmla="*/ 639144 w 708971"/>
                  <a:gd name="connsiteY7" fmla="*/ 82654 h 1341607"/>
                  <a:gd name="connsiteX8" fmla="*/ 585929 w 708971"/>
                  <a:gd name="connsiteY8" fmla="*/ 0 h 1341607"/>
                  <a:gd name="connsiteX9" fmla="*/ 2400 w 708971"/>
                  <a:gd name="connsiteY9" fmla="*/ 896337 h 1341607"/>
                  <a:gd name="connsiteX10" fmla="*/ 473994 w 708971"/>
                  <a:gd name="connsiteY10" fmla="*/ 1340832 h 134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8971" h="1341607">
                    <a:moveTo>
                      <a:pt x="473994" y="1340832"/>
                    </a:moveTo>
                    <a:cubicBezTo>
                      <a:pt x="537990" y="1336010"/>
                      <a:pt x="611275" y="1310267"/>
                      <a:pt x="676818" y="1265442"/>
                    </a:cubicBezTo>
                    <a:lnTo>
                      <a:pt x="708971" y="1239075"/>
                    </a:lnTo>
                    <a:lnTo>
                      <a:pt x="708971" y="589345"/>
                    </a:lnTo>
                    <a:lnTo>
                      <a:pt x="669113" y="556623"/>
                    </a:lnTo>
                    <a:cubicBezTo>
                      <a:pt x="603677" y="512885"/>
                      <a:pt x="525145" y="489036"/>
                      <a:pt x="439129" y="495924"/>
                    </a:cubicBezTo>
                    <a:cubicBezTo>
                      <a:pt x="329029" y="503271"/>
                      <a:pt x="292329" y="534496"/>
                      <a:pt x="204250" y="598783"/>
                    </a:cubicBezTo>
                    <a:cubicBezTo>
                      <a:pt x="206085" y="391229"/>
                      <a:pt x="521704" y="139594"/>
                      <a:pt x="639144" y="82654"/>
                    </a:cubicBezTo>
                    <a:cubicBezTo>
                      <a:pt x="639144" y="82654"/>
                      <a:pt x="607949" y="33062"/>
                      <a:pt x="585929" y="0"/>
                    </a:cubicBezTo>
                    <a:cubicBezTo>
                      <a:pt x="319854" y="53266"/>
                      <a:pt x="-32465" y="424291"/>
                      <a:pt x="2400" y="896337"/>
                    </a:cubicBezTo>
                    <a:cubicBezTo>
                      <a:pt x="26255" y="1206749"/>
                      <a:pt x="301504" y="1353689"/>
                      <a:pt x="473994" y="1340832"/>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nb-NO" dirty="0"/>
              </a:p>
            </p:txBody>
          </p:sp>
        </p:grpSp>
      </p:grpSp>
      <p:grpSp>
        <p:nvGrpSpPr>
          <p:cNvPr id="13" name="Group 12">
            <a:extLst>
              <a:ext uri="{FF2B5EF4-FFF2-40B4-BE49-F238E27FC236}">
                <a16:creationId xmlns:a16="http://schemas.microsoft.com/office/drawing/2014/main" id="{AC757D71-F91D-46D6-A236-F06B223B15D2}"/>
              </a:ext>
            </a:extLst>
          </p:cNvPr>
          <p:cNvGrpSpPr/>
          <p:nvPr/>
        </p:nvGrpSpPr>
        <p:grpSpPr>
          <a:xfrm>
            <a:off x="407988" y="4517712"/>
            <a:ext cx="3249216" cy="1159320"/>
            <a:chOff x="407988" y="4517712"/>
            <a:chExt cx="3249216" cy="1159320"/>
          </a:xfrm>
        </p:grpSpPr>
        <p:sp>
          <p:nvSpPr>
            <p:cNvPr id="105" name="Espace réservé du texte 20">
              <a:extLst>
                <a:ext uri="{FF2B5EF4-FFF2-40B4-BE49-F238E27FC236}">
                  <a16:creationId xmlns:a16="http://schemas.microsoft.com/office/drawing/2014/main" id="{48623517-8338-4CCD-B2BD-744A89EAF98E}"/>
                </a:ext>
              </a:extLst>
            </p:cNvPr>
            <p:cNvSpPr txBox="1">
              <a:spLocks/>
            </p:cNvSpPr>
            <p:nvPr/>
          </p:nvSpPr>
          <p:spPr>
            <a:xfrm>
              <a:off x="980593" y="4697533"/>
              <a:ext cx="2676611" cy="799678"/>
            </a:xfrm>
            <a:prstGeom prst="rect">
              <a:avLst/>
            </a:prstGeom>
            <a:noFill/>
          </p:spPr>
          <p:txBody>
            <a:bodyPr anchor="ctr">
              <a:normAutofit/>
            </a:bodyPr>
            <a:lstStyle>
              <a:lvl1pPr marL="0" indent="0" algn="l" defTabSz="914400" rtl="0" eaLnBrk="1" latinLnBrk="0" hangingPunct="1">
                <a:lnSpc>
                  <a:spcPct val="90000"/>
                </a:lnSpc>
                <a:spcBef>
                  <a:spcPts val="1800"/>
                </a:spcBef>
                <a:buSzPct val="50000"/>
                <a:buFont typeface="Arial" panose="020B0406020202030204" pitchFamily="34" charset="0"/>
                <a:buNone/>
                <a:defRPr sz="2800" b="0" kern="1200">
                  <a:solidFill>
                    <a:schemeClr val="bg2"/>
                  </a:solidFill>
                  <a:latin typeface="+mn-lt"/>
                  <a:ea typeface="+mn-ea"/>
                  <a:cs typeface="+mn-cs"/>
                </a:defRPr>
              </a:lvl1pPr>
              <a:lvl2pPr marL="447675" indent="-314325" algn="l" defTabSz="914400" rtl="0" eaLnBrk="1" latinLnBrk="0" hangingPunct="1">
                <a:lnSpc>
                  <a:spcPct val="90000"/>
                </a:lnSpc>
                <a:spcBef>
                  <a:spcPts val="600"/>
                </a:spcBef>
                <a:buFont typeface="Arial" panose="020B0604020202020204" pitchFamily="34" charset="0"/>
                <a:buChar char="—"/>
                <a:defRPr sz="1400" kern="1200">
                  <a:solidFill>
                    <a:schemeClr val="bg2"/>
                  </a:solidFill>
                  <a:latin typeface="+mn-lt"/>
                  <a:ea typeface="+mn-ea"/>
                  <a:cs typeface="+mn-cs"/>
                </a:defRPr>
              </a:lvl2pPr>
              <a:lvl3pPr marL="714375" indent="-171450" algn="l" defTabSz="914400" rtl="0" eaLnBrk="1" latinLnBrk="0" hangingPunct="1">
                <a:lnSpc>
                  <a:spcPct val="90000"/>
                </a:lnSpc>
                <a:spcBef>
                  <a:spcPts val="600"/>
                </a:spcBef>
                <a:buFont typeface="Courier New" panose="02070309020205020404" pitchFamily="49" charset="0"/>
                <a:buChar char="o"/>
                <a:defRPr sz="1200" kern="1200">
                  <a:solidFill>
                    <a:schemeClr val="bg2"/>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Arial"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1200" dirty="0">
                  <a:solidFill>
                    <a:schemeClr val="tx1"/>
                  </a:solidFill>
                </a:rPr>
                <a:t>Gis individuelt etter behov, videre har idrettslag egne grunnkurs hvor det oppfordres å delta på</a:t>
              </a:r>
            </a:p>
          </p:txBody>
        </p:sp>
        <p:cxnSp>
          <p:nvCxnSpPr>
            <p:cNvPr id="106" name="Straight Connector 35">
              <a:extLst>
                <a:ext uri="{FF2B5EF4-FFF2-40B4-BE49-F238E27FC236}">
                  <a16:creationId xmlns:a16="http://schemas.microsoft.com/office/drawing/2014/main" id="{5A471A96-40F7-4C20-9ADD-0B806070E67E}"/>
                </a:ext>
              </a:extLst>
            </p:cNvPr>
            <p:cNvCxnSpPr>
              <a:cxnSpLocks/>
            </p:cNvCxnSpPr>
            <p:nvPr/>
          </p:nvCxnSpPr>
          <p:spPr>
            <a:xfrm flipV="1">
              <a:off x="980593" y="4517712"/>
              <a:ext cx="0" cy="1159320"/>
            </a:xfrm>
            <a:prstGeom prst="line">
              <a:avLst/>
            </a:prstGeom>
            <a:ln w="12700">
              <a:gradFill>
                <a:gsLst>
                  <a:gs pos="0">
                    <a:srgbClr val="7FCECD">
                      <a:alpha val="0"/>
                    </a:srgbClr>
                  </a:gs>
                  <a:gs pos="55000">
                    <a:srgbClr val="7FCECD"/>
                  </a:gs>
                  <a:gs pos="100000">
                    <a:srgbClr val="7FCECD">
                      <a:alpha val="0"/>
                    </a:srgb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107" name="Group 106">
              <a:extLst>
                <a:ext uri="{FF2B5EF4-FFF2-40B4-BE49-F238E27FC236}">
                  <a16:creationId xmlns:a16="http://schemas.microsoft.com/office/drawing/2014/main" id="{1356F819-F0F6-4F62-8BC8-8B9555116B9D}"/>
                </a:ext>
              </a:extLst>
            </p:cNvPr>
            <p:cNvGrpSpPr>
              <a:grpSpLocks noChangeAspect="1"/>
            </p:cNvGrpSpPr>
            <p:nvPr/>
          </p:nvGrpSpPr>
          <p:grpSpPr>
            <a:xfrm>
              <a:off x="407988" y="4838172"/>
              <a:ext cx="572605" cy="518400"/>
              <a:chOff x="1655523" y="2652173"/>
              <a:chExt cx="1495234" cy="1353689"/>
            </a:xfrm>
            <a:solidFill>
              <a:srgbClr val="7FCECD"/>
            </a:solidFill>
          </p:grpSpPr>
          <p:sp>
            <p:nvSpPr>
              <p:cNvPr id="108" name="Freeform 11">
                <a:extLst>
                  <a:ext uri="{FF2B5EF4-FFF2-40B4-BE49-F238E27FC236}">
                    <a16:creationId xmlns:a16="http://schemas.microsoft.com/office/drawing/2014/main" id="{76F1708C-6D75-4787-A0C0-A2918BF3EB3C}"/>
                  </a:ext>
                </a:extLst>
              </p:cNvPr>
              <p:cNvSpPr>
                <a:spLocks/>
              </p:cNvSpPr>
              <p:nvPr userDrawn="1"/>
            </p:nvSpPr>
            <p:spPr bwMode="auto">
              <a:xfrm rot="10800000" flipH="1">
                <a:off x="1655523" y="2652173"/>
                <a:ext cx="815012" cy="1353689"/>
              </a:xfrm>
              <a:custGeom>
                <a:avLst/>
                <a:gdLst>
                  <a:gd name="T0" fmla="*/ 409 w 444"/>
                  <a:gd name="T1" fmla="*/ 324 h 737"/>
                  <a:gd name="T2" fmla="*/ 257 w 444"/>
                  <a:gd name="T3" fmla="*/ 270 h 737"/>
                  <a:gd name="T4" fmla="*/ 130 w 444"/>
                  <a:gd name="T5" fmla="*/ 326 h 737"/>
                  <a:gd name="T6" fmla="*/ 366 w 444"/>
                  <a:gd name="T7" fmla="*/ 45 h 737"/>
                  <a:gd name="T8" fmla="*/ 338 w 444"/>
                  <a:gd name="T9" fmla="*/ 0 h 737"/>
                  <a:gd name="T10" fmla="*/ 19 w 444"/>
                  <a:gd name="T11" fmla="*/ 489 h 737"/>
                  <a:gd name="T12" fmla="*/ 276 w 444"/>
                  <a:gd name="T13" fmla="*/ 730 h 737"/>
                  <a:gd name="T14" fmla="*/ 444 w 444"/>
                  <a:gd name="T15" fmla="*/ 634 h 737"/>
                  <a:gd name="T16" fmla="*/ 391 w 444"/>
                  <a:gd name="T17" fmla="*/ 493 h 737"/>
                  <a:gd name="T18" fmla="*/ 409 w 444"/>
                  <a:gd name="T19" fmla="*/ 324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4" h="737">
                    <a:moveTo>
                      <a:pt x="409" y="324"/>
                    </a:moveTo>
                    <a:cubicBezTo>
                      <a:pt x="369" y="287"/>
                      <a:pt x="316" y="265"/>
                      <a:pt x="257" y="270"/>
                    </a:cubicBezTo>
                    <a:cubicBezTo>
                      <a:pt x="198" y="274"/>
                      <a:pt x="177" y="291"/>
                      <a:pt x="130" y="326"/>
                    </a:cubicBezTo>
                    <a:cubicBezTo>
                      <a:pt x="131" y="213"/>
                      <a:pt x="302" y="76"/>
                      <a:pt x="366" y="45"/>
                    </a:cubicBezTo>
                    <a:cubicBezTo>
                      <a:pt x="366" y="45"/>
                      <a:pt x="350" y="18"/>
                      <a:pt x="338" y="0"/>
                    </a:cubicBezTo>
                    <a:cubicBezTo>
                      <a:pt x="192" y="30"/>
                      <a:pt x="0" y="231"/>
                      <a:pt x="19" y="489"/>
                    </a:cubicBezTo>
                    <a:cubicBezTo>
                      <a:pt x="32" y="657"/>
                      <a:pt x="182" y="737"/>
                      <a:pt x="276" y="730"/>
                    </a:cubicBezTo>
                    <a:cubicBezTo>
                      <a:pt x="332" y="726"/>
                      <a:pt x="401" y="693"/>
                      <a:pt x="444" y="634"/>
                    </a:cubicBezTo>
                    <a:cubicBezTo>
                      <a:pt x="416" y="598"/>
                      <a:pt x="396" y="551"/>
                      <a:pt x="391" y="493"/>
                    </a:cubicBezTo>
                    <a:cubicBezTo>
                      <a:pt x="387" y="433"/>
                      <a:pt x="394" y="376"/>
                      <a:pt x="409" y="3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dirty="0"/>
              </a:p>
            </p:txBody>
          </p:sp>
          <p:sp>
            <p:nvSpPr>
              <p:cNvPr id="109" name="Freeform: Shape 108">
                <a:extLst>
                  <a:ext uri="{FF2B5EF4-FFF2-40B4-BE49-F238E27FC236}">
                    <a16:creationId xmlns:a16="http://schemas.microsoft.com/office/drawing/2014/main" id="{4BF83A6F-45D0-4A43-9600-16D262CE4BCE}"/>
                  </a:ext>
                </a:extLst>
              </p:cNvPr>
              <p:cNvSpPr>
                <a:spLocks/>
              </p:cNvSpPr>
              <p:nvPr userDrawn="1"/>
            </p:nvSpPr>
            <p:spPr bwMode="auto">
              <a:xfrm rot="10800000" flipH="1">
                <a:off x="2441786" y="2652887"/>
                <a:ext cx="708971" cy="1341607"/>
              </a:xfrm>
              <a:custGeom>
                <a:avLst/>
                <a:gdLst>
                  <a:gd name="connsiteX0" fmla="*/ 473994 w 708971"/>
                  <a:gd name="connsiteY0" fmla="*/ 1340832 h 1341607"/>
                  <a:gd name="connsiteX1" fmla="*/ 676818 w 708971"/>
                  <a:gd name="connsiteY1" fmla="*/ 1265442 h 1341607"/>
                  <a:gd name="connsiteX2" fmla="*/ 708971 w 708971"/>
                  <a:gd name="connsiteY2" fmla="*/ 1239075 h 1341607"/>
                  <a:gd name="connsiteX3" fmla="*/ 708971 w 708971"/>
                  <a:gd name="connsiteY3" fmla="*/ 589345 h 1341607"/>
                  <a:gd name="connsiteX4" fmla="*/ 669113 w 708971"/>
                  <a:gd name="connsiteY4" fmla="*/ 556623 h 1341607"/>
                  <a:gd name="connsiteX5" fmla="*/ 439129 w 708971"/>
                  <a:gd name="connsiteY5" fmla="*/ 495924 h 1341607"/>
                  <a:gd name="connsiteX6" fmla="*/ 204250 w 708971"/>
                  <a:gd name="connsiteY6" fmla="*/ 598783 h 1341607"/>
                  <a:gd name="connsiteX7" fmla="*/ 639144 w 708971"/>
                  <a:gd name="connsiteY7" fmla="*/ 82654 h 1341607"/>
                  <a:gd name="connsiteX8" fmla="*/ 585929 w 708971"/>
                  <a:gd name="connsiteY8" fmla="*/ 0 h 1341607"/>
                  <a:gd name="connsiteX9" fmla="*/ 2400 w 708971"/>
                  <a:gd name="connsiteY9" fmla="*/ 896337 h 1341607"/>
                  <a:gd name="connsiteX10" fmla="*/ 473994 w 708971"/>
                  <a:gd name="connsiteY10" fmla="*/ 1340832 h 134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8971" h="1341607">
                    <a:moveTo>
                      <a:pt x="473994" y="1340832"/>
                    </a:moveTo>
                    <a:cubicBezTo>
                      <a:pt x="537990" y="1336010"/>
                      <a:pt x="611275" y="1310267"/>
                      <a:pt x="676818" y="1265442"/>
                    </a:cubicBezTo>
                    <a:lnTo>
                      <a:pt x="708971" y="1239075"/>
                    </a:lnTo>
                    <a:lnTo>
                      <a:pt x="708971" y="589345"/>
                    </a:lnTo>
                    <a:lnTo>
                      <a:pt x="669113" y="556623"/>
                    </a:lnTo>
                    <a:cubicBezTo>
                      <a:pt x="603677" y="512885"/>
                      <a:pt x="525145" y="489036"/>
                      <a:pt x="439129" y="495924"/>
                    </a:cubicBezTo>
                    <a:cubicBezTo>
                      <a:pt x="329029" y="503271"/>
                      <a:pt x="292329" y="534496"/>
                      <a:pt x="204250" y="598783"/>
                    </a:cubicBezTo>
                    <a:cubicBezTo>
                      <a:pt x="206085" y="391229"/>
                      <a:pt x="521704" y="139594"/>
                      <a:pt x="639144" y="82654"/>
                    </a:cubicBezTo>
                    <a:cubicBezTo>
                      <a:pt x="639144" y="82654"/>
                      <a:pt x="607949" y="33062"/>
                      <a:pt x="585929" y="0"/>
                    </a:cubicBezTo>
                    <a:cubicBezTo>
                      <a:pt x="319854" y="53266"/>
                      <a:pt x="-32465" y="424291"/>
                      <a:pt x="2400" y="896337"/>
                    </a:cubicBezTo>
                    <a:cubicBezTo>
                      <a:pt x="26255" y="1206749"/>
                      <a:pt x="301504" y="1353689"/>
                      <a:pt x="473994" y="13408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nb-NO" dirty="0"/>
              </a:p>
            </p:txBody>
          </p:sp>
        </p:grpSp>
      </p:grpSp>
      <p:grpSp>
        <p:nvGrpSpPr>
          <p:cNvPr id="125" name="Group 124">
            <a:extLst>
              <a:ext uri="{FF2B5EF4-FFF2-40B4-BE49-F238E27FC236}">
                <a16:creationId xmlns:a16="http://schemas.microsoft.com/office/drawing/2014/main" id="{1AE8F7BA-83EF-494C-8A69-BB13D4D29493}"/>
              </a:ext>
            </a:extLst>
          </p:cNvPr>
          <p:cNvGrpSpPr/>
          <p:nvPr/>
        </p:nvGrpSpPr>
        <p:grpSpPr>
          <a:xfrm>
            <a:off x="277297" y="3025016"/>
            <a:ext cx="3868325" cy="1283369"/>
            <a:chOff x="4409730" y="4517712"/>
            <a:chExt cx="3868325" cy="1283369"/>
          </a:xfrm>
        </p:grpSpPr>
        <p:sp>
          <p:nvSpPr>
            <p:cNvPr id="112" name="Espace réservé du texte 20">
              <a:extLst>
                <a:ext uri="{FF2B5EF4-FFF2-40B4-BE49-F238E27FC236}">
                  <a16:creationId xmlns:a16="http://schemas.microsoft.com/office/drawing/2014/main" id="{AC9F7A4B-2D47-41D7-B761-5ECA8B594904}"/>
                </a:ext>
              </a:extLst>
            </p:cNvPr>
            <p:cNvSpPr txBox="1">
              <a:spLocks/>
            </p:cNvSpPr>
            <p:nvPr/>
          </p:nvSpPr>
          <p:spPr>
            <a:xfrm>
              <a:off x="4982335" y="4697533"/>
              <a:ext cx="3295720" cy="1103548"/>
            </a:xfrm>
            <a:prstGeom prst="rect">
              <a:avLst/>
            </a:prstGeom>
            <a:noFill/>
          </p:spPr>
          <p:txBody>
            <a:bodyPr anchor="ctr">
              <a:noAutofit/>
            </a:bodyPr>
            <a:lstStyle>
              <a:lvl1pPr marL="0" indent="0" algn="l" defTabSz="914400" rtl="0" eaLnBrk="1" latinLnBrk="0" hangingPunct="1">
                <a:lnSpc>
                  <a:spcPct val="90000"/>
                </a:lnSpc>
                <a:spcBef>
                  <a:spcPts val="1800"/>
                </a:spcBef>
                <a:buSzPct val="50000"/>
                <a:buFont typeface="Arial" panose="020B0406020202030204" pitchFamily="34" charset="0"/>
                <a:buNone/>
                <a:defRPr sz="2800" b="0" kern="1200">
                  <a:solidFill>
                    <a:schemeClr val="bg2"/>
                  </a:solidFill>
                  <a:latin typeface="+mn-lt"/>
                  <a:ea typeface="+mn-ea"/>
                  <a:cs typeface="+mn-cs"/>
                </a:defRPr>
              </a:lvl1pPr>
              <a:lvl2pPr marL="447675" indent="-314325" algn="l" defTabSz="914400" rtl="0" eaLnBrk="1" latinLnBrk="0" hangingPunct="1">
                <a:lnSpc>
                  <a:spcPct val="90000"/>
                </a:lnSpc>
                <a:spcBef>
                  <a:spcPts val="600"/>
                </a:spcBef>
                <a:buFont typeface="Arial" panose="020B0604020202020204" pitchFamily="34" charset="0"/>
                <a:buChar char="—"/>
                <a:defRPr sz="1400" kern="1200">
                  <a:solidFill>
                    <a:schemeClr val="bg2"/>
                  </a:solidFill>
                  <a:latin typeface="+mn-lt"/>
                  <a:ea typeface="+mn-ea"/>
                  <a:cs typeface="+mn-cs"/>
                </a:defRPr>
              </a:lvl2pPr>
              <a:lvl3pPr marL="714375" indent="-171450" algn="l" defTabSz="914400" rtl="0" eaLnBrk="1" latinLnBrk="0" hangingPunct="1">
                <a:lnSpc>
                  <a:spcPct val="90000"/>
                </a:lnSpc>
                <a:spcBef>
                  <a:spcPts val="600"/>
                </a:spcBef>
                <a:buFont typeface="Courier New" panose="02070309020205020404" pitchFamily="49" charset="0"/>
                <a:buChar char="o"/>
                <a:defRPr sz="1200" kern="1200">
                  <a:solidFill>
                    <a:schemeClr val="bg2"/>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Arial"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1200" dirty="0">
                  <a:solidFill>
                    <a:schemeClr val="tx1"/>
                  </a:solidFill>
                </a:rPr>
                <a:t>Spesialpedagog arbeider i skoler og barnehager, kulturskolen har tilbud til alle, helsestasjonen har kontakt med barn og foresatte, informasjon om lag og foreninger og fritidstilbud, funksjonshemmede inkluderes i ordinære fritidstilbud, samarbeid med lag og foreninger, hjelpe- og støttetiltak etter helse- og omsorgstjenesteloven</a:t>
              </a:r>
            </a:p>
          </p:txBody>
        </p:sp>
        <p:cxnSp>
          <p:nvCxnSpPr>
            <p:cNvPr id="113" name="Straight Connector 35">
              <a:extLst>
                <a:ext uri="{FF2B5EF4-FFF2-40B4-BE49-F238E27FC236}">
                  <a16:creationId xmlns:a16="http://schemas.microsoft.com/office/drawing/2014/main" id="{D8E664AE-D14C-4108-BA66-17D321382495}"/>
                </a:ext>
              </a:extLst>
            </p:cNvPr>
            <p:cNvCxnSpPr>
              <a:cxnSpLocks/>
            </p:cNvCxnSpPr>
            <p:nvPr/>
          </p:nvCxnSpPr>
          <p:spPr>
            <a:xfrm flipV="1">
              <a:off x="4982335" y="4517712"/>
              <a:ext cx="0" cy="1159320"/>
            </a:xfrm>
            <a:prstGeom prst="line">
              <a:avLst/>
            </a:prstGeom>
            <a:ln w="12700">
              <a:gradFill>
                <a:gsLst>
                  <a:gs pos="0">
                    <a:schemeClr val="bg2">
                      <a:lumMod val="60000"/>
                      <a:lumOff val="40000"/>
                      <a:alpha val="0"/>
                    </a:schemeClr>
                  </a:gs>
                  <a:gs pos="55000">
                    <a:schemeClr val="bg2">
                      <a:lumMod val="60000"/>
                      <a:lumOff val="40000"/>
                    </a:schemeClr>
                  </a:gs>
                  <a:gs pos="100000">
                    <a:schemeClr val="bg2">
                      <a:lumMod val="60000"/>
                      <a:lumOff val="4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114" name="Group 113">
              <a:extLst>
                <a:ext uri="{FF2B5EF4-FFF2-40B4-BE49-F238E27FC236}">
                  <a16:creationId xmlns:a16="http://schemas.microsoft.com/office/drawing/2014/main" id="{E5FBFC29-363F-4587-B365-E72B23035C89}"/>
                </a:ext>
              </a:extLst>
            </p:cNvPr>
            <p:cNvGrpSpPr>
              <a:grpSpLocks noChangeAspect="1"/>
            </p:cNvGrpSpPr>
            <p:nvPr/>
          </p:nvGrpSpPr>
          <p:grpSpPr>
            <a:xfrm>
              <a:off x="4409730" y="4838172"/>
              <a:ext cx="572605" cy="518400"/>
              <a:chOff x="1655523" y="2652173"/>
              <a:chExt cx="1495234" cy="1353689"/>
            </a:xfrm>
            <a:solidFill>
              <a:schemeClr val="bg2">
                <a:lumMod val="60000"/>
                <a:lumOff val="40000"/>
              </a:schemeClr>
            </a:solidFill>
          </p:grpSpPr>
          <p:sp>
            <p:nvSpPr>
              <p:cNvPr id="115" name="Freeform 11">
                <a:extLst>
                  <a:ext uri="{FF2B5EF4-FFF2-40B4-BE49-F238E27FC236}">
                    <a16:creationId xmlns:a16="http://schemas.microsoft.com/office/drawing/2014/main" id="{4A84B86E-1708-4B20-8771-D52236D7A946}"/>
                  </a:ext>
                </a:extLst>
              </p:cNvPr>
              <p:cNvSpPr>
                <a:spLocks/>
              </p:cNvSpPr>
              <p:nvPr userDrawn="1"/>
            </p:nvSpPr>
            <p:spPr bwMode="auto">
              <a:xfrm rot="10800000" flipH="1">
                <a:off x="1655523" y="2652173"/>
                <a:ext cx="815012" cy="1353689"/>
              </a:xfrm>
              <a:custGeom>
                <a:avLst/>
                <a:gdLst>
                  <a:gd name="T0" fmla="*/ 409 w 444"/>
                  <a:gd name="T1" fmla="*/ 324 h 737"/>
                  <a:gd name="T2" fmla="*/ 257 w 444"/>
                  <a:gd name="T3" fmla="*/ 270 h 737"/>
                  <a:gd name="T4" fmla="*/ 130 w 444"/>
                  <a:gd name="T5" fmla="*/ 326 h 737"/>
                  <a:gd name="T6" fmla="*/ 366 w 444"/>
                  <a:gd name="T7" fmla="*/ 45 h 737"/>
                  <a:gd name="T8" fmla="*/ 338 w 444"/>
                  <a:gd name="T9" fmla="*/ 0 h 737"/>
                  <a:gd name="T10" fmla="*/ 19 w 444"/>
                  <a:gd name="T11" fmla="*/ 489 h 737"/>
                  <a:gd name="T12" fmla="*/ 276 w 444"/>
                  <a:gd name="T13" fmla="*/ 730 h 737"/>
                  <a:gd name="T14" fmla="*/ 444 w 444"/>
                  <a:gd name="T15" fmla="*/ 634 h 737"/>
                  <a:gd name="T16" fmla="*/ 391 w 444"/>
                  <a:gd name="T17" fmla="*/ 493 h 737"/>
                  <a:gd name="T18" fmla="*/ 409 w 444"/>
                  <a:gd name="T19" fmla="*/ 324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4" h="737">
                    <a:moveTo>
                      <a:pt x="409" y="324"/>
                    </a:moveTo>
                    <a:cubicBezTo>
                      <a:pt x="369" y="287"/>
                      <a:pt x="316" y="265"/>
                      <a:pt x="257" y="270"/>
                    </a:cubicBezTo>
                    <a:cubicBezTo>
                      <a:pt x="198" y="274"/>
                      <a:pt x="177" y="291"/>
                      <a:pt x="130" y="326"/>
                    </a:cubicBezTo>
                    <a:cubicBezTo>
                      <a:pt x="131" y="213"/>
                      <a:pt x="302" y="76"/>
                      <a:pt x="366" y="45"/>
                    </a:cubicBezTo>
                    <a:cubicBezTo>
                      <a:pt x="366" y="45"/>
                      <a:pt x="350" y="18"/>
                      <a:pt x="338" y="0"/>
                    </a:cubicBezTo>
                    <a:cubicBezTo>
                      <a:pt x="192" y="30"/>
                      <a:pt x="0" y="231"/>
                      <a:pt x="19" y="489"/>
                    </a:cubicBezTo>
                    <a:cubicBezTo>
                      <a:pt x="32" y="657"/>
                      <a:pt x="182" y="737"/>
                      <a:pt x="276" y="730"/>
                    </a:cubicBezTo>
                    <a:cubicBezTo>
                      <a:pt x="332" y="726"/>
                      <a:pt x="401" y="693"/>
                      <a:pt x="444" y="634"/>
                    </a:cubicBezTo>
                    <a:cubicBezTo>
                      <a:pt x="416" y="598"/>
                      <a:pt x="396" y="551"/>
                      <a:pt x="391" y="493"/>
                    </a:cubicBezTo>
                    <a:cubicBezTo>
                      <a:pt x="387" y="433"/>
                      <a:pt x="394" y="376"/>
                      <a:pt x="409" y="3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dirty="0"/>
              </a:p>
            </p:txBody>
          </p:sp>
          <p:sp>
            <p:nvSpPr>
              <p:cNvPr id="116" name="Freeform: Shape 115">
                <a:extLst>
                  <a:ext uri="{FF2B5EF4-FFF2-40B4-BE49-F238E27FC236}">
                    <a16:creationId xmlns:a16="http://schemas.microsoft.com/office/drawing/2014/main" id="{4B323A81-8E6D-47A9-9BDB-E2AF11FCB039}"/>
                  </a:ext>
                </a:extLst>
              </p:cNvPr>
              <p:cNvSpPr>
                <a:spLocks/>
              </p:cNvSpPr>
              <p:nvPr userDrawn="1"/>
            </p:nvSpPr>
            <p:spPr bwMode="auto">
              <a:xfrm rot="10800000" flipH="1">
                <a:off x="2441786" y="2652887"/>
                <a:ext cx="708971" cy="1341607"/>
              </a:xfrm>
              <a:custGeom>
                <a:avLst/>
                <a:gdLst>
                  <a:gd name="connsiteX0" fmla="*/ 473994 w 708971"/>
                  <a:gd name="connsiteY0" fmla="*/ 1340832 h 1341607"/>
                  <a:gd name="connsiteX1" fmla="*/ 676818 w 708971"/>
                  <a:gd name="connsiteY1" fmla="*/ 1265442 h 1341607"/>
                  <a:gd name="connsiteX2" fmla="*/ 708971 w 708971"/>
                  <a:gd name="connsiteY2" fmla="*/ 1239075 h 1341607"/>
                  <a:gd name="connsiteX3" fmla="*/ 708971 w 708971"/>
                  <a:gd name="connsiteY3" fmla="*/ 589345 h 1341607"/>
                  <a:gd name="connsiteX4" fmla="*/ 669113 w 708971"/>
                  <a:gd name="connsiteY4" fmla="*/ 556623 h 1341607"/>
                  <a:gd name="connsiteX5" fmla="*/ 439129 w 708971"/>
                  <a:gd name="connsiteY5" fmla="*/ 495924 h 1341607"/>
                  <a:gd name="connsiteX6" fmla="*/ 204250 w 708971"/>
                  <a:gd name="connsiteY6" fmla="*/ 598783 h 1341607"/>
                  <a:gd name="connsiteX7" fmla="*/ 639144 w 708971"/>
                  <a:gd name="connsiteY7" fmla="*/ 82654 h 1341607"/>
                  <a:gd name="connsiteX8" fmla="*/ 585929 w 708971"/>
                  <a:gd name="connsiteY8" fmla="*/ 0 h 1341607"/>
                  <a:gd name="connsiteX9" fmla="*/ 2400 w 708971"/>
                  <a:gd name="connsiteY9" fmla="*/ 896337 h 1341607"/>
                  <a:gd name="connsiteX10" fmla="*/ 473994 w 708971"/>
                  <a:gd name="connsiteY10" fmla="*/ 1340832 h 134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8971" h="1341607">
                    <a:moveTo>
                      <a:pt x="473994" y="1340832"/>
                    </a:moveTo>
                    <a:cubicBezTo>
                      <a:pt x="537990" y="1336010"/>
                      <a:pt x="611275" y="1310267"/>
                      <a:pt x="676818" y="1265442"/>
                    </a:cubicBezTo>
                    <a:lnTo>
                      <a:pt x="708971" y="1239075"/>
                    </a:lnTo>
                    <a:lnTo>
                      <a:pt x="708971" y="589345"/>
                    </a:lnTo>
                    <a:lnTo>
                      <a:pt x="669113" y="556623"/>
                    </a:lnTo>
                    <a:cubicBezTo>
                      <a:pt x="603677" y="512885"/>
                      <a:pt x="525145" y="489036"/>
                      <a:pt x="439129" y="495924"/>
                    </a:cubicBezTo>
                    <a:cubicBezTo>
                      <a:pt x="329029" y="503271"/>
                      <a:pt x="292329" y="534496"/>
                      <a:pt x="204250" y="598783"/>
                    </a:cubicBezTo>
                    <a:cubicBezTo>
                      <a:pt x="206085" y="391229"/>
                      <a:pt x="521704" y="139594"/>
                      <a:pt x="639144" y="82654"/>
                    </a:cubicBezTo>
                    <a:cubicBezTo>
                      <a:pt x="639144" y="82654"/>
                      <a:pt x="607949" y="33062"/>
                      <a:pt x="585929" y="0"/>
                    </a:cubicBezTo>
                    <a:cubicBezTo>
                      <a:pt x="319854" y="53266"/>
                      <a:pt x="-32465" y="424291"/>
                      <a:pt x="2400" y="896337"/>
                    </a:cubicBezTo>
                    <a:cubicBezTo>
                      <a:pt x="26255" y="1206749"/>
                      <a:pt x="301504" y="1353689"/>
                      <a:pt x="473994" y="13408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nb-NO" dirty="0"/>
              </a:p>
            </p:txBody>
          </p:sp>
        </p:grpSp>
      </p:grpSp>
      <p:grpSp>
        <p:nvGrpSpPr>
          <p:cNvPr id="124" name="Group 123">
            <a:extLst>
              <a:ext uri="{FF2B5EF4-FFF2-40B4-BE49-F238E27FC236}">
                <a16:creationId xmlns:a16="http://schemas.microsoft.com/office/drawing/2014/main" id="{484E7F1C-E221-4FB6-9B16-E56B61B21823}"/>
              </a:ext>
            </a:extLst>
          </p:cNvPr>
          <p:cNvGrpSpPr/>
          <p:nvPr/>
        </p:nvGrpSpPr>
        <p:grpSpPr>
          <a:xfrm>
            <a:off x="8397975" y="2567043"/>
            <a:ext cx="3262151" cy="1239834"/>
            <a:chOff x="6806804" y="3003985"/>
            <a:chExt cx="4160166" cy="1159320"/>
          </a:xfrm>
        </p:grpSpPr>
        <p:sp>
          <p:nvSpPr>
            <p:cNvPr id="119" name="Espace réservé du texte 20">
              <a:extLst>
                <a:ext uri="{FF2B5EF4-FFF2-40B4-BE49-F238E27FC236}">
                  <a16:creationId xmlns:a16="http://schemas.microsoft.com/office/drawing/2014/main" id="{F7A5666B-5F12-48E8-BB6D-58FC1ACEC665}"/>
                </a:ext>
              </a:extLst>
            </p:cNvPr>
            <p:cNvSpPr txBox="1">
              <a:spLocks/>
            </p:cNvSpPr>
            <p:nvPr/>
          </p:nvSpPr>
          <p:spPr>
            <a:xfrm>
              <a:off x="7379409" y="3183806"/>
              <a:ext cx="3587561" cy="799678"/>
            </a:xfrm>
            <a:prstGeom prst="rect">
              <a:avLst/>
            </a:prstGeom>
            <a:noFill/>
          </p:spPr>
          <p:txBody>
            <a:bodyPr anchor="ctr">
              <a:noAutofit/>
            </a:bodyPr>
            <a:lstStyle>
              <a:lvl1pPr marL="0" indent="0" algn="l" defTabSz="914400" rtl="0" eaLnBrk="1" latinLnBrk="0" hangingPunct="1">
                <a:lnSpc>
                  <a:spcPct val="90000"/>
                </a:lnSpc>
                <a:spcBef>
                  <a:spcPts val="1800"/>
                </a:spcBef>
                <a:buSzPct val="50000"/>
                <a:buFont typeface="Arial" panose="020B0406020202030204" pitchFamily="34" charset="0"/>
                <a:buNone/>
                <a:defRPr sz="2800" b="0" kern="1200">
                  <a:solidFill>
                    <a:schemeClr val="bg2"/>
                  </a:solidFill>
                  <a:latin typeface="+mn-lt"/>
                  <a:ea typeface="+mn-ea"/>
                  <a:cs typeface="+mn-cs"/>
                </a:defRPr>
              </a:lvl1pPr>
              <a:lvl2pPr marL="447675" indent="-314325" algn="l" defTabSz="914400" rtl="0" eaLnBrk="1" latinLnBrk="0" hangingPunct="1">
                <a:lnSpc>
                  <a:spcPct val="90000"/>
                </a:lnSpc>
                <a:spcBef>
                  <a:spcPts val="600"/>
                </a:spcBef>
                <a:buFont typeface="Arial" panose="020B0604020202020204" pitchFamily="34" charset="0"/>
                <a:buChar char="—"/>
                <a:defRPr sz="1400" kern="1200">
                  <a:solidFill>
                    <a:schemeClr val="bg2"/>
                  </a:solidFill>
                  <a:latin typeface="+mn-lt"/>
                  <a:ea typeface="+mn-ea"/>
                  <a:cs typeface="+mn-cs"/>
                </a:defRPr>
              </a:lvl2pPr>
              <a:lvl3pPr marL="714375" indent="-171450" algn="l" defTabSz="914400" rtl="0" eaLnBrk="1" latinLnBrk="0" hangingPunct="1">
                <a:lnSpc>
                  <a:spcPct val="90000"/>
                </a:lnSpc>
                <a:spcBef>
                  <a:spcPts val="600"/>
                </a:spcBef>
                <a:buFont typeface="Courier New" panose="02070309020205020404" pitchFamily="49" charset="0"/>
                <a:buChar char="o"/>
                <a:defRPr sz="1200" kern="1200">
                  <a:solidFill>
                    <a:schemeClr val="bg2"/>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Arial"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1200" dirty="0">
                  <a:solidFill>
                    <a:schemeClr val="tx1"/>
                  </a:solidFill>
                </a:rPr>
                <a:t>Brukere med omfattende behov har assistent som følger i fritidstilbud. Yngre barn har følge av foreldre til fritidstilbud, slik jevnaldrende barn også har det. </a:t>
              </a:r>
            </a:p>
          </p:txBody>
        </p:sp>
        <p:cxnSp>
          <p:nvCxnSpPr>
            <p:cNvPr id="120" name="Straight Connector 35">
              <a:extLst>
                <a:ext uri="{FF2B5EF4-FFF2-40B4-BE49-F238E27FC236}">
                  <a16:creationId xmlns:a16="http://schemas.microsoft.com/office/drawing/2014/main" id="{D129E87A-31E9-418A-8FAB-BAF623BBDE9D}"/>
                </a:ext>
              </a:extLst>
            </p:cNvPr>
            <p:cNvCxnSpPr>
              <a:cxnSpLocks/>
            </p:cNvCxnSpPr>
            <p:nvPr/>
          </p:nvCxnSpPr>
          <p:spPr>
            <a:xfrm flipV="1">
              <a:off x="7379409" y="3003985"/>
              <a:ext cx="0" cy="1159320"/>
            </a:xfrm>
            <a:prstGeom prst="line">
              <a:avLst/>
            </a:prstGeom>
            <a:ln w="12700">
              <a:gradFill>
                <a:gsLst>
                  <a:gs pos="0">
                    <a:schemeClr val="tx2">
                      <a:lumMod val="75000"/>
                      <a:alpha val="0"/>
                    </a:schemeClr>
                  </a:gs>
                  <a:gs pos="55000">
                    <a:schemeClr val="tx2">
                      <a:lumMod val="75000"/>
                    </a:schemeClr>
                  </a:gs>
                  <a:gs pos="100000">
                    <a:schemeClr val="tx2">
                      <a:lumMod val="75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121" name="Group 120">
              <a:extLst>
                <a:ext uri="{FF2B5EF4-FFF2-40B4-BE49-F238E27FC236}">
                  <a16:creationId xmlns:a16="http://schemas.microsoft.com/office/drawing/2014/main" id="{01E6509D-1676-463C-A356-0BBE6D3D47BB}"/>
                </a:ext>
              </a:extLst>
            </p:cNvPr>
            <p:cNvGrpSpPr>
              <a:grpSpLocks noChangeAspect="1"/>
            </p:cNvGrpSpPr>
            <p:nvPr/>
          </p:nvGrpSpPr>
          <p:grpSpPr>
            <a:xfrm>
              <a:off x="6806804" y="3324445"/>
              <a:ext cx="572605" cy="518400"/>
              <a:chOff x="1655523" y="2652173"/>
              <a:chExt cx="1495234" cy="1353689"/>
            </a:xfrm>
            <a:solidFill>
              <a:schemeClr val="tx2">
                <a:lumMod val="75000"/>
              </a:schemeClr>
            </a:solidFill>
          </p:grpSpPr>
          <p:sp>
            <p:nvSpPr>
              <p:cNvPr id="122" name="Freeform 11">
                <a:extLst>
                  <a:ext uri="{FF2B5EF4-FFF2-40B4-BE49-F238E27FC236}">
                    <a16:creationId xmlns:a16="http://schemas.microsoft.com/office/drawing/2014/main" id="{7C271618-2291-4372-86A6-59F4B938C8B9}"/>
                  </a:ext>
                </a:extLst>
              </p:cNvPr>
              <p:cNvSpPr>
                <a:spLocks/>
              </p:cNvSpPr>
              <p:nvPr userDrawn="1"/>
            </p:nvSpPr>
            <p:spPr bwMode="auto">
              <a:xfrm rot="10800000" flipH="1">
                <a:off x="1655523" y="2652173"/>
                <a:ext cx="815012" cy="1353689"/>
              </a:xfrm>
              <a:custGeom>
                <a:avLst/>
                <a:gdLst>
                  <a:gd name="T0" fmla="*/ 409 w 444"/>
                  <a:gd name="T1" fmla="*/ 324 h 737"/>
                  <a:gd name="T2" fmla="*/ 257 w 444"/>
                  <a:gd name="T3" fmla="*/ 270 h 737"/>
                  <a:gd name="T4" fmla="*/ 130 w 444"/>
                  <a:gd name="T5" fmla="*/ 326 h 737"/>
                  <a:gd name="T6" fmla="*/ 366 w 444"/>
                  <a:gd name="T7" fmla="*/ 45 h 737"/>
                  <a:gd name="T8" fmla="*/ 338 w 444"/>
                  <a:gd name="T9" fmla="*/ 0 h 737"/>
                  <a:gd name="T10" fmla="*/ 19 w 444"/>
                  <a:gd name="T11" fmla="*/ 489 h 737"/>
                  <a:gd name="T12" fmla="*/ 276 w 444"/>
                  <a:gd name="T13" fmla="*/ 730 h 737"/>
                  <a:gd name="T14" fmla="*/ 444 w 444"/>
                  <a:gd name="T15" fmla="*/ 634 h 737"/>
                  <a:gd name="T16" fmla="*/ 391 w 444"/>
                  <a:gd name="T17" fmla="*/ 493 h 737"/>
                  <a:gd name="T18" fmla="*/ 409 w 444"/>
                  <a:gd name="T19" fmla="*/ 324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4" h="737">
                    <a:moveTo>
                      <a:pt x="409" y="324"/>
                    </a:moveTo>
                    <a:cubicBezTo>
                      <a:pt x="369" y="287"/>
                      <a:pt x="316" y="265"/>
                      <a:pt x="257" y="270"/>
                    </a:cubicBezTo>
                    <a:cubicBezTo>
                      <a:pt x="198" y="274"/>
                      <a:pt x="177" y="291"/>
                      <a:pt x="130" y="326"/>
                    </a:cubicBezTo>
                    <a:cubicBezTo>
                      <a:pt x="131" y="213"/>
                      <a:pt x="302" y="76"/>
                      <a:pt x="366" y="45"/>
                    </a:cubicBezTo>
                    <a:cubicBezTo>
                      <a:pt x="366" y="45"/>
                      <a:pt x="350" y="18"/>
                      <a:pt x="338" y="0"/>
                    </a:cubicBezTo>
                    <a:cubicBezTo>
                      <a:pt x="192" y="30"/>
                      <a:pt x="0" y="231"/>
                      <a:pt x="19" y="489"/>
                    </a:cubicBezTo>
                    <a:cubicBezTo>
                      <a:pt x="32" y="657"/>
                      <a:pt x="182" y="737"/>
                      <a:pt x="276" y="730"/>
                    </a:cubicBezTo>
                    <a:cubicBezTo>
                      <a:pt x="332" y="726"/>
                      <a:pt x="401" y="693"/>
                      <a:pt x="444" y="634"/>
                    </a:cubicBezTo>
                    <a:cubicBezTo>
                      <a:pt x="416" y="598"/>
                      <a:pt x="396" y="551"/>
                      <a:pt x="391" y="493"/>
                    </a:cubicBezTo>
                    <a:cubicBezTo>
                      <a:pt x="387" y="433"/>
                      <a:pt x="394" y="376"/>
                      <a:pt x="409" y="3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dirty="0"/>
              </a:p>
            </p:txBody>
          </p:sp>
          <p:sp>
            <p:nvSpPr>
              <p:cNvPr id="123" name="Freeform: Shape 122">
                <a:extLst>
                  <a:ext uri="{FF2B5EF4-FFF2-40B4-BE49-F238E27FC236}">
                    <a16:creationId xmlns:a16="http://schemas.microsoft.com/office/drawing/2014/main" id="{A0BF443D-36A6-4621-9FDB-15762E95194A}"/>
                  </a:ext>
                </a:extLst>
              </p:cNvPr>
              <p:cNvSpPr>
                <a:spLocks/>
              </p:cNvSpPr>
              <p:nvPr userDrawn="1"/>
            </p:nvSpPr>
            <p:spPr bwMode="auto">
              <a:xfrm rot="10800000" flipH="1">
                <a:off x="2441786" y="2652887"/>
                <a:ext cx="708971" cy="1341607"/>
              </a:xfrm>
              <a:custGeom>
                <a:avLst/>
                <a:gdLst>
                  <a:gd name="connsiteX0" fmla="*/ 473994 w 708971"/>
                  <a:gd name="connsiteY0" fmla="*/ 1340832 h 1341607"/>
                  <a:gd name="connsiteX1" fmla="*/ 676818 w 708971"/>
                  <a:gd name="connsiteY1" fmla="*/ 1265442 h 1341607"/>
                  <a:gd name="connsiteX2" fmla="*/ 708971 w 708971"/>
                  <a:gd name="connsiteY2" fmla="*/ 1239075 h 1341607"/>
                  <a:gd name="connsiteX3" fmla="*/ 708971 w 708971"/>
                  <a:gd name="connsiteY3" fmla="*/ 589345 h 1341607"/>
                  <a:gd name="connsiteX4" fmla="*/ 669113 w 708971"/>
                  <a:gd name="connsiteY4" fmla="*/ 556623 h 1341607"/>
                  <a:gd name="connsiteX5" fmla="*/ 439129 w 708971"/>
                  <a:gd name="connsiteY5" fmla="*/ 495924 h 1341607"/>
                  <a:gd name="connsiteX6" fmla="*/ 204250 w 708971"/>
                  <a:gd name="connsiteY6" fmla="*/ 598783 h 1341607"/>
                  <a:gd name="connsiteX7" fmla="*/ 639144 w 708971"/>
                  <a:gd name="connsiteY7" fmla="*/ 82654 h 1341607"/>
                  <a:gd name="connsiteX8" fmla="*/ 585929 w 708971"/>
                  <a:gd name="connsiteY8" fmla="*/ 0 h 1341607"/>
                  <a:gd name="connsiteX9" fmla="*/ 2400 w 708971"/>
                  <a:gd name="connsiteY9" fmla="*/ 896337 h 1341607"/>
                  <a:gd name="connsiteX10" fmla="*/ 473994 w 708971"/>
                  <a:gd name="connsiteY10" fmla="*/ 1340832 h 134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8971" h="1341607">
                    <a:moveTo>
                      <a:pt x="473994" y="1340832"/>
                    </a:moveTo>
                    <a:cubicBezTo>
                      <a:pt x="537990" y="1336010"/>
                      <a:pt x="611275" y="1310267"/>
                      <a:pt x="676818" y="1265442"/>
                    </a:cubicBezTo>
                    <a:lnTo>
                      <a:pt x="708971" y="1239075"/>
                    </a:lnTo>
                    <a:lnTo>
                      <a:pt x="708971" y="589345"/>
                    </a:lnTo>
                    <a:lnTo>
                      <a:pt x="669113" y="556623"/>
                    </a:lnTo>
                    <a:cubicBezTo>
                      <a:pt x="603677" y="512885"/>
                      <a:pt x="525145" y="489036"/>
                      <a:pt x="439129" y="495924"/>
                    </a:cubicBezTo>
                    <a:cubicBezTo>
                      <a:pt x="329029" y="503271"/>
                      <a:pt x="292329" y="534496"/>
                      <a:pt x="204250" y="598783"/>
                    </a:cubicBezTo>
                    <a:cubicBezTo>
                      <a:pt x="206085" y="391229"/>
                      <a:pt x="521704" y="139594"/>
                      <a:pt x="639144" y="82654"/>
                    </a:cubicBezTo>
                    <a:cubicBezTo>
                      <a:pt x="639144" y="82654"/>
                      <a:pt x="607949" y="33062"/>
                      <a:pt x="585929" y="0"/>
                    </a:cubicBezTo>
                    <a:cubicBezTo>
                      <a:pt x="319854" y="53266"/>
                      <a:pt x="-32465" y="424291"/>
                      <a:pt x="2400" y="896337"/>
                    </a:cubicBezTo>
                    <a:cubicBezTo>
                      <a:pt x="26255" y="1206749"/>
                      <a:pt x="301504" y="1353689"/>
                      <a:pt x="473994" y="13408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nb-NO" dirty="0"/>
              </a:p>
            </p:txBody>
          </p:sp>
        </p:grpSp>
      </p:grpSp>
      <p:pic>
        <p:nvPicPr>
          <p:cNvPr id="55" name="IpsosLogo">
            <a:extLst>
              <a:ext uri="{FF2B5EF4-FFF2-40B4-BE49-F238E27FC236}">
                <a16:creationId xmlns:a16="http://schemas.microsoft.com/office/drawing/2014/main" id="{1336511D-0E13-4A32-92E1-45D96C4412B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1241113" y="6087408"/>
            <a:ext cx="557052" cy="510241"/>
          </a:xfrm>
          <a:prstGeom prst="rect">
            <a:avLst/>
          </a:prstGeom>
        </p:spPr>
      </p:pic>
      <p:grpSp>
        <p:nvGrpSpPr>
          <p:cNvPr id="56" name="Group 14">
            <a:extLst>
              <a:ext uri="{FF2B5EF4-FFF2-40B4-BE49-F238E27FC236}">
                <a16:creationId xmlns:a16="http://schemas.microsoft.com/office/drawing/2014/main" id="{7A811A27-A59B-4B94-94DB-0B15CC9EBEA2}"/>
              </a:ext>
            </a:extLst>
          </p:cNvPr>
          <p:cNvGrpSpPr/>
          <p:nvPr/>
        </p:nvGrpSpPr>
        <p:grpSpPr>
          <a:xfrm>
            <a:off x="4263675" y="2758773"/>
            <a:ext cx="3249216" cy="1159320"/>
            <a:chOff x="2408859" y="3003985"/>
            <a:chExt cx="3249216" cy="1159320"/>
          </a:xfrm>
        </p:grpSpPr>
        <p:sp>
          <p:nvSpPr>
            <p:cNvPr id="57" name="Espace réservé du texte 20">
              <a:extLst>
                <a:ext uri="{FF2B5EF4-FFF2-40B4-BE49-F238E27FC236}">
                  <a16:creationId xmlns:a16="http://schemas.microsoft.com/office/drawing/2014/main" id="{8FCDA949-7895-4D7F-85FA-311F7383F754}"/>
                </a:ext>
              </a:extLst>
            </p:cNvPr>
            <p:cNvSpPr txBox="1">
              <a:spLocks/>
            </p:cNvSpPr>
            <p:nvPr/>
          </p:nvSpPr>
          <p:spPr>
            <a:xfrm>
              <a:off x="2981464" y="3183806"/>
              <a:ext cx="2676611" cy="799678"/>
            </a:xfrm>
            <a:prstGeom prst="rect">
              <a:avLst/>
            </a:prstGeom>
            <a:noFill/>
          </p:spPr>
          <p:txBody>
            <a:bodyPr anchor="ctr">
              <a:normAutofit/>
            </a:bodyPr>
            <a:lstStyle>
              <a:lvl1pPr marL="0" indent="0" algn="l" defTabSz="914400" rtl="0" eaLnBrk="1" latinLnBrk="0" hangingPunct="1">
                <a:lnSpc>
                  <a:spcPct val="90000"/>
                </a:lnSpc>
                <a:spcBef>
                  <a:spcPts val="1800"/>
                </a:spcBef>
                <a:buSzPct val="50000"/>
                <a:buFont typeface="Arial" panose="020B0406020202030204" pitchFamily="34" charset="0"/>
                <a:buNone/>
                <a:defRPr sz="2800" b="0" kern="1200">
                  <a:solidFill>
                    <a:schemeClr val="bg2"/>
                  </a:solidFill>
                  <a:latin typeface="+mn-lt"/>
                  <a:ea typeface="+mn-ea"/>
                  <a:cs typeface="+mn-cs"/>
                </a:defRPr>
              </a:lvl1pPr>
              <a:lvl2pPr marL="447675" indent="-314325" algn="l" defTabSz="914400" rtl="0" eaLnBrk="1" latinLnBrk="0" hangingPunct="1">
                <a:lnSpc>
                  <a:spcPct val="90000"/>
                </a:lnSpc>
                <a:spcBef>
                  <a:spcPts val="600"/>
                </a:spcBef>
                <a:buFont typeface="Arial" panose="020B0604020202020204" pitchFamily="34" charset="0"/>
                <a:buChar char="—"/>
                <a:defRPr sz="1400" kern="1200">
                  <a:solidFill>
                    <a:schemeClr val="bg2"/>
                  </a:solidFill>
                  <a:latin typeface="+mn-lt"/>
                  <a:ea typeface="+mn-ea"/>
                  <a:cs typeface="+mn-cs"/>
                </a:defRPr>
              </a:lvl2pPr>
              <a:lvl3pPr marL="714375" indent="-171450" algn="l" defTabSz="914400" rtl="0" eaLnBrk="1" latinLnBrk="0" hangingPunct="1">
                <a:lnSpc>
                  <a:spcPct val="90000"/>
                </a:lnSpc>
                <a:spcBef>
                  <a:spcPts val="600"/>
                </a:spcBef>
                <a:buFont typeface="Courier New" panose="02070309020205020404" pitchFamily="49" charset="0"/>
                <a:buChar char="o"/>
                <a:defRPr sz="1200" kern="1200">
                  <a:solidFill>
                    <a:schemeClr val="bg2"/>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Arial"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1200" dirty="0" err="1">
                  <a:solidFill>
                    <a:schemeClr val="tx1"/>
                  </a:solidFill>
                </a:rPr>
                <a:t>Flyktingtjenesten</a:t>
              </a:r>
              <a:r>
                <a:rPr lang="nb-NO" sz="1200" dirty="0">
                  <a:solidFill>
                    <a:schemeClr val="tx1"/>
                  </a:solidFill>
                </a:rPr>
                <a:t> kartlegg og legge til rette for at barn og unge skal kunne delta i fritidsaktiviteter</a:t>
              </a:r>
            </a:p>
          </p:txBody>
        </p:sp>
        <p:cxnSp>
          <p:nvCxnSpPr>
            <p:cNvPr id="58" name="Straight Connector 35">
              <a:extLst>
                <a:ext uri="{FF2B5EF4-FFF2-40B4-BE49-F238E27FC236}">
                  <a16:creationId xmlns:a16="http://schemas.microsoft.com/office/drawing/2014/main" id="{586C3656-D2A2-45F9-B17B-CF236EE19AAF}"/>
                </a:ext>
              </a:extLst>
            </p:cNvPr>
            <p:cNvCxnSpPr>
              <a:cxnSpLocks/>
            </p:cNvCxnSpPr>
            <p:nvPr/>
          </p:nvCxnSpPr>
          <p:spPr>
            <a:xfrm flipV="1">
              <a:off x="2981464" y="3003985"/>
              <a:ext cx="0" cy="1159320"/>
            </a:xfrm>
            <a:prstGeom prst="line">
              <a:avLst/>
            </a:prstGeom>
            <a:ln w="12700">
              <a:gradFill>
                <a:gsLst>
                  <a:gs pos="0">
                    <a:schemeClr val="accent1">
                      <a:alpha val="0"/>
                    </a:schemeClr>
                  </a:gs>
                  <a:gs pos="55000">
                    <a:schemeClr val="accent1"/>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59" name="Group 92">
              <a:extLst>
                <a:ext uri="{FF2B5EF4-FFF2-40B4-BE49-F238E27FC236}">
                  <a16:creationId xmlns:a16="http://schemas.microsoft.com/office/drawing/2014/main" id="{5BCACF3A-40FC-49ED-8F81-2E2C9D267ACC}"/>
                </a:ext>
              </a:extLst>
            </p:cNvPr>
            <p:cNvGrpSpPr>
              <a:grpSpLocks noChangeAspect="1"/>
            </p:cNvGrpSpPr>
            <p:nvPr/>
          </p:nvGrpSpPr>
          <p:grpSpPr>
            <a:xfrm>
              <a:off x="2408859" y="3324445"/>
              <a:ext cx="572605" cy="518400"/>
              <a:chOff x="1655523" y="2652173"/>
              <a:chExt cx="1495234" cy="1353689"/>
            </a:xfrm>
            <a:solidFill>
              <a:schemeClr val="accent1"/>
            </a:solidFill>
          </p:grpSpPr>
          <p:sp>
            <p:nvSpPr>
              <p:cNvPr id="60" name="Freeform 11">
                <a:extLst>
                  <a:ext uri="{FF2B5EF4-FFF2-40B4-BE49-F238E27FC236}">
                    <a16:creationId xmlns:a16="http://schemas.microsoft.com/office/drawing/2014/main" id="{6C59085D-AEDD-468C-9458-9781495296F1}"/>
                  </a:ext>
                </a:extLst>
              </p:cNvPr>
              <p:cNvSpPr>
                <a:spLocks/>
              </p:cNvSpPr>
              <p:nvPr userDrawn="1"/>
            </p:nvSpPr>
            <p:spPr bwMode="auto">
              <a:xfrm rot="10800000" flipH="1">
                <a:off x="1655523" y="2652173"/>
                <a:ext cx="815012" cy="1353689"/>
              </a:xfrm>
              <a:custGeom>
                <a:avLst/>
                <a:gdLst>
                  <a:gd name="T0" fmla="*/ 409 w 444"/>
                  <a:gd name="T1" fmla="*/ 324 h 737"/>
                  <a:gd name="T2" fmla="*/ 257 w 444"/>
                  <a:gd name="T3" fmla="*/ 270 h 737"/>
                  <a:gd name="T4" fmla="*/ 130 w 444"/>
                  <a:gd name="T5" fmla="*/ 326 h 737"/>
                  <a:gd name="T6" fmla="*/ 366 w 444"/>
                  <a:gd name="T7" fmla="*/ 45 h 737"/>
                  <a:gd name="T8" fmla="*/ 338 w 444"/>
                  <a:gd name="T9" fmla="*/ 0 h 737"/>
                  <a:gd name="T10" fmla="*/ 19 w 444"/>
                  <a:gd name="T11" fmla="*/ 489 h 737"/>
                  <a:gd name="T12" fmla="*/ 276 w 444"/>
                  <a:gd name="T13" fmla="*/ 730 h 737"/>
                  <a:gd name="T14" fmla="*/ 444 w 444"/>
                  <a:gd name="T15" fmla="*/ 634 h 737"/>
                  <a:gd name="T16" fmla="*/ 391 w 444"/>
                  <a:gd name="T17" fmla="*/ 493 h 737"/>
                  <a:gd name="T18" fmla="*/ 409 w 444"/>
                  <a:gd name="T19" fmla="*/ 324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4" h="737">
                    <a:moveTo>
                      <a:pt x="409" y="324"/>
                    </a:moveTo>
                    <a:cubicBezTo>
                      <a:pt x="369" y="287"/>
                      <a:pt x="316" y="265"/>
                      <a:pt x="257" y="270"/>
                    </a:cubicBezTo>
                    <a:cubicBezTo>
                      <a:pt x="198" y="274"/>
                      <a:pt x="177" y="291"/>
                      <a:pt x="130" y="326"/>
                    </a:cubicBezTo>
                    <a:cubicBezTo>
                      <a:pt x="131" y="213"/>
                      <a:pt x="302" y="76"/>
                      <a:pt x="366" y="45"/>
                    </a:cubicBezTo>
                    <a:cubicBezTo>
                      <a:pt x="366" y="45"/>
                      <a:pt x="350" y="18"/>
                      <a:pt x="338" y="0"/>
                    </a:cubicBezTo>
                    <a:cubicBezTo>
                      <a:pt x="192" y="30"/>
                      <a:pt x="0" y="231"/>
                      <a:pt x="19" y="489"/>
                    </a:cubicBezTo>
                    <a:cubicBezTo>
                      <a:pt x="32" y="657"/>
                      <a:pt x="182" y="737"/>
                      <a:pt x="276" y="730"/>
                    </a:cubicBezTo>
                    <a:cubicBezTo>
                      <a:pt x="332" y="726"/>
                      <a:pt x="401" y="693"/>
                      <a:pt x="444" y="634"/>
                    </a:cubicBezTo>
                    <a:cubicBezTo>
                      <a:pt x="416" y="598"/>
                      <a:pt x="396" y="551"/>
                      <a:pt x="391" y="493"/>
                    </a:cubicBezTo>
                    <a:cubicBezTo>
                      <a:pt x="387" y="433"/>
                      <a:pt x="394" y="376"/>
                      <a:pt x="409" y="3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dirty="0"/>
              </a:p>
            </p:txBody>
          </p:sp>
          <p:sp>
            <p:nvSpPr>
              <p:cNvPr id="61" name="Freeform: Shape 94">
                <a:extLst>
                  <a:ext uri="{FF2B5EF4-FFF2-40B4-BE49-F238E27FC236}">
                    <a16:creationId xmlns:a16="http://schemas.microsoft.com/office/drawing/2014/main" id="{1E17F470-9D0F-4E92-A69E-F4D454BAF10A}"/>
                  </a:ext>
                </a:extLst>
              </p:cNvPr>
              <p:cNvSpPr>
                <a:spLocks/>
              </p:cNvSpPr>
              <p:nvPr userDrawn="1"/>
            </p:nvSpPr>
            <p:spPr bwMode="auto">
              <a:xfrm rot="10800000" flipH="1">
                <a:off x="2441786" y="2652887"/>
                <a:ext cx="708971" cy="1341607"/>
              </a:xfrm>
              <a:custGeom>
                <a:avLst/>
                <a:gdLst>
                  <a:gd name="connsiteX0" fmla="*/ 473994 w 708971"/>
                  <a:gd name="connsiteY0" fmla="*/ 1340832 h 1341607"/>
                  <a:gd name="connsiteX1" fmla="*/ 676818 w 708971"/>
                  <a:gd name="connsiteY1" fmla="*/ 1265442 h 1341607"/>
                  <a:gd name="connsiteX2" fmla="*/ 708971 w 708971"/>
                  <a:gd name="connsiteY2" fmla="*/ 1239075 h 1341607"/>
                  <a:gd name="connsiteX3" fmla="*/ 708971 w 708971"/>
                  <a:gd name="connsiteY3" fmla="*/ 589345 h 1341607"/>
                  <a:gd name="connsiteX4" fmla="*/ 669113 w 708971"/>
                  <a:gd name="connsiteY4" fmla="*/ 556623 h 1341607"/>
                  <a:gd name="connsiteX5" fmla="*/ 439129 w 708971"/>
                  <a:gd name="connsiteY5" fmla="*/ 495924 h 1341607"/>
                  <a:gd name="connsiteX6" fmla="*/ 204250 w 708971"/>
                  <a:gd name="connsiteY6" fmla="*/ 598783 h 1341607"/>
                  <a:gd name="connsiteX7" fmla="*/ 639144 w 708971"/>
                  <a:gd name="connsiteY7" fmla="*/ 82654 h 1341607"/>
                  <a:gd name="connsiteX8" fmla="*/ 585929 w 708971"/>
                  <a:gd name="connsiteY8" fmla="*/ 0 h 1341607"/>
                  <a:gd name="connsiteX9" fmla="*/ 2400 w 708971"/>
                  <a:gd name="connsiteY9" fmla="*/ 896337 h 1341607"/>
                  <a:gd name="connsiteX10" fmla="*/ 473994 w 708971"/>
                  <a:gd name="connsiteY10" fmla="*/ 1340832 h 134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8971" h="1341607">
                    <a:moveTo>
                      <a:pt x="473994" y="1340832"/>
                    </a:moveTo>
                    <a:cubicBezTo>
                      <a:pt x="537990" y="1336010"/>
                      <a:pt x="611275" y="1310267"/>
                      <a:pt x="676818" y="1265442"/>
                    </a:cubicBezTo>
                    <a:lnTo>
                      <a:pt x="708971" y="1239075"/>
                    </a:lnTo>
                    <a:lnTo>
                      <a:pt x="708971" y="589345"/>
                    </a:lnTo>
                    <a:lnTo>
                      <a:pt x="669113" y="556623"/>
                    </a:lnTo>
                    <a:cubicBezTo>
                      <a:pt x="603677" y="512885"/>
                      <a:pt x="525145" y="489036"/>
                      <a:pt x="439129" y="495924"/>
                    </a:cubicBezTo>
                    <a:cubicBezTo>
                      <a:pt x="329029" y="503271"/>
                      <a:pt x="292329" y="534496"/>
                      <a:pt x="204250" y="598783"/>
                    </a:cubicBezTo>
                    <a:cubicBezTo>
                      <a:pt x="206085" y="391229"/>
                      <a:pt x="521704" y="139594"/>
                      <a:pt x="639144" y="82654"/>
                    </a:cubicBezTo>
                    <a:cubicBezTo>
                      <a:pt x="639144" y="82654"/>
                      <a:pt x="607949" y="33062"/>
                      <a:pt x="585929" y="0"/>
                    </a:cubicBezTo>
                    <a:cubicBezTo>
                      <a:pt x="319854" y="53266"/>
                      <a:pt x="-32465" y="424291"/>
                      <a:pt x="2400" y="896337"/>
                    </a:cubicBezTo>
                    <a:cubicBezTo>
                      <a:pt x="26255" y="1206749"/>
                      <a:pt x="301504" y="1353689"/>
                      <a:pt x="473994" y="13408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nb-NO" dirty="0"/>
              </a:p>
            </p:txBody>
          </p:sp>
        </p:grpSp>
      </p:grpSp>
      <p:grpSp>
        <p:nvGrpSpPr>
          <p:cNvPr id="74" name="Group 124">
            <a:extLst>
              <a:ext uri="{FF2B5EF4-FFF2-40B4-BE49-F238E27FC236}">
                <a16:creationId xmlns:a16="http://schemas.microsoft.com/office/drawing/2014/main" id="{C1B448B3-5C67-4FB9-912A-C435FC080AEB}"/>
              </a:ext>
            </a:extLst>
          </p:cNvPr>
          <p:cNvGrpSpPr/>
          <p:nvPr/>
        </p:nvGrpSpPr>
        <p:grpSpPr>
          <a:xfrm>
            <a:off x="4122835" y="4249796"/>
            <a:ext cx="3857619" cy="1159320"/>
            <a:chOff x="4409730" y="4517712"/>
            <a:chExt cx="3857619" cy="1159320"/>
          </a:xfrm>
        </p:grpSpPr>
        <p:sp>
          <p:nvSpPr>
            <p:cNvPr id="75" name="Espace réservé du texte 20">
              <a:extLst>
                <a:ext uri="{FF2B5EF4-FFF2-40B4-BE49-F238E27FC236}">
                  <a16:creationId xmlns:a16="http://schemas.microsoft.com/office/drawing/2014/main" id="{5E7AD3AC-0877-4700-8081-57D29000B47B}"/>
                </a:ext>
              </a:extLst>
            </p:cNvPr>
            <p:cNvSpPr txBox="1">
              <a:spLocks/>
            </p:cNvSpPr>
            <p:nvPr/>
          </p:nvSpPr>
          <p:spPr>
            <a:xfrm>
              <a:off x="4982335" y="4765805"/>
              <a:ext cx="3285014" cy="731406"/>
            </a:xfrm>
            <a:prstGeom prst="rect">
              <a:avLst/>
            </a:prstGeom>
            <a:noFill/>
          </p:spPr>
          <p:txBody>
            <a:bodyPr anchor="ctr">
              <a:noAutofit/>
            </a:bodyPr>
            <a:lstStyle>
              <a:lvl1pPr marL="0" indent="0" algn="l" defTabSz="914400" rtl="0" eaLnBrk="1" latinLnBrk="0" hangingPunct="1">
                <a:lnSpc>
                  <a:spcPct val="90000"/>
                </a:lnSpc>
                <a:spcBef>
                  <a:spcPts val="1800"/>
                </a:spcBef>
                <a:buSzPct val="50000"/>
                <a:buFont typeface="Arial" panose="020B0406020202030204" pitchFamily="34" charset="0"/>
                <a:buNone/>
                <a:defRPr sz="2800" b="0" kern="1200">
                  <a:solidFill>
                    <a:schemeClr val="bg2"/>
                  </a:solidFill>
                  <a:latin typeface="+mn-lt"/>
                  <a:ea typeface="+mn-ea"/>
                  <a:cs typeface="+mn-cs"/>
                </a:defRPr>
              </a:lvl1pPr>
              <a:lvl2pPr marL="447675" indent="-314325" algn="l" defTabSz="914400" rtl="0" eaLnBrk="1" latinLnBrk="0" hangingPunct="1">
                <a:lnSpc>
                  <a:spcPct val="90000"/>
                </a:lnSpc>
                <a:spcBef>
                  <a:spcPts val="600"/>
                </a:spcBef>
                <a:buFont typeface="Arial" panose="020B0604020202020204" pitchFamily="34" charset="0"/>
                <a:buChar char="—"/>
                <a:defRPr sz="1400" kern="1200">
                  <a:solidFill>
                    <a:schemeClr val="bg2"/>
                  </a:solidFill>
                  <a:latin typeface="+mn-lt"/>
                  <a:ea typeface="+mn-ea"/>
                  <a:cs typeface="+mn-cs"/>
                </a:defRPr>
              </a:lvl2pPr>
              <a:lvl3pPr marL="714375" indent="-171450" algn="l" defTabSz="914400" rtl="0" eaLnBrk="1" latinLnBrk="0" hangingPunct="1">
                <a:lnSpc>
                  <a:spcPct val="90000"/>
                </a:lnSpc>
                <a:spcBef>
                  <a:spcPts val="600"/>
                </a:spcBef>
                <a:buFont typeface="Courier New" panose="02070309020205020404" pitchFamily="49" charset="0"/>
                <a:buChar char="o"/>
                <a:defRPr sz="1200" kern="1200">
                  <a:solidFill>
                    <a:schemeClr val="bg2"/>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Arial"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1200" dirty="0">
                  <a:solidFill>
                    <a:schemeClr val="tx1"/>
                  </a:solidFill>
                </a:rPr>
                <a:t>Sam del av utviklingsarbeidet i kommunen jobbes det med bedre strukturer og systemer innen tverrfaglig innsats for barn og unge. Det omhandler alt fra informasjonsarbeid til kompetansearbeid. Både internt i kommunen, vel så mye som sammen med frivillige og andre personer barn og unge møter i hverdagen.</a:t>
              </a:r>
            </a:p>
          </p:txBody>
        </p:sp>
        <p:cxnSp>
          <p:nvCxnSpPr>
            <p:cNvPr id="76" name="Straight Connector 35">
              <a:extLst>
                <a:ext uri="{FF2B5EF4-FFF2-40B4-BE49-F238E27FC236}">
                  <a16:creationId xmlns:a16="http://schemas.microsoft.com/office/drawing/2014/main" id="{392E0CF1-49B9-482D-B708-D6CF6C9DB6A9}"/>
                </a:ext>
              </a:extLst>
            </p:cNvPr>
            <p:cNvCxnSpPr>
              <a:cxnSpLocks/>
            </p:cNvCxnSpPr>
            <p:nvPr/>
          </p:nvCxnSpPr>
          <p:spPr>
            <a:xfrm flipV="1">
              <a:off x="4982335" y="4517712"/>
              <a:ext cx="0" cy="1159320"/>
            </a:xfrm>
            <a:prstGeom prst="line">
              <a:avLst/>
            </a:prstGeom>
            <a:ln w="12700">
              <a:gradFill>
                <a:gsLst>
                  <a:gs pos="0">
                    <a:schemeClr val="bg2">
                      <a:lumMod val="60000"/>
                      <a:lumOff val="40000"/>
                      <a:alpha val="0"/>
                    </a:schemeClr>
                  </a:gs>
                  <a:gs pos="55000">
                    <a:schemeClr val="bg2">
                      <a:lumMod val="60000"/>
                      <a:lumOff val="40000"/>
                    </a:schemeClr>
                  </a:gs>
                  <a:gs pos="100000">
                    <a:schemeClr val="bg2">
                      <a:lumMod val="60000"/>
                      <a:lumOff val="4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77" name="Group 113">
              <a:extLst>
                <a:ext uri="{FF2B5EF4-FFF2-40B4-BE49-F238E27FC236}">
                  <a16:creationId xmlns:a16="http://schemas.microsoft.com/office/drawing/2014/main" id="{31E641B2-5444-4E50-8C06-99A4C68E73CE}"/>
                </a:ext>
              </a:extLst>
            </p:cNvPr>
            <p:cNvGrpSpPr>
              <a:grpSpLocks noChangeAspect="1"/>
            </p:cNvGrpSpPr>
            <p:nvPr/>
          </p:nvGrpSpPr>
          <p:grpSpPr>
            <a:xfrm>
              <a:off x="4409730" y="4838172"/>
              <a:ext cx="572605" cy="518400"/>
              <a:chOff x="1655523" y="2652173"/>
              <a:chExt cx="1495234" cy="1353689"/>
            </a:xfrm>
            <a:solidFill>
              <a:schemeClr val="bg2">
                <a:lumMod val="60000"/>
                <a:lumOff val="40000"/>
              </a:schemeClr>
            </a:solidFill>
          </p:grpSpPr>
          <p:sp>
            <p:nvSpPr>
              <p:cNvPr id="78" name="Freeform 11">
                <a:extLst>
                  <a:ext uri="{FF2B5EF4-FFF2-40B4-BE49-F238E27FC236}">
                    <a16:creationId xmlns:a16="http://schemas.microsoft.com/office/drawing/2014/main" id="{EE274CCC-89E1-4D9B-B64D-772F4925994B}"/>
                  </a:ext>
                </a:extLst>
              </p:cNvPr>
              <p:cNvSpPr>
                <a:spLocks/>
              </p:cNvSpPr>
              <p:nvPr userDrawn="1"/>
            </p:nvSpPr>
            <p:spPr bwMode="auto">
              <a:xfrm rot="10800000" flipH="1">
                <a:off x="1655523" y="2652173"/>
                <a:ext cx="815012" cy="1353689"/>
              </a:xfrm>
              <a:custGeom>
                <a:avLst/>
                <a:gdLst>
                  <a:gd name="T0" fmla="*/ 409 w 444"/>
                  <a:gd name="T1" fmla="*/ 324 h 737"/>
                  <a:gd name="T2" fmla="*/ 257 w 444"/>
                  <a:gd name="T3" fmla="*/ 270 h 737"/>
                  <a:gd name="T4" fmla="*/ 130 w 444"/>
                  <a:gd name="T5" fmla="*/ 326 h 737"/>
                  <a:gd name="T6" fmla="*/ 366 w 444"/>
                  <a:gd name="T7" fmla="*/ 45 h 737"/>
                  <a:gd name="T8" fmla="*/ 338 w 444"/>
                  <a:gd name="T9" fmla="*/ 0 h 737"/>
                  <a:gd name="T10" fmla="*/ 19 w 444"/>
                  <a:gd name="T11" fmla="*/ 489 h 737"/>
                  <a:gd name="T12" fmla="*/ 276 w 444"/>
                  <a:gd name="T13" fmla="*/ 730 h 737"/>
                  <a:gd name="T14" fmla="*/ 444 w 444"/>
                  <a:gd name="T15" fmla="*/ 634 h 737"/>
                  <a:gd name="T16" fmla="*/ 391 w 444"/>
                  <a:gd name="T17" fmla="*/ 493 h 737"/>
                  <a:gd name="T18" fmla="*/ 409 w 444"/>
                  <a:gd name="T19" fmla="*/ 324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4" h="737">
                    <a:moveTo>
                      <a:pt x="409" y="324"/>
                    </a:moveTo>
                    <a:cubicBezTo>
                      <a:pt x="369" y="287"/>
                      <a:pt x="316" y="265"/>
                      <a:pt x="257" y="270"/>
                    </a:cubicBezTo>
                    <a:cubicBezTo>
                      <a:pt x="198" y="274"/>
                      <a:pt x="177" y="291"/>
                      <a:pt x="130" y="326"/>
                    </a:cubicBezTo>
                    <a:cubicBezTo>
                      <a:pt x="131" y="213"/>
                      <a:pt x="302" y="76"/>
                      <a:pt x="366" y="45"/>
                    </a:cubicBezTo>
                    <a:cubicBezTo>
                      <a:pt x="366" y="45"/>
                      <a:pt x="350" y="18"/>
                      <a:pt x="338" y="0"/>
                    </a:cubicBezTo>
                    <a:cubicBezTo>
                      <a:pt x="192" y="30"/>
                      <a:pt x="0" y="231"/>
                      <a:pt x="19" y="489"/>
                    </a:cubicBezTo>
                    <a:cubicBezTo>
                      <a:pt x="32" y="657"/>
                      <a:pt x="182" y="737"/>
                      <a:pt x="276" y="730"/>
                    </a:cubicBezTo>
                    <a:cubicBezTo>
                      <a:pt x="332" y="726"/>
                      <a:pt x="401" y="693"/>
                      <a:pt x="444" y="634"/>
                    </a:cubicBezTo>
                    <a:cubicBezTo>
                      <a:pt x="416" y="598"/>
                      <a:pt x="396" y="551"/>
                      <a:pt x="391" y="493"/>
                    </a:cubicBezTo>
                    <a:cubicBezTo>
                      <a:pt x="387" y="433"/>
                      <a:pt x="394" y="376"/>
                      <a:pt x="409" y="3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dirty="0"/>
              </a:p>
            </p:txBody>
          </p:sp>
          <p:sp>
            <p:nvSpPr>
              <p:cNvPr id="79" name="Freeform: Shape 115">
                <a:extLst>
                  <a:ext uri="{FF2B5EF4-FFF2-40B4-BE49-F238E27FC236}">
                    <a16:creationId xmlns:a16="http://schemas.microsoft.com/office/drawing/2014/main" id="{19E8E0DE-E31D-45F6-BEEB-BE5DB5E0BDB0}"/>
                  </a:ext>
                </a:extLst>
              </p:cNvPr>
              <p:cNvSpPr>
                <a:spLocks/>
              </p:cNvSpPr>
              <p:nvPr userDrawn="1"/>
            </p:nvSpPr>
            <p:spPr bwMode="auto">
              <a:xfrm rot="10800000" flipH="1">
                <a:off x="2441786" y="2652887"/>
                <a:ext cx="708971" cy="1341607"/>
              </a:xfrm>
              <a:custGeom>
                <a:avLst/>
                <a:gdLst>
                  <a:gd name="connsiteX0" fmla="*/ 473994 w 708971"/>
                  <a:gd name="connsiteY0" fmla="*/ 1340832 h 1341607"/>
                  <a:gd name="connsiteX1" fmla="*/ 676818 w 708971"/>
                  <a:gd name="connsiteY1" fmla="*/ 1265442 h 1341607"/>
                  <a:gd name="connsiteX2" fmla="*/ 708971 w 708971"/>
                  <a:gd name="connsiteY2" fmla="*/ 1239075 h 1341607"/>
                  <a:gd name="connsiteX3" fmla="*/ 708971 w 708971"/>
                  <a:gd name="connsiteY3" fmla="*/ 589345 h 1341607"/>
                  <a:gd name="connsiteX4" fmla="*/ 669113 w 708971"/>
                  <a:gd name="connsiteY4" fmla="*/ 556623 h 1341607"/>
                  <a:gd name="connsiteX5" fmla="*/ 439129 w 708971"/>
                  <a:gd name="connsiteY5" fmla="*/ 495924 h 1341607"/>
                  <a:gd name="connsiteX6" fmla="*/ 204250 w 708971"/>
                  <a:gd name="connsiteY6" fmla="*/ 598783 h 1341607"/>
                  <a:gd name="connsiteX7" fmla="*/ 639144 w 708971"/>
                  <a:gd name="connsiteY7" fmla="*/ 82654 h 1341607"/>
                  <a:gd name="connsiteX8" fmla="*/ 585929 w 708971"/>
                  <a:gd name="connsiteY8" fmla="*/ 0 h 1341607"/>
                  <a:gd name="connsiteX9" fmla="*/ 2400 w 708971"/>
                  <a:gd name="connsiteY9" fmla="*/ 896337 h 1341607"/>
                  <a:gd name="connsiteX10" fmla="*/ 473994 w 708971"/>
                  <a:gd name="connsiteY10" fmla="*/ 1340832 h 134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8971" h="1341607">
                    <a:moveTo>
                      <a:pt x="473994" y="1340832"/>
                    </a:moveTo>
                    <a:cubicBezTo>
                      <a:pt x="537990" y="1336010"/>
                      <a:pt x="611275" y="1310267"/>
                      <a:pt x="676818" y="1265442"/>
                    </a:cubicBezTo>
                    <a:lnTo>
                      <a:pt x="708971" y="1239075"/>
                    </a:lnTo>
                    <a:lnTo>
                      <a:pt x="708971" y="589345"/>
                    </a:lnTo>
                    <a:lnTo>
                      <a:pt x="669113" y="556623"/>
                    </a:lnTo>
                    <a:cubicBezTo>
                      <a:pt x="603677" y="512885"/>
                      <a:pt x="525145" y="489036"/>
                      <a:pt x="439129" y="495924"/>
                    </a:cubicBezTo>
                    <a:cubicBezTo>
                      <a:pt x="329029" y="503271"/>
                      <a:pt x="292329" y="534496"/>
                      <a:pt x="204250" y="598783"/>
                    </a:cubicBezTo>
                    <a:cubicBezTo>
                      <a:pt x="206085" y="391229"/>
                      <a:pt x="521704" y="139594"/>
                      <a:pt x="639144" y="82654"/>
                    </a:cubicBezTo>
                    <a:cubicBezTo>
                      <a:pt x="639144" y="82654"/>
                      <a:pt x="607949" y="33062"/>
                      <a:pt x="585929" y="0"/>
                    </a:cubicBezTo>
                    <a:cubicBezTo>
                      <a:pt x="319854" y="53266"/>
                      <a:pt x="-32465" y="424291"/>
                      <a:pt x="2400" y="896337"/>
                    </a:cubicBezTo>
                    <a:cubicBezTo>
                      <a:pt x="26255" y="1206749"/>
                      <a:pt x="301504" y="1353689"/>
                      <a:pt x="473994" y="13408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nb-NO" dirty="0"/>
              </a:p>
            </p:txBody>
          </p:sp>
        </p:grpSp>
      </p:grpSp>
    </p:spTree>
    <p:extLst>
      <p:ext uri="{BB962C8B-B14F-4D97-AF65-F5344CB8AC3E}">
        <p14:creationId xmlns:p14="http://schemas.microsoft.com/office/powerpoint/2010/main" val="24081781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786A0C-7427-416E-8B7D-6717C813FFA2}"/>
              </a:ext>
            </a:extLst>
          </p:cNvPr>
          <p:cNvSpPr>
            <a:spLocks noGrp="1"/>
          </p:cNvSpPr>
          <p:nvPr>
            <p:ph type="body" sz="quarter" idx="15"/>
          </p:nvPr>
        </p:nvSpPr>
        <p:spPr>
          <a:xfrm>
            <a:off x="407986" y="980057"/>
            <a:ext cx="11376025" cy="719138"/>
          </a:xfrm>
        </p:spPr>
        <p:txBody>
          <a:bodyPr/>
          <a:lstStyle/>
          <a:p>
            <a:r>
              <a:rPr lang="nb-NO" sz="1600" dirty="0"/>
              <a:t>Kjenner du til om kommunen har dialog med barna og deres foresatte om barns muligheter til å medvirke i egen deltakelse i fritidsaktiviteter?</a:t>
            </a:r>
          </a:p>
        </p:txBody>
      </p:sp>
      <p:sp>
        <p:nvSpPr>
          <p:cNvPr id="3" name="strFooter">
            <a:extLst>
              <a:ext uri="{FF2B5EF4-FFF2-40B4-BE49-F238E27FC236}">
                <a16:creationId xmlns:a16="http://schemas.microsoft.com/office/drawing/2014/main" id="{5281DFD9-A549-46A8-9944-C566D00EC967}"/>
              </a:ext>
            </a:extLst>
          </p:cNvPr>
          <p:cNvSpPr>
            <a:spLocks noGrp="1"/>
          </p:cNvSpPr>
          <p:nvPr>
            <p:ph type="body" sz="quarter" idx="17"/>
          </p:nvPr>
        </p:nvSpPr>
        <p:spPr/>
        <p:txBody>
          <a:bodyPr/>
          <a:lstStyle/>
          <a:p>
            <a:r>
              <a:rPr lang="nb-NO" dirty="0"/>
              <a:t>Base:	n=133</a:t>
            </a:r>
          </a:p>
          <a:p>
            <a:r>
              <a:rPr lang="nb-NO" dirty="0"/>
              <a:t>Spørsmål:	Q9B Kjenner du til om kommunen har dialog med barna og deres foresatte om barns muligheter til å medvirke i egen deltakelse i fritidsaktiviteter?</a:t>
            </a:r>
          </a:p>
        </p:txBody>
      </p:sp>
      <p:sp>
        <p:nvSpPr>
          <p:cNvPr id="6" name="Slide Number Placeholder 5">
            <a:extLst>
              <a:ext uri="{FF2B5EF4-FFF2-40B4-BE49-F238E27FC236}">
                <a16:creationId xmlns:a16="http://schemas.microsoft.com/office/drawing/2014/main" id="{7A74BBD9-0278-43AE-8FD5-EEA4FADADA1F}"/>
              </a:ext>
            </a:extLst>
          </p:cNvPr>
          <p:cNvSpPr>
            <a:spLocks noGrp="1"/>
          </p:cNvSpPr>
          <p:nvPr>
            <p:ph type="sldNum" sz="quarter" idx="18"/>
          </p:nvPr>
        </p:nvSpPr>
        <p:spPr/>
        <p:txBody>
          <a:bodyPr/>
          <a:lstStyle/>
          <a:p>
            <a:fld id="{D61AABEC-672F-4B68-B914-690DA978312C}" type="slidenum">
              <a:rPr lang="nb-NO" smtClean="0"/>
              <a:pPr/>
              <a:t>19</a:t>
            </a:fld>
            <a:r>
              <a:rPr lang="nb-NO" dirty="0"/>
              <a:t> </a:t>
            </a:r>
          </a:p>
        </p:txBody>
      </p:sp>
      <p:sp>
        <p:nvSpPr>
          <p:cNvPr id="5" name="Title 4">
            <a:extLst>
              <a:ext uri="{FF2B5EF4-FFF2-40B4-BE49-F238E27FC236}">
                <a16:creationId xmlns:a16="http://schemas.microsoft.com/office/drawing/2014/main" id="{E14F78F5-287C-4826-83D6-75F90D4E94FB}"/>
              </a:ext>
            </a:extLst>
          </p:cNvPr>
          <p:cNvSpPr>
            <a:spLocks noGrp="1"/>
          </p:cNvSpPr>
          <p:nvPr>
            <p:ph type="title"/>
          </p:nvPr>
        </p:nvSpPr>
        <p:spPr/>
        <p:txBody>
          <a:bodyPr/>
          <a:lstStyle/>
          <a:p>
            <a:r>
              <a:rPr lang="nb-NO" sz="2000" dirty="0"/>
              <a:t>1 av 3 kommuner har dialog med barna og deres foresatte om barns muligheter til å medvirke i egen deltakelse i fritidsaktiviteter</a:t>
            </a:r>
          </a:p>
        </p:txBody>
      </p:sp>
      <p:pic>
        <p:nvPicPr>
          <p:cNvPr id="8" name="IpsosLogo">
            <a:extLst>
              <a:ext uri="{FF2B5EF4-FFF2-40B4-BE49-F238E27FC236}">
                <a16:creationId xmlns:a16="http://schemas.microsoft.com/office/drawing/2014/main" id="{AB356A9E-3571-4CC7-B61D-E41C1F3370C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1241113" y="6087408"/>
            <a:ext cx="557052" cy="510241"/>
          </a:xfrm>
          <a:prstGeom prst="rect">
            <a:avLst/>
          </a:prstGeom>
        </p:spPr>
      </p:pic>
      <p:graphicFrame>
        <p:nvGraphicFramePr>
          <p:cNvPr id="9" name="Diagram 10">
            <a:extLst>
              <a:ext uri="{FF2B5EF4-FFF2-40B4-BE49-F238E27FC236}">
                <a16:creationId xmlns:a16="http://schemas.microsoft.com/office/drawing/2014/main" id="{9D0A2396-7395-4C89-963C-F9995B87F73E}"/>
              </a:ext>
            </a:extLst>
          </p:cNvPr>
          <p:cNvGraphicFramePr/>
          <p:nvPr>
            <p:extLst>
              <p:ext uri="{D42A27DB-BD31-4B8C-83A1-F6EECF244321}">
                <p14:modId xmlns:p14="http://schemas.microsoft.com/office/powerpoint/2010/main" val="2037248650"/>
              </p:ext>
            </p:extLst>
          </p:nvPr>
        </p:nvGraphicFramePr>
        <p:xfrm>
          <a:off x="2047583" y="1571060"/>
          <a:ext cx="8324198" cy="4306883"/>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2">
            <a:extLst>
              <a:ext uri="{FF2B5EF4-FFF2-40B4-BE49-F238E27FC236}">
                <a16:creationId xmlns:a16="http://schemas.microsoft.com/office/drawing/2014/main" id="{87A1A018-172C-4F8D-B031-BFD069AB1F65}"/>
              </a:ext>
            </a:extLst>
          </p:cNvPr>
          <p:cNvSpPr txBox="1"/>
          <p:nvPr/>
        </p:nvSpPr>
        <p:spPr>
          <a:xfrm>
            <a:off x="614759" y="5624513"/>
            <a:ext cx="10626354" cy="600164"/>
          </a:xfrm>
          <a:prstGeom prst="rect">
            <a:avLst/>
          </a:prstGeom>
          <a:noFill/>
        </p:spPr>
        <p:txBody>
          <a:bodyPr wrap="square" rtlCol="0">
            <a:spAutoFit/>
          </a:bodyPr>
          <a:lstStyle/>
          <a:p>
            <a:r>
              <a:rPr lang="nb-NO" sz="1100" b="1" dirty="0">
                <a:latin typeface="Calibri" panose="020F0502020204030204" pitchFamily="34" charset="0"/>
              </a:rPr>
              <a:t>34% av kommunene svarer at kommunen har dialog med både barn og foreldre om barns muligheter til å medvirke i egen deltagelse i fritidsaktiviteter, mens 26  % av kommunene har kun dialog med foresatte. 4 % svarer at kommunen ikke har dialog med barn og foresatte om mulighet til å medvirke i egen deltagelse i fritidsaktiviteter. 34 % av kommunene har svart «vet ikke» på dette spørsmålet. </a:t>
            </a:r>
          </a:p>
        </p:txBody>
      </p:sp>
    </p:spTree>
    <p:extLst>
      <p:ext uri="{BB962C8B-B14F-4D97-AF65-F5344CB8AC3E}">
        <p14:creationId xmlns:p14="http://schemas.microsoft.com/office/powerpoint/2010/main" val="7537009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9B77A74-B5A6-4725-AE58-59DE0896D160}"/>
              </a:ext>
            </a:extLst>
          </p:cNvPr>
          <p:cNvSpPr>
            <a:spLocks noGrp="1"/>
          </p:cNvSpPr>
          <p:nvPr>
            <p:ph type="sldNum" sz="quarter" idx="18"/>
          </p:nvPr>
        </p:nvSpPr>
        <p:spPr/>
        <p:txBody>
          <a:bodyPr/>
          <a:lstStyle/>
          <a:p>
            <a:fld id="{D61AABEC-672F-4B68-B914-690DA978312C}" type="slidenum">
              <a:rPr lang="nb-NO" smtClean="0"/>
              <a:pPr/>
              <a:t>2</a:t>
            </a:fld>
            <a:r>
              <a:rPr lang="nb-NO" dirty="0"/>
              <a:t> </a:t>
            </a:r>
          </a:p>
        </p:txBody>
      </p:sp>
      <p:sp>
        <p:nvSpPr>
          <p:cNvPr id="7" name="Title 6">
            <a:extLst>
              <a:ext uri="{FF2B5EF4-FFF2-40B4-BE49-F238E27FC236}">
                <a16:creationId xmlns:a16="http://schemas.microsoft.com/office/drawing/2014/main" id="{1C0A1656-0823-4E11-9D66-0BE0B1012C4B}"/>
              </a:ext>
            </a:extLst>
          </p:cNvPr>
          <p:cNvSpPr>
            <a:spLocks noGrp="1"/>
          </p:cNvSpPr>
          <p:nvPr>
            <p:ph type="title"/>
          </p:nvPr>
        </p:nvSpPr>
        <p:spPr>
          <a:xfrm>
            <a:off x="407988" y="368300"/>
            <a:ext cx="11376023" cy="387798"/>
          </a:xfrm>
        </p:spPr>
        <p:txBody>
          <a:bodyPr/>
          <a:lstStyle/>
          <a:p>
            <a:r>
              <a:rPr lang="nb-NO" dirty="0"/>
              <a:t>Bakgrunn og FORMÅL</a:t>
            </a:r>
          </a:p>
        </p:txBody>
      </p:sp>
      <p:sp>
        <p:nvSpPr>
          <p:cNvPr id="11" name="TextBox 10">
            <a:extLst>
              <a:ext uri="{FF2B5EF4-FFF2-40B4-BE49-F238E27FC236}">
                <a16:creationId xmlns:a16="http://schemas.microsoft.com/office/drawing/2014/main" id="{C6C13363-7F24-4205-84D9-C6011998A14E}"/>
              </a:ext>
            </a:extLst>
          </p:cNvPr>
          <p:cNvSpPr txBox="1"/>
          <p:nvPr/>
        </p:nvSpPr>
        <p:spPr>
          <a:xfrm>
            <a:off x="767988" y="1196876"/>
            <a:ext cx="5040000" cy="395387"/>
          </a:xfrm>
          <a:prstGeom prst="rect">
            <a:avLst/>
          </a:prstGeom>
          <a:solidFill>
            <a:schemeClr val="bg2"/>
          </a:solidFill>
        </p:spPr>
        <p:txBody>
          <a:bodyPr wrap="square" lIns="0" tIns="0" rIns="0" bIns="0" rtlCol="0" anchor="ctr">
            <a:noAutofit/>
          </a:bodyPr>
          <a:lstStyle/>
          <a:p>
            <a:pPr algn="ctr"/>
            <a:r>
              <a:rPr lang="nb-NO" b="1" cap="all" dirty="0">
                <a:solidFill>
                  <a:schemeClr val="bg1"/>
                </a:solidFill>
                <a:latin typeface="+mj-lt"/>
              </a:rPr>
              <a:t>Bakgrunn</a:t>
            </a:r>
          </a:p>
        </p:txBody>
      </p:sp>
      <p:sp>
        <p:nvSpPr>
          <p:cNvPr id="14" name="TextBox 13">
            <a:extLst>
              <a:ext uri="{FF2B5EF4-FFF2-40B4-BE49-F238E27FC236}">
                <a16:creationId xmlns:a16="http://schemas.microsoft.com/office/drawing/2014/main" id="{B531AFEB-9BCA-4299-909F-4A2D15D6C319}"/>
              </a:ext>
            </a:extLst>
          </p:cNvPr>
          <p:cNvSpPr txBox="1"/>
          <p:nvPr/>
        </p:nvSpPr>
        <p:spPr>
          <a:xfrm>
            <a:off x="6744016" y="1196876"/>
            <a:ext cx="5040000" cy="395387"/>
          </a:xfrm>
          <a:prstGeom prst="rect">
            <a:avLst/>
          </a:prstGeom>
          <a:solidFill>
            <a:schemeClr val="tx2"/>
          </a:solidFill>
        </p:spPr>
        <p:txBody>
          <a:bodyPr wrap="square" lIns="0" tIns="0" rIns="0" bIns="0" rtlCol="0" anchor="ctr">
            <a:noAutofit/>
          </a:bodyPr>
          <a:lstStyle/>
          <a:p>
            <a:pPr algn="ctr"/>
            <a:r>
              <a:rPr lang="nb-NO" b="1" cap="all" dirty="0">
                <a:solidFill>
                  <a:schemeClr val="bg1"/>
                </a:solidFill>
                <a:latin typeface="+mj-lt"/>
              </a:rPr>
              <a:t>METODE</a:t>
            </a:r>
          </a:p>
        </p:txBody>
      </p:sp>
      <p:sp>
        <p:nvSpPr>
          <p:cNvPr id="19" name="Espace réservé du contenu 15">
            <a:extLst>
              <a:ext uri="{FF2B5EF4-FFF2-40B4-BE49-F238E27FC236}">
                <a16:creationId xmlns:a16="http://schemas.microsoft.com/office/drawing/2014/main" id="{359D4134-CAF4-475B-97D8-803FC23060C3}"/>
              </a:ext>
            </a:extLst>
          </p:cNvPr>
          <p:cNvSpPr txBox="1">
            <a:spLocks/>
          </p:cNvSpPr>
          <p:nvPr/>
        </p:nvSpPr>
        <p:spPr>
          <a:xfrm>
            <a:off x="407984" y="2196846"/>
            <a:ext cx="5400000" cy="4321175"/>
          </a:xfrm>
          <a:prstGeom prst="rect">
            <a:avLst/>
          </a:prstGeom>
        </p:spPr>
        <p:txBody>
          <a:bodyPr vert="horz" wrap="square" lIns="324000" tIns="252000" rIns="0" bIns="0" rtlCol="0">
            <a:noAutofit/>
          </a:bodyPr>
          <a:lstStyle>
            <a:defPPr>
              <a:defRPr lang="fr-FR"/>
            </a:defPPr>
            <a:lvl1pPr indent="0">
              <a:lnSpc>
                <a:spcPct val="100000"/>
              </a:lnSpc>
              <a:spcBef>
                <a:spcPts val="800"/>
              </a:spcBef>
              <a:buSzPct val="50000"/>
              <a:buFont typeface="Arial" panose="020B0406020202030204" pitchFamily="34" charset="0"/>
              <a:buNone/>
              <a:defRPr sz="1600" b="0"/>
            </a:lvl1pPr>
            <a:lvl2pPr marL="266700" lvl="1" indent="-219075" defTabSz="898525">
              <a:lnSpc>
                <a:spcPct val="100000"/>
              </a:lnSpc>
              <a:spcBef>
                <a:spcPts val="600"/>
              </a:spcBef>
              <a:buSzPct val="80000"/>
              <a:buFontTx/>
              <a:buBlip>
                <a:blip r:embed="rId2"/>
              </a:buBlip>
              <a:tabLst/>
              <a:defRPr sz="1600"/>
            </a:lvl2pPr>
            <a:lvl3pPr marL="539750" lvl="2" indent="-180975" defTabSz="898525">
              <a:lnSpc>
                <a:spcPct val="100000"/>
              </a:lnSpc>
              <a:spcBef>
                <a:spcPts val="600"/>
              </a:spcBef>
              <a:buFont typeface="Arial" panose="020B0604020202020204" pitchFamily="34" charset="0"/>
              <a:buChar char="‒"/>
              <a:defRPr sz="1400"/>
            </a:lvl3pPr>
            <a:lvl4pPr marL="808038" lvl="3" indent="-176213" defTabSz="898525">
              <a:lnSpc>
                <a:spcPct val="90000"/>
              </a:lnSpc>
              <a:spcBef>
                <a:spcPts val="500"/>
              </a:spcBef>
              <a:buFont typeface="Arial" panose="020B0604020202020204" pitchFamily="34" charset="0"/>
              <a:buChar char="‒"/>
              <a:tabLst/>
              <a:defRPr sz="1400"/>
            </a:lvl4pPr>
            <a:lvl5pPr marL="996950" lvl="4" indent="-146050" defTabSz="898525">
              <a:lnSpc>
                <a:spcPct val="90000"/>
              </a:lnSpc>
              <a:spcBef>
                <a:spcPts val="500"/>
              </a:spcBef>
              <a:buFont typeface="Arial" panose="020B0406020202030204" pitchFamily="34" charset="0"/>
              <a:buChar char="−"/>
              <a:tabLst/>
              <a:defRPr sz="1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47625" lvl="1" indent="0">
              <a:buNone/>
            </a:pPr>
            <a:r>
              <a:rPr lang="nb-NO" dirty="0"/>
              <a:t>Redd Barna og Norges Handikapforbund (NHF) skal undersøke organisering, kompetanse og praksis i norske kommuner om inkludering av barn og unge med nedsatt funksjonsevne i fritidsaktiviteter. </a:t>
            </a:r>
          </a:p>
          <a:p>
            <a:pPr marL="47625" lvl="1" indent="0">
              <a:buNone/>
            </a:pPr>
            <a:endParaRPr lang="nb-NO" dirty="0"/>
          </a:p>
          <a:p>
            <a:pPr marL="47625" lvl="1" indent="0">
              <a:buNone/>
            </a:pPr>
            <a:r>
              <a:rPr lang="nb-NO" dirty="0"/>
              <a:t>Som en del av den større kartleggingen har Ipsos gjennomført en webundersøkelse blant norske kommuner. Målsettingen med undersøkelsen har vært å få økt forståelse om hvordan kommunene innfrir eller ikke innfrir barns rett til lek og fritid.</a:t>
            </a:r>
          </a:p>
          <a:p>
            <a:pPr marL="47625" lvl="1" indent="0">
              <a:buNone/>
            </a:pPr>
            <a:endParaRPr lang="nb-NO" sz="1400" dirty="0"/>
          </a:p>
          <a:p>
            <a:pPr marL="47625" lvl="1" indent="0">
              <a:buNone/>
            </a:pPr>
            <a:endParaRPr lang="nb-NO" sz="1400" dirty="0"/>
          </a:p>
        </p:txBody>
      </p:sp>
      <p:sp>
        <p:nvSpPr>
          <p:cNvPr id="21" name="Espace réservé du contenu 15">
            <a:extLst>
              <a:ext uri="{FF2B5EF4-FFF2-40B4-BE49-F238E27FC236}">
                <a16:creationId xmlns:a16="http://schemas.microsoft.com/office/drawing/2014/main" id="{1B17748B-1AFF-4602-84FA-0492F0CA7A72}"/>
              </a:ext>
            </a:extLst>
          </p:cNvPr>
          <p:cNvSpPr txBox="1">
            <a:spLocks/>
          </p:cNvSpPr>
          <p:nvPr/>
        </p:nvSpPr>
        <p:spPr>
          <a:xfrm>
            <a:off x="6384010" y="1852302"/>
            <a:ext cx="5592083" cy="4916798"/>
          </a:xfrm>
          <a:prstGeom prst="rect">
            <a:avLst/>
          </a:prstGeom>
        </p:spPr>
        <p:txBody>
          <a:bodyPr vert="horz" wrap="square" lIns="324000" tIns="252000" rIns="0" bIns="0" rtlCol="0">
            <a:noAutofit/>
          </a:bodyPr>
          <a:lstStyle>
            <a:defPPr>
              <a:defRPr lang="fr-FR"/>
            </a:defPPr>
            <a:lvl1pPr indent="0">
              <a:lnSpc>
                <a:spcPct val="100000"/>
              </a:lnSpc>
              <a:spcBef>
                <a:spcPts val="800"/>
              </a:spcBef>
              <a:buSzPct val="50000"/>
              <a:buFont typeface="Arial" panose="020B0406020202030204" pitchFamily="34" charset="0"/>
              <a:buNone/>
              <a:defRPr sz="1600" b="0"/>
            </a:lvl1pPr>
            <a:lvl2pPr marL="266700" lvl="1" indent="-219075" defTabSz="898525">
              <a:lnSpc>
                <a:spcPct val="100000"/>
              </a:lnSpc>
              <a:spcBef>
                <a:spcPts val="600"/>
              </a:spcBef>
              <a:buSzPct val="80000"/>
              <a:buFontTx/>
              <a:buBlip>
                <a:blip r:embed="rId3"/>
              </a:buBlip>
              <a:tabLst/>
              <a:defRPr sz="1600"/>
            </a:lvl2pPr>
            <a:lvl3pPr marL="539750" lvl="2" indent="-180975" defTabSz="898525">
              <a:lnSpc>
                <a:spcPct val="100000"/>
              </a:lnSpc>
              <a:spcBef>
                <a:spcPts val="600"/>
              </a:spcBef>
              <a:buFont typeface="Arial" panose="020B0604020202020204" pitchFamily="34" charset="0"/>
              <a:buChar char="‒"/>
              <a:defRPr sz="1400"/>
            </a:lvl3pPr>
            <a:lvl4pPr marL="808038" lvl="3" indent="-176213" defTabSz="898525">
              <a:lnSpc>
                <a:spcPct val="90000"/>
              </a:lnSpc>
              <a:spcBef>
                <a:spcPts val="500"/>
              </a:spcBef>
              <a:buFont typeface="Arial" panose="020B0604020202020204" pitchFamily="34" charset="0"/>
              <a:buChar char="‒"/>
              <a:tabLst/>
              <a:defRPr sz="1400"/>
            </a:lvl4pPr>
            <a:lvl5pPr marL="996950" lvl="4" indent="-146050" defTabSz="898525">
              <a:lnSpc>
                <a:spcPct val="90000"/>
              </a:lnSpc>
              <a:spcBef>
                <a:spcPts val="500"/>
              </a:spcBef>
              <a:buFont typeface="Arial" panose="020B0406020202030204" pitchFamily="34" charset="0"/>
              <a:buChar char="−"/>
              <a:tabLst/>
              <a:defRPr sz="1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1">
              <a:buClr>
                <a:schemeClr val="tx2"/>
              </a:buClr>
              <a:buSzPct val="110000"/>
              <a:buFont typeface="Arial" panose="020B0604020202020204" pitchFamily="34" charset="0"/>
              <a:buChar char="•"/>
            </a:pPr>
            <a:r>
              <a:rPr lang="nb-NO" sz="1400" dirty="0"/>
              <a:t>Denne undersøkelsen er gjennomført som en webundersøkelse. Webundersøkelsen er sendt ut til alle norske kommuner via epostmottak, hvor instansen i kommunen som har ansvar eller kjennskap til barn med nedsatt funksjonsevne ble bedt om å svare. </a:t>
            </a:r>
          </a:p>
          <a:p>
            <a:pPr marL="47625" lvl="1" indent="0">
              <a:buClr>
                <a:schemeClr val="tx2"/>
              </a:buClr>
              <a:buSzPct val="110000"/>
              <a:buNone/>
            </a:pPr>
            <a:endParaRPr lang="nb-NO" sz="1400" dirty="0"/>
          </a:p>
          <a:p>
            <a:pPr lvl="1">
              <a:buClr>
                <a:schemeClr val="tx2"/>
              </a:buClr>
              <a:buSzPct val="110000"/>
              <a:buFont typeface="Wingdings" panose="05000000000000000000" pitchFamily="2" charset="2"/>
              <a:buChar char="§"/>
            </a:pPr>
            <a:r>
              <a:rPr lang="nb-NO" sz="1400" dirty="0"/>
              <a:t>Datainnsamlingen ble gjennomført i perioden mai til september 2022. Det ble under feltperioden sendt ut fire purringer etter første utsendelse, i tillegg til påminnelse via telefon til kommunenes sentralbord. </a:t>
            </a:r>
          </a:p>
          <a:p>
            <a:pPr marL="47625" lvl="1" indent="0">
              <a:buClr>
                <a:schemeClr val="tx2"/>
              </a:buClr>
              <a:buSzPct val="110000"/>
              <a:buNone/>
            </a:pPr>
            <a:endParaRPr lang="nb-NO" sz="1400" dirty="0"/>
          </a:p>
          <a:p>
            <a:pPr lvl="1">
              <a:buClr>
                <a:schemeClr val="tx2"/>
              </a:buClr>
              <a:buSzPct val="110000"/>
              <a:buFont typeface="Wingdings" panose="05000000000000000000" pitchFamily="2" charset="2"/>
              <a:buChar char="§"/>
            </a:pPr>
            <a:r>
              <a:rPr lang="nb-NO" sz="1400" dirty="0"/>
              <a:t>Det var totalt 133 kommuner svarte på undersøkelsen. Dette utgjør en svarprosent på 37 % av alle kommuner i Norge.</a:t>
            </a:r>
          </a:p>
          <a:p>
            <a:pPr lvl="1">
              <a:buClr>
                <a:schemeClr val="tx2"/>
              </a:buClr>
              <a:buSzPct val="110000"/>
              <a:buFont typeface="Wingdings" panose="05000000000000000000" pitchFamily="2" charset="2"/>
              <a:buChar char="§"/>
            </a:pPr>
            <a:endParaRPr lang="nb-NO" sz="1400" dirty="0"/>
          </a:p>
          <a:p>
            <a:pPr lvl="1">
              <a:buClr>
                <a:schemeClr val="tx2"/>
              </a:buClr>
              <a:buSzPct val="110000"/>
              <a:buFont typeface="Wingdings" panose="05000000000000000000" pitchFamily="2" charset="2"/>
              <a:buChar char="§"/>
            </a:pPr>
            <a:r>
              <a:rPr lang="nb-NO" sz="1400" dirty="0"/>
              <a:t>Denne rapporten viser en grafisk fremstilling av alle hovedresultater som fremkommer i undersøkelsen. Alle tall er i %, hvis ikke annet er oppgitt. </a:t>
            </a:r>
          </a:p>
          <a:p>
            <a:pPr marL="47625" lvl="1" indent="0">
              <a:buNone/>
            </a:pPr>
            <a:endParaRPr lang="nb-NO" sz="1200" dirty="0"/>
          </a:p>
        </p:txBody>
      </p:sp>
      <p:grpSp>
        <p:nvGrpSpPr>
          <p:cNvPr id="58" name="Group 57">
            <a:extLst>
              <a:ext uri="{FF2B5EF4-FFF2-40B4-BE49-F238E27FC236}">
                <a16:creationId xmlns:a16="http://schemas.microsoft.com/office/drawing/2014/main" id="{422AD7D5-1DA3-4285-B783-B98D1A0A1E6C}"/>
              </a:ext>
            </a:extLst>
          </p:cNvPr>
          <p:cNvGrpSpPr>
            <a:grpSpLocks noChangeAspect="1"/>
          </p:cNvGrpSpPr>
          <p:nvPr/>
        </p:nvGrpSpPr>
        <p:grpSpPr>
          <a:xfrm>
            <a:off x="6384016" y="1034569"/>
            <a:ext cx="720000" cy="720000"/>
            <a:chOff x="5615945" y="3201356"/>
            <a:chExt cx="960114" cy="960114"/>
          </a:xfrm>
        </p:grpSpPr>
        <p:sp>
          <p:nvSpPr>
            <p:cNvPr id="20" name="Ellipse 125">
              <a:extLst>
                <a:ext uri="{FF2B5EF4-FFF2-40B4-BE49-F238E27FC236}">
                  <a16:creationId xmlns:a16="http://schemas.microsoft.com/office/drawing/2014/main" id="{C1240775-482B-407B-B868-077A31402D3D}"/>
                </a:ext>
              </a:extLst>
            </p:cNvPr>
            <p:cNvSpPr>
              <a:spLocks noChangeAspect="1"/>
            </p:cNvSpPr>
            <p:nvPr/>
          </p:nvSpPr>
          <p:spPr>
            <a:xfrm>
              <a:off x="5615945" y="3201356"/>
              <a:ext cx="960114" cy="96011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white"/>
                </a:solidFill>
                <a:effectLst/>
                <a:uLnTx/>
                <a:uFillTx/>
                <a:ea typeface="+mn-ea"/>
                <a:cs typeface="+mn-cs"/>
              </a:endParaRPr>
            </a:p>
          </p:txBody>
        </p:sp>
        <p:grpSp>
          <p:nvGrpSpPr>
            <p:cNvPr id="22" name="Group 7">
              <a:extLst>
                <a:ext uri="{FF2B5EF4-FFF2-40B4-BE49-F238E27FC236}">
                  <a16:creationId xmlns:a16="http://schemas.microsoft.com/office/drawing/2014/main" id="{59C162F3-4984-4456-9C10-FA4A5DA0D67E}"/>
                </a:ext>
              </a:extLst>
            </p:cNvPr>
            <p:cNvGrpSpPr>
              <a:grpSpLocks noChangeAspect="1"/>
            </p:cNvGrpSpPr>
            <p:nvPr/>
          </p:nvGrpSpPr>
          <p:grpSpPr bwMode="auto">
            <a:xfrm>
              <a:off x="5822362" y="3386161"/>
              <a:ext cx="571090" cy="571458"/>
              <a:chOff x="282" y="954"/>
              <a:chExt cx="1548" cy="1549"/>
            </a:xfrm>
            <a:noFill/>
          </p:grpSpPr>
          <p:sp>
            <p:nvSpPr>
              <p:cNvPr id="23" name="Line 8">
                <a:extLst>
                  <a:ext uri="{FF2B5EF4-FFF2-40B4-BE49-F238E27FC236}">
                    <a16:creationId xmlns:a16="http://schemas.microsoft.com/office/drawing/2014/main" id="{7302745F-0CEC-40A8-9DCC-C92FC2509313}"/>
                  </a:ext>
                </a:extLst>
              </p:cNvPr>
              <p:cNvSpPr>
                <a:spLocks noChangeShapeType="1"/>
              </p:cNvSpPr>
              <p:nvPr/>
            </p:nvSpPr>
            <p:spPr bwMode="auto">
              <a:xfrm flipV="1">
                <a:off x="1023" y="1426"/>
                <a:ext cx="336" cy="336"/>
              </a:xfrm>
              <a:prstGeom prst="line">
                <a:avLst/>
              </a:prstGeom>
              <a:grp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ea typeface="+mn-ea"/>
                  <a:cs typeface="+mn-cs"/>
                </a:endParaRPr>
              </a:p>
            </p:txBody>
          </p:sp>
          <p:sp>
            <p:nvSpPr>
              <p:cNvPr id="24" name="Freeform 9">
                <a:extLst>
                  <a:ext uri="{FF2B5EF4-FFF2-40B4-BE49-F238E27FC236}">
                    <a16:creationId xmlns:a16="http://schemas.microsoft.com/office/drawing/2014/main" id="{F86B9147-B9FC-4772-9FCE-387AD6C4F5A4}"/>
                  </a:ext>
                </a:extLst>
              </p:cNvPr>
              <p:cNvSpPr>
                <a:spLocks/>
              </p:cNvSpPr>
              <p:nvPr/>
            </p:nvSpPr>
            <p:spPr bwMode="auto">
              <a:xfrm>
                <a:off x="1359" y="954"/>
                <a:ext cx="471" cy="472"/>
              </a:xfrm>
              <a:custGeom>
                <a:avLst/>
                <a:gdLst>
                  <a:gd name="T0" fmla="*/ 471 w 471"/>
                  <a:gd name="T1" fmla="*/ 202 h 472"/>
                  <a:gd name="T2" fmla="*/ 201 w 471"/>
                  <a:gd name="T3" fmla="*/ 472 h 472"/>
                  <a:gd name="T4" fmla="*/ 0 w 471"/>
                  <a:gd name="T5" fmla="*/ 472 h 472"/>
                  <a:gd name="T6" fmla="*/ 0 w 471"/>
                  <a:gd name="T7" fmla="*/ 270 h 472"/>
                  <a:gd name="T8" fmla="*/ 269 w 471"/>
                  <a:gd name="T9" fmla="*/ 0 h 472"/>
                  <a:gd name="T10" fmla="*/ 269 w 471"/>
                  <a:gd name="T11" fmla="*/ 202 h 472"/>
                  <a:gd name="T12" fmla="*/ 471 w 471"/>
                  <a:gd name="T13" fmla="*/ 202 h 472"/>
                </a:gdLst>
                <a:ahLst/>
                <a:cxnLst>
                  <a:cxn ang="0">
                    <a:pos x="T0" y="T1"/>
                  </a:cxn>
                  <a:cxn ang="0">
                    <a:pos x="T2" y="T3"/>
                  </a:cxn>
                  <a:cxn ang="0">
                    <a:pos x="T4" y="T5"/>
                  </a:cxn>
                  <a:cxn ang="0">
                    <a:pos x="T6" y="T7"/>
                  </a:cxn>
                  <a:cxn ang="0">
                    <a:pos x="T8" y="T9"/>
                  </a:cxn>
                  <a:cxn ang="0">
                    <a:pos x="T10" y="T11"/>
                  </a:cxn>
                  <a:cxn ang="0">
                    <a:pos x="T12" y="T13"/>
                  </a:cxn>
                </a:cxnLst>
                <a:rect l="0" t="0" r="r" b="b"/>
                <a:pathLst>
                  <a:path w="471" h="472">
                    <a:moveTo>
                      <a:pt x="471" y="202"/>
                    </a:moveTo>
                    <a:lnTo>
                      <a:pt x="201" y="472"/>
                    </a:lnTo>
                    <a:lnTo>
                      <a:pt x="0" y="472"/>
                    </a:lnTo>
                    <a:lnTo>
                      <a:pt x="0" y="270"/>
                    </a:lnTo>
                    <a:lnTo>
                      <a:pt x="269" y="0"/>
                    </a:lnTo>
                    <a:lnTo>
                      <a:pt x="269" y="202"/>
                    </a:lnTo>
                    <a:lnTo>
                      <a:pt x="471" y="202"/>
                    </a:lnTo>
                    <a:close/>
                  </a:path>
                </a:pathLst>
              </a:custGeom>
              <a:grp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ea typeface="+mn-ea"/>
                  <a:cs typeface="+mn-cs"/>
                </a:endParaRPr>
              </a:p>
            </p:txBody>
          </p:sp>
          <p:sp>
            <p:nvSpPr>
              <p:cNvPr id="25" name="Freeform 10">
                <a:extLst>
                  <a:ext uri="{FF2B5EF4-FFF2-40B4-BE49-F238E27FC236}">
                    <a16:creationId xmlns:a16="http://schemas.microsoft.com/office/drawing/2014/main" id="{F25EAEF6-ED78-44CC-AEB9-A5FD6975A405}"/>
                  </a:ext>
                </a:extLst>
              </p:cNvPr>
              <p:cNvSpPr>
                <a:spLocks/>
              </p:cNvSpPr>
              <p:nvPr/>
            </p:nvSpPr>
            <p:spPr bwMode="auto">
              <a:xfrm>
                <a:off x="282" y="1022"/>
                <a:ext cx="1480" cy="1481"/>
              </a:xfrm>
              <a:custGeom>
                <a:avLst/>
                <a:gdLst>
                  <a:gd name="T0" fmla="*/ 719 w 719"/>
                  <a:gd name="T1" fmla="*/ 359 h 719"/>
                  <a:gd name="T2" fmla="*/ 360 w 719"/>
                  <a:gd name="T3" fmla="*/ 719 h 719"/>
                  <a:gd name="T4" fmla="*/ 0 w 719"/>
                  <a:gd name="T5" fmla="*/ 359 h 719"/>
                  <a:gd name="T6" fmla="*/ 360 w 719"/>
                  <a:gd name="T7" fmla="*/ 0 h 719"/>
                </a:gdLst>
                <a:ahLst/>
                <a:cxnLst>
                  <a:cxn ang="0">
                    <a:pos x="T0" y="T1"/>
                  </a:cxn>
                  <a:cxn ang="0">
                    <a:pos x="T2" y="T3"/>
                  </a:cxn>
                  <a:cxn ang="0">
                    <a:pos x="T4" y="T5"/>
                  </a:cxn>
                  <a:cxn ang="0">
                    <a:pos x="T6" y="T7"/>
                  </a:cxn>
                </a:cxnLst>
                <a:rect l="0" t="0" r="r" b="b"/>
                <a:pathLst>
                  <a:path w="719" h="719">
                    <a:moveTo>
                      <a:pt x="719" y="359"/>
                    </a:moveTo>
                    <a:cubicBezTo>
                      <a:pt x="719" y="558"/>
                      <a:pt x="558" y="719"/>
                      <a:pt x="360" y="719"/>
                    </a:cubicBezTo>
                    <a:cubicBezTo>
                      <a:pt x="161" y="719"/>
                      <a:pt x="0" y="558"/>
                      <a:pt x="0" y="359"/>
                    </a:cubicBezTo>
                    <a:cubicBezTo>
                      <a:pt x="0" y="161"/>
                      <a:pt x="161" y="0"/>
                      <a:pt x="360" y="0"/>
                    </a:cubicBezTo>
                  </a:path>
                </a:pathLst>
              </a:custGeom>
              <a:grp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ea typeface="+mn-ea"/>
                  <a:cs typeface="+mn-cs"/>
                </a:endParaRPr>
              </a:p>
            </p:txBody>
          </p:sp>
          <p:sp>
            <p:nvSpPr>
              <p:cNvPr id="26" name="Freeform 11">
                <a:extLst>
                  <a:ext uri="{FF2B5EF4-FFF2-40B4-BE49-F238E27FC236}">
                    <a16:creationId xmlns:a16="http://schemas.microsoft.com/office/drawing/2014/main" id="{2317D9E3-F737-45F9-A65F-27CB4A99090F}"/>
                  </a:ext>
                </a:extLst>
              </p:cNvPr>
              <p:cNvSpPr>
                <a:spLocks/>
              </p:cNvSpPr>
              <p:nvPr/>
            </p:nvSpPr>
            <p:spPr bwMode="auto">
              <a:xfrm>
                <a:off x="282" y="1022"/>
                <a:ext cx="1480" cy="1481"/>
              </a:xfrm>
              <a:custGeom>
                <a:avLst/>
                <a:gdLst>
                  <a:gd name="T0" fmla="*/ 691 w 719"/>
                  <a:gd name="T1" fmla="*/ 219 h 719"/>
                  <a:gd name="T2" fmla="*/ 719 w 719"/>
                  <a:gd name="T3" fmla="*/ 359 h 719"/>
                  <a:gd name="T4" fmla="*/ 691 w 719"/>
                  <a:gd name="T5" fmla="*/ 499 h 719"/>
                  <a:gd name="T6" fmla="*/ 614 w 719"/>
                  <a:gd name="T7" fmla="*/ 614 h 719"/>
                  <a:gd name="T8" fmla="*/ 500 w 719"/>
                  <a:gd name="T9" fmla="*/ 691 h 719"/>
                  <a:gd name="T10" fmla="*/ 360 w 719"/>
                  <a:gd name="T11" fmla="*/ 719 h 719"/>
                  <a:gd name="T12" fmla="*/ 220 w 719"/>
                  <a:gd name="T13" fmla="*/ 691 h 719"/>
                  <a:gd name="T14" fmla="*/ 105 w 719"/>
                  <a:gd name="T15" fmla="*/ 614 h 719"/>
                  <a:gd name="T16" fmla="*/ 28 w 719"/>
                  <a:gd name="T17" fmla="*/ 499 h 719"/>
                  <a:gd name="T18" fmla="*/ 0 w 719"/>
                  <a:gd name="T19" fmla="*/ 359 h 719"/>
                  <a:gd name="T20" fmla="*/ 28 w 719"/>
                  <a:gd name="T21" fmla="*/ 219 h 719"/>
                  <a:gd name="T22" fmla="*/ 105 w 719"/>
                  <a:gd name="T23" fmla="*/ 105 h 719"/>
                  <a:gd name="T24" fmla="*/ 220 w 719"/>
                  <a:gd name="T25" fmla="*/ 28 h 719"/>
                  <a:gd name="T26" fmla="*/ 360 w 719"/>
                  <a:gd name="T27" fmla="*/ 0 h 719"/>
                  <a:gd name="T28" fmla="*/ 500 w 719"/>
                  <a:gd name="T29" fmla="*/ 28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9" h="719">
                    <a:moveTo>
                      <a:pt x="691" y="219"/>
                    </a:moveTo>
                    <a:cubicBezTo>
                      <a:pt x="709" y="262"/>
                      <a:pt x="719" y="310"/>
                      <a:pt x="719" y="359"/>
                    </a:cubicBezTo>
                    <a:cubicBezTo>
                      <a:pt x="719" y="409"/>
                      <a:pt x="709" y="456"/>
                      <a:pt x="691" y="499"/>
                    </a:cubicBezTo>
                    <a:cubicBezTo>
                      <a:pt x="673" y="542"/>
                      <a:pt x="647" y="581"/>
                      <a:pt x="614" y="614"/>
                    </a:cubicBezTo>
                    <a:cubicBezTo>
                      <a:pt x="581" y="646"/>
                      <a:pt x="543" y="673"/>
                      <a:pt x="500" y="691"/>
                    </a:cubicBezTo>
                    <a:cubicBezTo>
                      <a:pt x="457" y="709"/>
                      <a:pt x="409" y="719"/>
                      <a:pt x="360" y="719"/>
                    </a:cubicBezTo>
                    <a:cubicBezTo>
                      <a:pt x="310" y="719"/>
                      <a:pt x="263" y="709"/>
                      <a:pt x="220" y="691"/>
                    </a:cubicBezTo>
                    <a:cubicBezTo>
                      <a:pt x="177" y="673"/>
                      <a:pt x="138" y="646"/>
                      <a:pt x="105" y="614"/>
                    </a:cubicBezTo>
                    <a:cubicBezTo>
                      <a:pt x="73" y="581"/>
                      <a:pt x="46" y="542"/>
                      <a:pt x="28" y="499"/>
                    </a:cubicBezTo>
                    <a:cubicBezTo>
                      <a:pt x="10" y="456"/>
                      <a:pt x="0" y="409"/>
                      <a:pt x="0" y="359"/>
                    </a:cubicBezTo>
                    <a:cubicBezTo>
                      <a:pt x="0" y="310"/>
                      <a:pt x="10" y="262"/>
                      <a:pt x="28" y="219"/>
                    </a:cubicBezTo>
                    <a:cubicBezTo>
                      <a:pt x="46" y="176"/>
                      <a:pt x="73" y="138"/>
                      <a:pt x="105" y="105"/>
                    </a:cubicBezTo>
                    <a:cubicBezTo>
                      <a:pt x="138" y="72"/>
                      <a:pt x="177" y="46"/>
                      <a:pt x="220" y="28"/>
                    </a:cubicBezTo>
                    <a:cubicBezTo>
                      <a:pt x="263" y="10"/>
                      <a:pt x="310" y="0"/>
                      <a:pt x="360" y="0"/>
                    </a:cubicBezTo>
                    <a:cubicBezTo>
                      <a:pt x="409" y="0"/>
                      <a:pt x="457" y="10"/>
                      <a:pt x="500" y="28"/>
                    </a:cubicBezTo>
                  </a:path>
                </a:pathLst>
              </a:custGeom>
              <a:grp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ea typeface="+mn-ea"/>
                  <a:cs typeface="+mn-cs"/>
                </a:endParaRPr>
              </a:p>
            </p:txBody>
          </p:sp>
          <p:sp>
            <p:nvSpPr>
              <p:cNvPr id="27" name="Freeform 12">
                <a:extLst>
                  <a:ext uri="{FF2B5EF4-FFF2-40B4-BE49-F238E27FC236}">
                    <a16:creationId xmlns:a16="http://schemas.microsoft.com/office/drawing/2014/main" id="{5C561446-8703-4262-902B-540B9A2B910B}"/>
                  </a:ext>
                </a:extLst>
              </p:cNvPr>
              <p:cNvSpPr>
                <a:spLocks/>
              </p:cNvSpPr>
              <p:nvPr/>
            </p:nvSpPr>
            <p:spPr bwMode="auto">
              <a:xfrm>
                <a:off x="653" y="1393"/>
                <a:ext cx="739" cy="739"/>
              </a:xfrm>
              <a:custGeom>
                <a:avLst/>
                <a:gdLst>
                  <a:gd name="T0" fmla="*/ 345 w 359"/>
                  <a:gd name="T1" fmla="*/ 109 h 359"/>
                  <a:gd name="T2" fmla="*/ 359 w 359"/>
                  <a:gd name="T3" fmla="*/ 179 h 359"/>
                  <a:gd name="T4" fmla="*/ 345 w 359"/>
                  <a:gd name="T5" fmla="*/ 249 h 359"/>
                  <a:gd name="T6" fmla="*/ 307 w 359"/>
                  <a:gd name="T7" fmla="*/ 307 h 359"/>
                  <a:gd name="T8" fmla="*/ 250 w 359"/>
                  <a:gd name="T9" fmla="*/ 345 h 359"/>
                  <a:gd name="T10" fmla="*/ 180 w 359"/>
                  <a:gd name="T11" fmla="*/ 359 h 359"/>
                  <a:gd name="T12" fmla="*/ 110 w 359"/>
                  <a:gd name="T13" fmla="*/ 345 h 359"/>
                  <a:gd name="T14" fmla="*/ 52 w 359"/>
                  <a:gd name="T15" fmla="*/ 307 h 359"/>
                  <a:gd name="T16" fmla="*/ 14 w 359"/>
                  <a:gd name="T17" fmla="*/ 249 h 359"/>
                  <a:gd name="T18" fmla="*/ 0 w 359"/>
                  <a:gd name="T19" fmla="*/ 179 h 359"/>
                  <a:gd name="T20" fmla="*/ 14 w 359"/>
                  <a:gd name="T21" fmla="*/ 109 h 359"/>
                  <a:gd name="T22" fmla="*/ 52 w 359"/>
                  <a:gd name="T23" fmla="*/ 52 h 359"/>
                  <a:gd name="T24" fmla="*/ 110 w 359"/>
                  <a:gd name="T25" fmla="*/ 14 h 359"/>
                  <a:gd name="T26" fmla="*/ 180 w 359"/>
                  <a:gd name="T27" fmla="*/ 0 h 359"/>
                  <a:gd name="T28" fmla="*/ 250 w 359"/>
                  <a:gd name="T29" fmla="*/ 14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359">
                    <a:moveTo>
                      <a:pt x="345" y="109"/>
                    </a:moveTo>
                    <a:cubicBezTo>
                      <a:pt x="354" y="131"/>
                      <a:pt x="359" y="155"/>
                      <a:pt x="359" y="179"/>
                    </a:cubicBezTo>
                    <a:cubicBezTo>
                      <a:pt x="359" y="204"/>
                      <a:pt x="354" y="228"/>
                      <a:pt x="345" y="249"/>
                    </a:cubicBezTo>
                    <a:cubicBezTo>
                      <a:pt x="336" y="271"/>
                      <a:pt x="323" y="290"/>
                      <a:pt x="307" y="307"/>
                    </a:cubicBezTo>
                    <a:cubicBezTo>
                      <a:pt x="291" y="323"/>
                      <a:pt x="271" y="336"/>
                      <a:pt x="250" y="345"/>
                    </a:cubicBezTo>
                    <a:cubicBezTo>
                      <a:pt x="228" y="354"/>
                      <a:pt x="204" y="359"/>
                      <a:pt x="180" y="359"/>
                    </a:cubicBezTo>
                    <a:cubicBezTo>
                      <a:pt x="155" y="359"/>
                      <a:pt x="131" y="354"/>
                      <a:pt x="110" y="345"/>
                    </a:cubicBezTo>
                    <a:cubicBezTo>
                      <a:pt x="88" y="336"/>
                      <a:pt x="69" y="323"/>
                      <a:pt x="52" y="307"/>
                    </a:cubicBezTo>
                    <a:cubicBezTo>
                      <a:pt x="36" y="290"/>
                      <a:pt x="23" y="271"/>
                      <a:pt x="14" y="249"/>
                    </a:cubicBezTo>
                    <a:cubicBezTo>
                      <a:pt x="5" y="228"/>
                      <a:pt x="0" y="204"/>
                      <a:pt x="0" y="179"/>
                    </a:cubicBezTo>
                    <a:cubicBezTo>
                      <a:pt x="0" y="155"/>
                      <a:pt x="5" y="131"/>
                      <a:pt x="14" y="109"/>
                    </a:cubicBezTo>
                    <a:cubicBezTo>
                      <a:pt x="23" y="88"/>
                      <a:pt x="36" y="68"/>
                      <a:pt x="52" y="52"/>
                    </a:cubicBezTo>
                    <a:cubicBezTo>
                      <a:pt x="69" y="36"/>
                      <a:pt x="88" y="23"/>
                      <a:pt x="110" y="14"/>
                    </a:cubicBezTo>
                    <a:cubicBezTo>
                      <a:pt x="131" y="5"/>
                      <a:pt x="155" y="0"/>
                      <a:pt x="180" y="0"/>
                    </a:cubicBezTo>
                    <a:cubicBezTo>
                      <a:pt x="204" y="0"/>
                      <a:pt x="228" y="5"/>
                      <a:pt x="250" y="14"/>
                    </a:cubicBezTo>
                  </a:path>
                </a:pathLst>
              </a:custGeom>
              <a:grp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ea typeface="+mn-ea"/>
                  <a:cs typeface="+mn-cs"/>
                </a:endParaRPr>
              </a:p>
            </p:txBody>
          </p:sp>
        </p:grpSp>
      </p:grpSp>
      <p:grpSp>
        <p:nvGrpSpPr>
          <p:cNvPr id="57" name="Group 56">
            <a:extLst>
              <a:ext uri="{FF2B5EF4-FFF2-40B4-BE49-F238E27FC236}">
                <a16:creationId xmlns:a16="http://schemas.microsoft.com/office/drawing/2014/main" id="{428EAA74-FC86-403D-B535-D33D309CBC60}"/>
              </a:ext>
            </a:extLst>
          </p:cNvPr>
          <p:cNvGrpSpPr>
            <a:grpSpLocks noChangeAspect="1"/>
          </p:cNvGrpSpPr>
          <p:nvPr/>
        </p:nvGrpSpPr>
        <p:grpSpPr>
          <a:xfrm>
            <a:off x="407988" y="1034569"/>
            <a:ext cx="720000" cy="720000"/>
            <a:chOff x="2943368" y="4722315"/>
            <a:chExt cx="960114" cy="960114"/>
          </a:xfrm>
        </p:grpSpPr>
        <p:sp>
          <p:nvSpPr>
            <p:cNvPr id="47" name="Ellipse 60">
              <a:extLst>
                <a:ext uri="{FF2B5EF4-FFF2-40B4-BE49-F238E27FC236}">
                  <a16:creationId xmlns:a16="http://schemas.microsoft.com/office/drawing/2014/main" id="{D7E496AC-36EC-49B4-97E1-DC4DBC6CF382}"/>
                </a:ext>
              </a:extLst>
            </p:cNvPr>
            <p:cNvSpPr>
              <a:spLocks noChangeAspect="1"/>
            </p:cNvSpPr>
            <p:nvPr/>
          </p:nvSpPr>
          <p:spPr>
            <a:xfrm>
              <a:off x="2943368" y="4722315"/>
              <a:ext cx="960114" cy="96011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white"/>
                </a:solidFill>
                <a:effectLst/>
                <a:uLnTx/>
                <a:uFillTx/>
                <a:ea typeface="+mn-ea"/>
                <a:cs typeface="+mn-cs"/>
              </a:endParaRPr>
            </a:p>
          </p:txBody>
        </p:sp>
        <p:grpSp>
          <p:nvGrpSpPr>
            <p:cNvPr id="55" name="Group 54">
              <a:extLst>
                <a:ext uri="{FF2B5EF4-FFF2-40B4-BE49-F238E27FC236}">
                  <a16:creationId xmlns:a16="http://schemas.microsoft.com/office/drawing/2014/main" id="{57E27202-3EC1-4444-BDE6-0BC589941350}"/>
                </a:ext>
              </a:extLst>
            </p:cNvPr>
            <p:cNvGrpSpPr>
              <a:grpSpLocks noChangeAspect="1"/>
            </p:cNvGrpSpPr>
            <p:nvPr/>
          </p:nvGrpSpPr>
          <p:grpSpPr>
            <a:xfrm>
              <a:off x="3120673" y="4897207"/>
              <a:ext cx="605505" cy="610330"/>
              <a:chOff x="3109905" y="4897208"/>
              <a:chExt cx="605505" cy="610330"/>
            </a:xfrm>
            <a:noFill/>
          </p:grpSpPr>
          <p:sp>
            <p:nvSpPr>
              <p:cNvPr id="50" name="Oval 21">
                <a:extLst>
                  <a:ext uri="{FF2B5EF4-FFF2-40B4-BE49-F238E27FC236}">
                    <a16:creationId xmlns:a16="http://schemas.microsoft.com/office/drawing/2014/main" id="{627A75DF-306F-4F53-BEC1-9768BFA93D5F}"/>
                  </a:ext>
                </a:extLst>
              </p:cNvPr>
              <p:cNvSpPr>
                <a:spLocks noChangeArrowheads="1"/>
              </p:cNvSpPr>
              <p:nvPr/>
            </p:nvSpPr>
            <p:spPr bwMode="auto">
              <a:xfrm>
                <a:off x="3109905" y="4897208"/>
                <a:ext cx="451114" cy="451114"/>
              </a:xfrm>
              <a:prstGeom prst="ellipse">
                <a:avLst/>
              </a:prstGeom>
              <a:grp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ea typeface="+mn-ea"/>
                  <a:cs typeface="+mn-cs"/>
                </a:endParaRPr>
              </a:p>
            </p:txBody>
          </p:sp>
          <p:sp>
            <p:nvSpPr>
              <p:cNvPr id="52" name="Freeform 31">
                <a:extLst>
                  <a:ext uri="{FF2B5EF4-FFF2-40B4-BE49-F238E27FC236}">
                    <a16:creationId xmlns:a16="http://schemas.microsoft.com/office/drawing/2014/main" id="{CC08F94F-B428-4D75-9FA6-ED9C61E325A0}"/>
                  </a:ext>
                </a:extLst>
              </p:cNvPr>
              <p:cNvSpPr>
                <a:spLocks/>
              </p:cNvSpPr>
              <p:nvPr/>
            </p:nvSpPr>
            <p:spPr bwMode="auto">
              <a:xfrm>
                <a:off x="3452462" y="5247002"/>
                <a:ext cx="262948" cy="260536"/>
              </a:xfrm>
              <a:custGeom>
                <a:avLst/>
                <a:gdLst>
                  <a:gd name="T0" fmla="*/ 14 w 51"/>
                  <a:gd name="T1" fmla="*/ 0 h 51"/>
                  <a:gd name="T2" fmla="*/ 48 w 51"/>
                  <a:gd name="T3" fmla="*/ 34 h 51"/>
                  <a:gd name="T4" fmla="*/ 48 w 51"/>
                  <a:gd name="T5" fmla="*/ 45 h 51"/>
                  <a:gd name="T6" fmla="*/ 45 w 51"/>
                  <a:gd name="T7" fmla="*/ 48 h 51"/>
                  <a:gd name="T8" fmla="*/ 34 w 51"/>
                  <a:gd name="T9" fmla="*/ 48 h 51"/>
                  <a:gd name="T10" fmla="*/ 0 w 51"/>
                  <a:gd name="T11" fmla="*/ 14 h 51"/>
                </a:gdLst>
                <a:ahLst/>
                <a:cxnLst>
                  <a:cxn ang="0">
                    <a:pos x="T0" y="T1"/>
                  </a:cxn>
                  <a:cxn ang="0">
                    <a:pos x="T2" y="T3"/>
                  </a:cxn>
                  <a:cxn ang="0">
                    <a:pos x="T4" y="T5"/>
                  </a:cxn>
                  <a:cxn ang="0">
                    <a:pos x="T6" y="T7"/>
                  </a:cxn>
                  <a:cxn ang="0">
                    <a:pos x="T8" y="T9"/>
                  </a:cxn>
                  <a:cxn ang="0">
                    <a:pos x="T10" y="T11"/>
                  </a:cxn>
                </a:cxnLst>
                <a:rect l="0" t="0" r="r" b="b"/>
                <a:pathLst>
                  <a:path w="51" h="51">
                    <a:moveTo>
                      <a:pt x="14" y="0"/>
                    </a:moveTo>
                    <a:cubicBezTo>
                      <a:pt x="48" y="34"/>
                      <a:pt x="48" y="34"/>
                      <a:pt x="48" y="34"/>
                    </a:cubicBezTo>
                    <a:cubicBezTo>
                      <a:pt x="51" y="37"/>
                      <a:pt x="51" y="42"/>
                      <a:pt x="48" y="45"/>
                    </a:cubicBezTo>
                    <a:cubicBezTo>
                      <a:pt x="45" y="48"/>
                      <a:pt x="45" y="48"/>
                      <a:pt x="45" y="48"/>
                    </a:cubicBezTo>
                    <a:cubicBezTo>
                      <a:pt x="42" y="51"/>
                      <a:pt x="37" y="51"/>
                      <a:pt x="34" y="48"/>
                    </a:cubicBezTo>
                    <a:cubicBezTo>
                      <a:pt x="0" y="14"/>
                      <a:pt x="0" y="14"/>
                      <a:pt x="0" y="14"/>
                    </a:cubicBezTo>
                  </a:path>
                </a:pathLst>
              </a:custGeom>
              <a:grp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ea typeface="+mn-ea"/>
                  <a:cs typeface="+mn-cs"/>
                </a:endParaRPr>
              </a:p>
            </p:txBody>
          </p:sp>
          <p:sp>
            <p:nvSpPr>
              <p:cNvPr id="53" name="Oval 21">
                <a:extLst>
                  <a:ext uri="{FF2B5EF4-FFF2-40B4-BE49-F238E27FC236}">
                    <a16:creationId xmlns:a16="http://schemas.microsoft.com/office/drawing/2014/main" id="{FEC69F48-D690-44E6-A2B5-E72A64305EB2}"/>
                  </a:ext>
                </a:extLst>
              </p:cNvPr>
              <p:cNvSpPr>
                <a:spLocks noChangeArrowheads="1"/>
              </p:cNvSpPr>
              <p:nvPr/>
            </p:nvSpPr>
            <p:spPr bwMode="auto">
              <a:xfrm>
                <a:off x="3183759" y="4971062"/>
                <a:ext cx="303408" cy="303408"/>
              </a:xfrm>
              <a:prstGeom prst="arc">
                <a:avLst/>
              </a:prstGeom>
              <a:grp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ea typeface="+mn-ea"/>
                  <a:cs typeface="+mn-cs"/>
                </a:endParaRPr>
              </a:p>
            </p:txBody>
          </p:sp>
          <p:sp>
            <p:nvSpPr>
              <p:cNvPr id="54" name="Line 66">
                <a:extLst>
                  <a:ext uri="{FF2B5EF4-FFF2-40B4-BE49-F238E27FC236}">
                    <a16:creationId xmlns:a16="http://schemas.microsoft.com/office/drawing/2014/main" id="{8F7DEFC6-9D87-490C-9DD5-AFC0BFEDAB4A}"/>
                  </a:ext>
                </a:extLst>
              </p:cNvPr>
              <p:cNvSpPr>
                <a:spLocks noChangeShapeType="1"/>
              </p:cNvSpPr>
              <p:nvPr/>
            </p:nvSpPr>
            <p:spPr bwMode="auto">
              <a:xfrm flipH="1">
                <a:off x="3502235" y="5296355"/>
                <a:ext cx="64800" cy="64800"/>
              </a:xfrm>
              <a:prstGeom prst="line">
                <a:avLst/>
              </a:prstGeom>
              <a:grp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ea typeface="+mn-ea"/>
                  <a:cs typeface="+mn-cs"/>
                </a:endParaRPr>
              </a:p>
            </p:txBody>
          </p:sp>
        </p:grpSp>
      </p:grpSp>
      <p:cxnSp>
        <p:nvCxnSpPr>
          <p:cNvPr id="28" name="Straight Connector 35">
            <a:extLst>
              <a:ext uri="{FF2B5EF4-FFF2-40B4-BE49-F238E27FC236}">
                <a16:creationId xmlns:a16="http://schemas.microsoft.com/office/drawing/2014/main" id="{F6FB8EAB-16F0-40E4-A4A8-CFD957C033B3}"/>
              </a:ext>
            </a:extLst>
          </p:cNvPr>
          <p:cNvCxnSpPr>
            <a:cxnSpLocks/>
          </p:cNvCxnSpPr>
          <p:nvPr/>
        </p:nvCxnSpPr>
        <p:spPr>
          <a:xfrm>
            <a:off x="6096000" y="1294609"/>
            <a:ext cx="0" cy="4716462"/>
          </a:xfrm>
          <a:prstGeom prst="line">
            <a:avLst/>
          </a:prstGeom>
          <a:ln w="12700">
            <a:gradFill>
              <a:gsLst>
                <a:gs pos="50000">
                  <a:schemeClr val="tx1">
                    <a:lumMod val="50000"/>
                    <a:lumOff val="50000"/>
                  </a:schemeClr>
                </a:gs>
                <a:gs pos="0">
                  <a:schemeClr val="tx1">
                    <a:lumMod val="50000"/>
                    <a:lumOff val="50000"/>
                    <a:alpha val="0"/>
                  </a:schemeClr>
                </a:gs>
                <a:gs pos="100000">
                  <a:schemeClr val="tx1">
                    <a:lumMod val="50000"/>
                    <a:lumOff val="50000"/>
                    <a:alpha val="0"/>
                  </a:schemeClr>
                </a:gs>
              </a:gsLst>
              <a:lin ang="5400000" scaled="1"/>
            </a:gra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34451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trFooter">
            <a:extLst>
              <a:ext uri="{FF2B5EF4-FFF2-40B4-BE49-F238E27FC236}">
                <a16:creationId xmlns:a16="http://schemas.microsoft.com/office/drawing/2014/main" id="{5281DFD9-A549-46A8-9944-C566D00EC967}"/>
              </a:ext>
            </a:extLst>
          </p:cNvPr>
          <p:cNvSpPr>
            <a:spLocks noGrp="1"/>
          </p:cNvSpPr>
          <p:nvPr>
            <p:ph type="body" sz="quarter" idx="17"/>
          </p:nvPr>
        </p:nvSpPr>
        <p:spPr/>
        <p:txBody>
          <a:bodyPr/>
          <a:lstStyle/>
          <a:p>
            <a:r>
              <a:rPr lang="nb-NO" dirty="0"/>
              <a:t>Spørsmål:	Q9C OG Q9D</a:t>
            </a:r>
          </a:p>
        </p:txBody>
      </p:sp>
      <p:sp>
        <p:nvSpPr>
          <p:cNvPr id="6" name="Slide Number Placeholder 5">
            <a:extLst>
              <a:ext uri="{FF2B5EF4-FFF2-40B4-BE49-F238E27FC236}">
                <a16:creationId xmlns:a16="http://schemas.microsoft.com/office/drawing/2014/main" id="{CA5AEE9E-F813-471C-9F5D-1DB05233A7D8}"/>
              </a:ext>
            </a:extLst>
          </p:cNvPr>
          <p:cNvSpPr>
            <a:spLocks noGrp="1"/>
          </p:cNvSpPr>
          <p:nvPr>
            <p:ph type="sldNum" sz="quarter" idx="18"/>
          </p:nvPr>
        </p:nvSpPr>
        <p:spPr/>
        <p:txBody>
          <a:bodyPr/>
          <a:lstStyle/>
          <a:p>
            <a:fld id="{D61AABEC-672F-4B68-B914-690DA978312C}" type="slidenum">
              <a:rPr lang="nb-NO" smtClean="0"/>
              <a:pPr/>
              <a:t>20</a:t>
            </a:fld>
            <a:r>
              <a:rPr lang="nb-NO" dirty="0"/>
              <a:t> </a:t>
            </a:r>
          </a:p>
        </p:txBody>
      </p:sp>
      <p:grpSp>
        <p:nvGrpSpPr>
          <p:cNvPr id="229" name="Group 228">
            <a:extLst>
              <a:ext uri="{FF2B5EF4-FFF2-40B4-BE49-F238E27FC236}">
                <a16:creationId xmlns:a16="http://schemas.microsoft.com/office/drawing/2014/main" id="{57E4AE08-F267-4E61-BB51-4D98D7E6F12C}"/>
              </a:ext>
            </a:extLst>
          </p:cNvPr>
          <p:cNvGrpSpPr/>
          <p:nvPr/>
        </p:nvGrpSpPr>
        <p:grpSpPr>
          <a:xfrm>
            <a:off x="683849" y="1770680"/>
            <a:ext cx="2926883" cy="1479982"/>
            <a:chOff x="4816587" y="1904828"/>
            <a:chExt cx="2926883" cy="1479982"/>
          </a:xfrm>
        </p:grpSpPr>
        <p:sp>
          <p:nvSpPr>
            <p:cNvPr id="230" name="TextBox 229">
              <a:extLst>
                <a:ext uri="{FF2B5EF4-FFF2-40B4-BE49-F238E27FC236}">
                  <a16:creationId xmlns:a16="http://schemas.microsoft.com/office/drawing/2014/main" id="{616418A3-F463-465A-9622-2E928B398B0C}"/>
                </a:ext>
              </a:extLst>
            </p:cNvPr>
            <p:cNvSpPr txBox="1"/>
            <p:nvPr/>
          </p:nvSpPr>
          <p:spPr>
            <a:xfrm>
              <a:off x="4816588" y="2131408"/>
              <a:ext cx="2926882" cy="1253402"/>
            </a:xfrm>
            <a:prstGeom prst="rect">
              <a:avLst/>
            </a:prstGeom>
          </p:spPr>
          <p:txBody>
            <a:bodyPr vert="horz" wrap="square" lIns="72000" tIns="72000" rIns="72000" bIns="72000" rtlCol="0">
              <a:spAutoFit/>
            </a:bodyPr>
            <a:lstStyle/>
            <a:p>
              <a:pPr algn="l"/>
              <a:r>
                <a:rPr lang="nb-NO" sz="1200" dirty="0"/>
                <a:t>Drøftes på ansvarsgruppe, minimum 2 ganger pr. år. For barn som er gamle nok/modne nok til å delta på møtene er også de med på drøftingen. Er også naturlig tema hos de familiene  som mottar pårørendestøtte</a:t>
              </a:r>
            </a:p>
          </p:txBody>
        </p:sp>
        <p:cxnSp>
          <p:nvCxnSpPr>
            <p:cNvPr id="231" name="Straight Connector 230">
              <a:extLst>
                <a:ext uri="{FF2B5EF4-FFF2-40B4-BE49-F238E27FC236}">
                  <a16:creationId xmlns:a16="http://schemas.microsoft.com/office/drawing/2014/main" id="{79CE52EC-2B40-446E-9B12-9763BF34618F}"/>
                </a:ext>
              </a:extLst>
            </p:cNvPr>
            <p:cNvCxnSpPr>
              <a:cxnSpLocks/>
            </p:cNvCxnSpPr>
            <p:nvPr/>
          </p:nvCxnSpPr>
          <p:spPr>
            <a:xfrm>
              <a:off x="4816587" y="2131408"/>
              <a:ext cx="2447999" cy="0"/>
            </a:xfrm>
            <a:prstGeom prst="line">
              <a:avLst/>
            </a:prstGeom>
            <a:ln w="12700">
              <a:gradFill flip="none" rotWithShape="1">
                <a:gsLst>
                  <a:gs pos="0">
                    <a:schemeClr val="tx2"/>
                  </a:gs>
                  <a:gs pos="100000">
                    <a:schemeClr val="tx2">
                      <a:alpha val="1000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232" name="Group 231">
              <a:extLst>
                <a:ext uri="{FF2B5EF4-FFF2-40B4-BE49-F238E27FC236}">
                  <a16:creationId xmlns:a16="http://schemas.microsoft.com/office/drawing/2014/main" id="{FBFC23CB-2362-4FB3-B83B-214C085D2EA7}"/>
                </a:ext>
              </a:extLst>
            </p:cNvPr>
            <p:cNvGrpSpPr>
              <a:grpSpLocks/>
            </p:cNvGrpSpPr>
            <p:nvPr/>
          </p:nvGrpSpPr>
          <p:grpSpPr>
            <a:xfrm rot="10800000">
              <a:off x="4816588" y="1904828"/>
              <a:ext cx="430907" cy="305551"/>
              <a:chOff x="5137058" y="4679043"/>
              <a:chExt cx="193001" cy="136855"/>
            </a:xfrm>
            <a:solidFill>
              <a:schemeClr val="bg1"/>
            </a:solidFill>
          </p:grpSpPr>
          <p:sp>
            <p:nvSpPr>
              <p:cNvPr id="233" name="Freeform 67">
                <a:extLst>
                  <a:ext uri="{FF2B5EF4-FFF2-40B4-BE49-F238E27FC236}">
                    <a16:creationId xmlns:a16="http://schemas.microsoft.com/office/drawing/2014/main" id="{3488C4DB-A97D-40C3-8EC3-5F01818AF45B}"/>
                  </a:ext>
                </a:extLst>
              </p:cNvPr>
              <p:cNvSpPr>
                <a:spLocks/>
              </p:cNvSpPr>
              <p:nvPr/>
            </p:nvSpPr>
            <p:spPr bwMode="auto">
              <a:xfrm>
                <a:off x="5137058" y="4679043"/>
                <a:ext cx="86675" cy="136855"/>
              </a:xfrm>
              <a:custGeom>
                <a:avLst/>
                <a:gdLst>
                  <a:gd name="T0" fmla="*/ 75 w 151"/>
                  <a:gd name="T1" fmla="*/ 0 h 238"/>
                  <a:gd name="T2" fmla="*/ 0 w 151"/>
                  <a:gd name="T3" fmla="*/ 75 h 238"/>
                  <a:gd name="T4" fmla="*/ 68 w 151"/>
                  <a:gd name="T5" fmla="*/ 149 h 238"/>
                  <a:gd name="T6" fmla="*/ 22 w 151"/>
                  <a:gd name="T7" fmla="*/ 193 h 238"/>
                  <a:gd name="T8" fmla="*/ 11 w 151"/>
                  <a:gd name="T9" fmla="*/ 212 h 238"/>
                  <a:gd name="T10" fmla="*/ 40 w 151"/>
                  <a:gd name="T11" fmla="*/ 231 h 238"/>
                  <a:gd name="T12" fmla="*/ 149 w 151"/>
                  <a:gd name="T13" fmla="*/ 74 h 238"/>
                  <a:gd name="T14" fmla="*/ 75 w 151"/>
                  <a:gd name="T15" fmla="*/ 0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1" h="238">
                    <a:moveTo>
                      <a:pt x="75" y="0"/>
                    </a:moveTo>
                    <a:cubicBezTo>
                      <a:pt x="33" y="0"/>
                      <a:pt x="0" y="33"/>
                      <a:pt x="0" y="75"/>
                    </a:cubicBezTo>
                    <a:cubicBezTo>
                      <a:pt x="0" y="115"/>
                      <a:pt x="30" y="146"/>
                      <a:pt x="68" y="149"/>
                    </a:cubicBezTo>
                    <a:cubicBezTo>
                      <a:pt x="61" y="164"/>
                      <a:pt x="46" y="178"/>
                      <a:pt x="22" y="193"/>
                    </a:cubicBezTo>
                    <a:cubicBezTo>
                      <a:pt x="14" y="197"/>
                      <a:pt x="11" y="203"/>
                      <a:pt x="11" y="212"/>
                    </a:cubicBezTo>
                    <a:cubicBezTo>
                      <a:pt x="11" y="228"/>
                      <a:pt x="27" y="238"/>
                      <a:pt x="40" y="231"/>
                    </a:cubicBezTo>
                    <a:cubicBezTo>
                      <a:pt x="81" y="212"/>
                      <a:pt x="149" y="168"/>
                      <a:pt x="149" y="74"/>
                    </a:cubicBezTo>
                    <a:cubicBezTo>
                      <a:pt x="151" y="33"/>
                      <a:pt x="117" y="0"/>
                      <a:pt x="75" y="0"/>
                    </a:cubicBezTo>
                    <a:close/>
                  </a:path>
                </a:pathLst>
              </a:custGeom>
              <a:solidFill>
                <a:schemeClr val="tx2"/>
              </a:solidFill>
              <a:ln w="19050" cap="rnd">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4" name="Freeform 68">
                <a:extLst>
                  <a:ext uri="{FF2B5EF4-FFF2-40B4-BE49-F238E27FC236}">
                    <a16:creationId xmlns:a16="http://schemas.microsoft.com/office/drawing/2014/main" id="{6E3AFE58-85FD-4481-807D-9FABDBC82640}"/>
                  </a:ext>
                </a:extLst>
              </p:cNvPr>
              <p:cNvSpPr>
                <a:spLocks/>
              </p:cNvSpPr>
              <p:nvPr/>
            </p:nvSpPr>
            <p:spPr bwMode="auto">
              <a:xfrm>
                <a:off x="5243735" y="4679043"/>
                <a:ext cx="86324" cy="136855"/>
              </a:xfrm>
              <a:custGeom>
                <a:avLst/>
                <a:gdLst>
                  <a:gd name="T0" fmla="*/ 75 w 150"/>
                  <a:gd name="T1" fmla="*/ 0 h 238"/>
                  <a:gd name="T2" fmla="*/ 0 w 150"/>
                  <a:gd name="T3" fmla="*/ 75 h 238"/>
                  <a:gd name="T4" fmla="*/ 68 w 150"/>
                  <a:gd name="T5" fmla="*/ 149 h 238"/>
                  <a:gd name="T6" fmla="*/ 21 w 150"/>
                  <a:gd name="T7" fmla="*/ 193 h 238"/>
                  <a:gd name="T8" fmla="*/ 11 w 150"/>
                  <a:gd name="T9" fmla="*/ 212 h 238"/>
                  <a:gd name="T10" fmla="*/ 40 w 150"/>
                  <a:gd name="T11" fmla="*/ 231 h 238"/>
                  <a:gd name="T12" fmla="*/ 149 w 150"/>
                  <a:gd name="T13" fmla="*/ 74 h 238"/>
                  <a:gd name="T14" fmla="*/ 75 w 150"/>
                  <a:gd name="T15" fmla="*/ 0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0" h="238">
                    <a:moveTo>
                      <a:pt x="75" y="0"/>
                    </a:moveTo>
                    <a:cubicBezTo>
                      <a:pt x="33" y="0"/>
                      <a:pt x="0" y="33"/>
                      <a:pt x="0" y="75"/>
                    </a:cubicBezTo>
                    <a:cubicBezTo>
                      <a:pt x="0" y="115"/>
                      <a:pt x="30" y="146"/>
                      <a:pt x="68" y="149"/>
                    </a:cubicBezTo>
                    <a:cubicBezTo>
                      <a:pt x="60" y="164"/>
                      <a:pt x="46" y="178"/>
                      <a:pt x="21" y="193"/>
                    </a:cubicBezTo>
                    <a:cubicBezTo>
                      <a:pt x="14" y="197"/>
                      <a:pt x="11" y="203"/>
                      <a:pt x="11" y="212"/>
                    </a:cubicBezTo>
                    <a:cubicBezTo>
                      <a:pt x="11" y="228"/>
                      <a:pt x="27" y="238"/>
                      <a:pt x="40" y="231"/>
                    </a:cubicBezTo>
                    <a:cubicBezTo>
                      <a:pt x="81" y="212"/>
                      <a:pt x="149" y="168"/>
                      <a:pt x="149" y="74"/>
                    </a:cubicBezTo>
                    <a:cubicBezTo>
                      <a:pt x="150" y="33"/>
                      <a:pt x="117" y="0"/>
                      <a:pt x="75" y="0"/>
                    </a:cubicBezTo>
                    <a:close/>
                  </a:path>
                </a:pathLst>
              </a:custGeom>
              <a:solidFill>
                <a:schemeClr val="tx2"/>
              </a:solidFill>
              <a:ln w="19050" cap="rnd">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154" name="Group 153">
            <a:extLst>
              <a:ext uri="{FF2B5EF4-FFF2-40B4-BE49-F238E27FC236}">
                <a16:creationId xmlns:a16="http://schemas.microsoft.com/office/drawing/2014/main" id="{1BB9AB93-74FB-4D30-96E7-45FEED6B0134}"/>
              </a:ext>
            </a:extLst>
          </p:cNvPr>
          <p:cNvGrpSpPr/>
          <p:nvPr/>
        </p:nvGrpSpPr>
        <p:grpSpPr>
          <a:xfrm>
            <a:off x="9122829" y="2364247"/>
            <a:ext cx="2926883" cy="741318"/>
            <a:chOff x="4816587" y="1904828"/>
            <a:chExt cx="2926883" cy="741318"/>
          </a:xfrm>
        </p:grpSpPr>
        <p:sp>
          <p:nvSpPr>
            <p:cNvPr id="155" name="TextBox 154">
              <a:extLst>
                <a:ext uri="{FF2B5EF4-FFF2-40B4-BE49-F238E27FC236}">
                  <a16:creationId xmlns:a16="http://schemas.microsoft.com/office/drawing/2014/main" id="{DCB994F7-E8DB-4531-BD21-970300A0FCCD}"/>
                </a:ext>
              </a:extLst>
            </p:cNvPr>
            <p:cNvSpPr txBox="1"/>
            <p:nvPr/>
          </p:nvSpPr>
          <p:spPr>
            <a:xfrm>
              <a:off x="4816588" y="2131408"/>
              <a:ext cx="2926882" cy="514738"/>
            </a:xfrm>
            <a:prstGeom prst="rect">
              <a:avLst/>
            </a:prstGeom>
          </p:spPr>
          <p:txBody>
            <a:bodyPr vert="horz" wrap="square" lIns="72000" tIns="72000" rIns="72000" bIns="72000" rtlCol="0">
              <a:spAutoFit/>
            </a:bodyPr>
            <a:lstStyle/>
            <a:p>
              <a:pPr algn="l"/>
              <a:r>
                <a:rPr lang="nb-NO" sz="1200" dirty="0"/>
                <a:t>Ikke satt i system, brukermedvirkning mangler i stor grad</a:t>
              </a:r>
            </a:p>
          </p:txBody>
        </p:sp>
        <p:cxnSp>
          <p:nvCxnSpPr>
            <p:cNvPr id="156" name="Straight Connector 155">
              <a:extLst>
                <a:ext uri="{FF2B5EF4-FFF2-40B4-BE49-F238E27FC236}">
                  <a16:creationId xmlns:a16="http://schemas.microsoft.com/office/drawing/2014/main" id="{F886328F-8068-42B8-B357-2635626FDA11}"/>
                </a:ext>
              </a:extLst>
            </p:cNvPr>
            <p:cNvCxnSpPr>
              <a:cxnSpLocks/>
            </p:cNvCxnSpPr>
            <p:nvPr/>
          </p:nvCxnSpPr>
          <p:spPr>
            <a:xfrm>
              <a:off x="4816587" y="2131408"/>
              <a:ext cx="2447999" cy="0"/>
            </a:xfrm>
            <a:prstGeom prst="line">
              <a:avLst/>
            </a:prstGeom>
            <a:ln w="12700">
              <a:solidFill>
                <a:srgbClr val="C94747"/>
              </a:solidFill>
            </a:ln>
          </p:spPr>
          <p:style>
            <a:lnRef idx="1">
              <a:schemeClr val="accent1"/>
            </a:lnRef>
            <a:fillRef idx="0">
              <a:schemeClr val="accent1"/>
            </a:fillRef>
            <a:effectRef idx="0">
              <a:schemeClr val="accent1"/>
            </a:effectRef>
            <a:fontRef idx="minor">
              <a:schemeClr val="tx1"/>
            </a:fontRef>
          </p:style>
        </p:cxnSp>
        <p:grpSp>
          <p:nvGrpSpPr>
            <p:cNvPr id="157" name="Group 156">
              <a:extLst>
                <a:ext uri="{FF2B5EF4-FFF2-40B4-BE49-F238E27FC236}">
                  <a16:creationId xmlns:a16="http://schemas.microsoft.com/office/drawing/2014/main" id="{171B73FC-93FF-4F9C-A195-C4CB5122EA7C}"/>
                </a:ext>
              </a:extLst>
            </p:cNvPr>
            <p:cNvGrpSpPr>
              <a:grpSpLocks/>
            </p:cNvGrpSpPr>
            <p:nvPr/>
          </p:nvGrpSpPr>
          <p:grpSpPr>
            <a:xfrm rot="10800000">
              <a:off x="4816588" y="1904828"/>
              <a:ext cx="430907" cy="305551"/>
              <a:chOff x="5137058" y="4679043"/>
              <a:chExt cx="193001" cy="136855"/>
            </a:xfrm>
            <a:solidFill>
              <a:schemeClr val="bg1"/>
            </a:solidFill>
          </p:grpSpPr>
          <p:sp>
            <p:nvSpPr>
              <p:cNvPr id="158" name="Freeform 67">
                <a:extLst>
                  <a:ext uri="{FF2B5EF4-FFF2-40B4-BE49-F238E27FC236}">
                    <a16:creationId xmlns:a16="http://schemas.microsoft.com/office/drawing/2014/main" id="{C52623BF-DD01-4FED-ACA2-A57CAE41EC58}"/>
                  </a:ext>
                </a:extLst>
              </p:cNvPr>
              <p:cNvSpPr>
                <a:spLocks/>
              </p:cNvSpPr>
              <p:nvPr/>
            </p:nvSpPr>
            <p:spPr bwMode="auto">
              <a:xfrm>
                <a:off x="5137058" y="4679043"/>
                <a:ext cx="86675" cy="136855"/>
              </a:xfrm>
              <a:custGeom>
                <a:avLst/>
                <a:gdLst>
                  <a:gd name="T0" fmla="*/ 75 w 151"/>
                  <a:gd name="T1" fmla="*/ 0 h 238"/>
                  <a:gd name="T2" fmla="*/ 0 w 151"/>
                  <a:gd name="T3" fmla="*/ 75 h 238"/>
                  <a:gd name="T4" fmla="*/ 68 w 151"/>
                  <a:gd name="T5" fmla="*/ 149 h 238"/>
                  <a:gd name="T6" fmla="*/ 22 w 151"/>
                  <a:gd name="T7" fmla="*/ 193 h 238"/>
                  <a:gd name="T8" fmla="*/ 11 w 151"/>
                  <a:gd name="T9" fmla="*/ 212 h 238"/>
                  <a:gd name="T10" fmla="*/ 40 w 151"/>
                  <a:gd name="T11" fmla="*/ 231 h 238"/>
                  <a:gd name="T12" fmla="*/ 149 w 151"/>
                  <a:gd name="T13" fmla="*/ 74 h 238"/>
                  <a:gd name="T14" fmla="*/ 75 w 151"/>
                  <a:gd name="T15" fmla="*/ 0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1" h="238">
                    <a:moveTo>
                      <a:pt x="75" y="0"/>
                    </a:moveTo>
                    <a:cubicBezTo>
                      <a:pt x="33" y="0"/>
                      <a:pt x="0" y="33"/>
                      <a:pt x="0" y="75"/>
                    </a:cubicBezTo>
                    <a:cubicBezTo>
                      <a:pt x="0" y="115"/>
                      <a:pt x="30" y="146"/>
                      <a:pt x="68" y="149"/>
                    </a:cubicBezTo>
                    <a:cubicBezTo>
                      <a:pt x="61" y="164"/>
                      <a:pt x="46" y="178"/>
                      <a:pt x="22" y="193"/>
                    </a:cubicBezTo>
                    <a:cubicBezTo>
                      <a:pt x="14" y="197"/>
                      <a:pt x="11" y="203"/>
                      <a:pt x="11" y="212"/>
                    </a:cubicBezTo>
                    <a:cubicBezTo>
                      <a:pt x="11" y="228"/>
                      <a:pt x="27" y="238"/>
                      <a:pt x="40" y="231"/>
                    </a:cubicBezTo>
                    <a:cubicBezTo>
                      <a:pt x="81" y="212"/>
                      <a:pt x="149" y="168"/>
                      <a:pt x="149" y="74"/>
                    </a:cubicBezTo>
                    <a:cubicBezTo>
                      <a:pt x="151" y="33"/>
                      <a:pt x="117" y="0"/>
                      <a:pt x="75" y="0"/>
                    </a:cubicBezTo>
                    <a:close/>
                  </a:path>
                </a:pathLst>
              </a:custGeom>
              <a:solidFill>
                <a:srgbClr val="C94747"/>
              </a:solidFill>
              <a:ln w="19050" cap="rnd">
                <a:solidFill>
                  <a:srgbClr val="C94747"/>
                </a:solidFill>
                <a:prstDash val="solid"/>
                <a:round/>
                <a:headEnd/>
                <a:tailEnd/>
              </a:ln>
            </p:spPr>
            <p:txBody>
              <a:bodyPr vert="horz" wrap="square" lIns="91440" tIns="45720" rIns="91440" bIns="45720" numCol="1" anchor="t" anchorCtr="0" compatLnSpc="1">
                <a:prstTxWarp prst="textNoShape">
                  <a:avLst/>
                </a:prstTxWarp>
              </a:bodyPr>
              <a:lstStyle/>
              <a:p>
                <a:endParaRPr lang="nb-NO" dirty="0">
                  <a:latin typeface="Arial"/>
                </a:endParaRPr>
              </a:p>
            </p:txBody>
          </p:sp>
          <p:sp>
            <p:nvSpPr>
              <p:cNvPr id="159" name="Freeform 68">
                <a:extLst>
                  <a:ext uri="{FF2B5EF4-FFF2-40B4-BE49-F238E27FC236}">
                    <a16:creationId xmlns:a16="http://schemas.microsoft.com/office/drawing/2014/main" id="{81B573C0-3BCA-499C-A2EE-EF5FFFBBA41E}"/>
                  </a:ext>
                </a:extLst>
              </p:cNvPr>
              <p:cNvSpPr>
                <a:spLocks/>
              </p:cNvSpPr>
              <p:nvPr/>
            </p:nvSpPr>
            <p:spPr bwMode="auto">
              <a:xfrm>
                <a:off x="5243735" y="4679043"/>
                <a:ext cx="86324" cy="136855"/>
              </a:xfrm>
              <a:custGeom>
                <a:avLst/>
                <a:gdLst>
                  <a:gd name="T0" fmla="*/ 75 w 150"/>
                  <a:gd name="T1" fmla="*/ 0 h 238"/>
                  <a:gd name="T2" fmla="*/ 0 w 150"/>
                  <a:gd name="T3" fmla="*/ 75 h 238"/>
                  <a:gd name="T4" fmla="*/ 68 w 150"/>
                  <a:gd name="T5" fmla="*/ 149 h 238"/>
                  <a:gd name="T6" fmla="*/ 21 w 150"/>
                  <a:gd name="T7" fmla="*/ 193 h 238"/>
                  <a:gd name="T8" fmla="*/ 11 w 150"/>
                  <a:gd name="T9" fmla="*/ 212 h 238"/>
                  <a:gd name="T10" fmla="*/ 40 w 150"/>
                  <a:gd name="T11" fmla="*/ 231 h 238"/>
                  <a:gd name="T12" fmla="*/ 149 w 150"/>
                  <a:gd name="T13" fmla="*/ 74 h 238"/>
                  <a:gd name="T14" fmla="*/ 75 w 150"/>
                  <a:gd name="T15" fmla="*/ 0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0" h="238">
                    <a:moveTo>
                      <a:pt x="75" y="0"/>
                    </a:moveTo>
                    <a:cubicBezTo>
                      <a:pt x="33" y="0"/>
                      <a:pt x="0" y="33"/>
                      <a:pt x="0" y="75"/>
                    </a:cubicBezTo>
                    <a:cubicBezTo>
                      <a:pt x="0" y="115"/>
                      <a:pt x="30" y="146"/>
                      <a:pt x="68" y="149"/>
                    </a:cubicBezTo>
                    <a:cubicBezTo>
                      <a:pt x="60" y="164"/>
                      <a:pt x="46" y="178"/>
                      <a:pt x="21" y="193"/>
                    </a:cubicBezTo>
                    <a:cubicBezTo>
                      <a:pt x="14" y="197"/>
                      <a:pt x="11" y="203"/>
                      <a:pt x="11" y="212"/>
                    </a:cubicBezTo>
                    <a:cubicBezTo>
                      <a:pt x="11" y="228"/>
                      <a:pt x="27" y="238"/>
                      <a:pt x="40" y="231"/>
                    </a:cubicBezTo>
                    <a:cubicBezTo>
                      <a:pt x="81" y="212"/>
                      <a:pt x="149" y="168"/>
                      <a:pt x="149" y="74"/>
                    </a:cubicBezTo>
                    <a:cubicBezTo>
                      <a:pt x="150" y="33"/>
                      <a:pt x="117" y="0"/>
                      <a:pt x="75" y="0"/>
                    </a:cubicBezTo>
                    <a:close/>
                  </a:path>
                </a:pathLst>
              </a:custGeom>
              <a:solidFill>
                <a:srgbClr val="C94747"/>
              </a:solidFill>
              <a:ln w="19050" cap="rnd">
                <a:solidFill>
                  <a:srgbClr val="C94747"/>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FF0000"/>
                  </a:solidFill>
                  <a:effectLst/>
                  <a:highlight>
                    <a:srgbClr val="FFFF00"/>
                  </a:highlight>
                  <a:uLnTx/>
                  <a:uFillTx/>
                  <a:latin typeface="Arial"/>
                  <a:ea typeface="+mn-ea"/>
                  <a:cs typeface="+mn-cs"/>
                </a:endParaRPr>
              </a:p>
            </p:txBody>
          </p:sp>
        </p:grpSp>
      </p:grpSp>
      <p:sp>
        <p:nvSpPr>
          <p:cNvPr id="2" name="TekstSylinder 1">
            <a:extLst>
              <a:ext uri="{FF2B5EF4-FFF2-40B4-BE49-F238E27FC236}">
                <a16:creationId xmlns:a16="http://schemas.microsoft.com/office/drawing/2014/main" id="{1F1AFB68-2556-405C-A16C-10DD62D024B5}"/>
              </a:ext>
            </a:extLst>
          </p:cNvPr>
          <p:cNvSpPr txBox="1"/>
          <p:nvPr/>
        </p:nvSpPr>
        <p:spPr>
          <a:xfrm>
            <a:off x="407988" y="838158"/>
            <a:ext cx="5509076" cy="492443"/>
          </a:xfrm>
          <a:prstGeom prst="rect">
            <a:avLst/>
          </a:prstGeom>
          <a:solidFill>
            <a:schemeClr val="tx2"/>
          </a:solidFill>
        </p:spPr>
        <p:txBody>
          <a:bodyPr vert="horz" wrap="square" lIns="0" tIns="0" rIns="0" bIns="0" rtlCol="0">
            <a:spAutoFit/>
          </a:bodyPr>
          <a:lstStyle/>
          <a:p>
            <a:r>
              <a:rPr lang="nb-NO" sz="1600" dirty="0">
                <a:solidFill>
                  <a:schemeClr val="bg1"/>
                </a:solidFill>
              </a:rPr>
              <a:t>Beskriv kort hvordan dialogen om deltagelse i fritidsaktiviteter med barn og/eller foresatte foregår?</a:t>
            </a:r>
          </a:p>
        </p:txBody>
      </p:sp>
      <p:sp>
        <p:nvSpPr>
          <p:cNvPr id="4" name="TekstSylinder 3">
            <a:extLst>
              <a:ext uri="{FF2B5EF4-FFF2-40B4-BE49-F238E27FC236}">
                <a16:creationId xmlns:a16="http://schemas.microsoft.com/office/drawing/2014/main" id="{350EB702-49A8-4D88-A817-CA64A66A3E96}"/>
              </a:ext>
            </a:extLst>
          </p:cNvPr>
          <p:cNvSpPr txBox="1"/>
          <p:nvPr/>
        </p:nvSpPr>
        <p:spPr>
          <a:xfrm>
            <a:off x="6252890" y="844090"/>
            <a:ext cx="5509077" cy="492443"/>
          </a:xfrm>
          <a:prstGeom prst="rect">
            <a:avLst/>
          </a:prstGeom>
          <a:solidFill>
            <a:srgbClr val="C94747"/>
          </a:solidFill>
        </p:spPr>
        <p:txBody>
          <a:bodyPr vert="horz" wrap="square" lIns="0" tIns="0" rIns="0" bIns="0" rtlCol="0">
            <a:spAutoFit/>
          </a:bodyPr>
          <a:lstStyle/>
          <a:p>
            <a:pPr algn="l"/>
            <a:r>
              <a:rPr lang="nb-NO" sz="1600" dirty="0">
                <a:solidFill>
                  <a:schemeClr val="bg1"/>
                </a:solidFill>
              </a:rPr>
              <a:t>Beskriv kort hvorfor kommunen ikke har dialog med barn og/eller foresatte om deltagelse i fritidsaktiviteter? </a:t>
            </a:r>
          </a:p>
        </p:txBody>
      </p:sp>
      <p:grpSp>
        <p:nvGrpSpPr>
          <p:cNvPr id="20" name="Group 153">
            <a:extLst>
              <a:ext uri="{FF2B5EF4-FFF2-40B4-BE49-F238E27FC236}">
                <a16:creationId xmlns:a16="http://schemas.microsoft.com/office/drawing/2014/main" id="{B8522ACB-D00F-4F38-8AE1-868C33870870}"/>
              </a:ext>
            </a:extLst>
          </p:cNvPr>
          <p:cNvGrpSpPr/>
          <p:nvPr/>
        </p:nvGrpSpPr>
        <p:grpSpPr>
          <a:xfrm>
            <a:off x="9219196" y="5083265"/>
            <a:ext cx="2448000" cy="741318"/>
            <a:chOff x="4816587" y="1904828"/>
            <a:chExt cx="2448000" cy="741318"/>
          </a:xfrm>
        </p:grpSpPr>
        <p:sp>
          <p:nvSpPr>
            <p:cNvPr id="21" name="TextBox 154">
              <a:extLst>
                <a:ext uri="{FF2B5EF4-FFF2-40B4-BE49-F238E27FC236}">
                  <a16:creationId xmlns:a16="http://schemas.microsoft.com/office/drawing/2014/main" id="{68319A6F-0AE8-436B-BBF5-B42ABBF92838}"/>
                </a:ext>
              </a:extLst>
            </p:cNvPr>
            <p:cNvSpPr txBox="1"/>
            <p:nvPr/>
          </p:nvSpPr>
          <p:spPr>
            <a:xfrm>
              <a:off x="4816588" y="2131408"/>
              <a:ext cx="2447999" cy="514738"/>
            </a:xfrm>
            <a:prstGeom prst="rect">
              <a:avLst/>
            </a:prstGeom>
          </p:spPr>
          <p:txBody>
            <a:bodyPr vert="horz" wrap="square" lIns="72000" tIns="72000" rIns="72000" bIns="72000" rtlCol="0">
              <a:spAutoFit/>
            </a:bodyPr>
            <a:lstStyle/>
            <a:p>
              <a:pPr algn="l"/>
              <a:r>
                <a:rPr lang="nb-NO" sz="1200" dirty="0"/>
                <a:t>Kapasitet, prioritering og hvem som skal ha fast rolle.</a:t>
              </a:r>
            </a:p>
          </p:txBody>
        </p:sp>
        <p:cxnSp>
          <p:nvCxnSpPr>
            <p:cNvPr id="22" name="Straight Connector 155">
              <a:extLst>
                <a:ext uri="{FF2B5EF4-FFF2-40B4-BE49-F238E27FC236}">
                  <a16:creationId xmlns:a16="http://schemas.microsoft.com/office/drawing/2014/main" id="{9F806128-3ED2-44BB-B03F-0744DB0695D3}"/>
                </a:ext>
              </a:extLst>
            </p:cNvPr>
            <p:cNvCxnSpPr>
              <a:cxnSpLocks/>
            </p:cNvCxnSpPr>
            <p:nvPr/>
          </p:nvCxnSpPr>
          <p:spPr>
            <a:xfrm>
              <a:off x="4816587" y="2131408"/>
              <a:ext cx="2447999" cy="0"/>
            </a:xfrm>
            <a:prstGeom prst="line">
              <a:avLst/>
            </a:prstGeom>
            <a:ln w="12700">
              <a:solidFill>
                <a:srgbClr val="C94747"/>
              </a:solidFill>
            </a:ln>
          </p:spPr>
          <p:style>
            <a:lnRef idx="1">
              <a:schemeClr val="accent1"/>
            </a:lnRef>
            <a:fillRef idx="0">
              <a:schemeClr val="accent1"/>
            </a:fillRef>
            <a:effectRef idx="0">
              <a:schemeClr val="accent1"/>
            </a:effectRef>
            <a:fontRef idx="minor">
              <a:schemeClr val="tx1"/>
            </a:fontRef>
          </p:style>
        </p:cxnSp>
        <p:grpSp>
          <p:nvGrpSpPr>
            <p:cNvPr id="23" name="Group 156">
              <a:extLst>
                <a:ext uri="{FF2B5EF4-FFF2-40B4-BE49-F238E27FC236}">
                  <a16:creationId xmlns:a16="http://schemas.microsoft.com/office/drawing/2014/main" id="{6FE9CC49-395E-4FA6-A42D-B18011AD83C4}"/>
                </a:ext>
              </a:extLst>
            </p:cNvPr>
            <p:cNvGrpSpPr>
              <a:grpSpLocks/>
            </p:cNvGrpSpPr>
            <p:nvPr/>
          </p:nvGrpSpPr>
          <p:grpSpPr>
            <a:xfrm rot="10800000">
              <a:off x="4816588" y="1904828"/>
              <a:ext cx="430907" cy="305551"/>
              <a:chOff x="5137058" y="4679043"/>
              <a:chExt cx="193001" cy="136855"/>
            </a:xfrm>
            <a:solidFill>
              <a:schemeClr val="bg1"/>
            </a:solidFill>
          </p:grpSpPr>
          <p:sp>
            <p:nvSpPr>
              <p:cNvPr id="24" name="Freeform 67">
                <a:extLst>
                  <a:ext uri="{FF2B5EF4-FFF2-40B4-BE49-F238E27FC236}">
                    <a16:creationId xmlns:a16="http://schemas.microsoft.com/office/drawing/2014/main" id="{4B7A664F-705D-4336-9A55-F2098198971E}"/>
                  </a:ext>
                </a:extLst>
              </p:cNvPr>
              <p:cNvSpPr>
                <a:spLocks/>
              </p:cNvSpPr>
              <p:nvPr/>
            </p:nvSpPr>
            <p:spPr bwMode="auto">
              <a:xfrm>
                <a:off x="5137058" y="4679043"/>
                <a:ext cx="86675" cy="136855"/>
              </a:xfrm>
              <a:custGeom>
                <a:avLst/>
                <a:gdLst>
                  <a:gd name="T0" fmla="*/ 75 w 151"/>
                  <a:gd name="T1" fmla="*/ 0 h 238"/>
                  <a:gd name="T2" fmla="*/ 0 w 151"/>
                  <a:gd name="T3" fmla="*/ 75 h 238"/>
                  <a:gd name="T4" fmla="*/ 68 w 151"/>
                  <a:gd name="T5" fmla="*/ 149 h 238"/>
                  <a:gd name="T6" fmla="*/ 22 w 151"/>
                  <a:gd name="T7" fmla="*/ 193 h 238"/>
                  <a:gd name="T8" fmla="*/ 11 w 151"/>
                  <a:gd name="T9" fmla="*/ 212 h 238"/>
                  <a:gd name="T10" fmla="*/ 40 w 151"/>
                  <a:gd name="T11" fmla="*/ 231 h 238"/>
                  <a:gd name="T12" fmla="*/ 149 w 151"/>
                  <a:gd name="T13" fmla="*/ 74 h 238"/>
                  <a:gd name="T14" fmla="*/ 75 w 151"/>
                  <a:gd name="T15" fmla="*/ 0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1" h="238">
                    <a:moveTo>
                      <a:pt x="75" y="0"/>
                    </a:moveTo>
                    <a:cubicBezTo>
                      <a:pt x="33" y="0"/>
                      <a:pt x="0" y="33"/>
                      <a:pt x="0" y="75"/>
                    </a:cubicBezTo>
                    <a:cubicBezTo>
                      <a:pt x="0" y="115"/>
                      <a:pt x="30" y="146"/>
                      <a:pt x="68" y="149"/>
                    </a:cubicBezTo>
                    <a:cubicBezTo>
                      <a:pt x="61" y="164"/>
                      <a:pt x="46" y="178"/>
                      <a:pt x="22" y="193"/>
                    </a:cubicBezTo>
                    <a:cubicBezTo>
                      <a:pt x="14" y="197"/>
                      <a:pt x="11" y="203"/>
                      <a:pt x="11" y="212"/>
                    </a:cubicBezTo>
                    <a:cubicBezTo>
                      <a:pt x="11" y="228"/>
                      <a:pt x="27" y="238"/>
                      <a:pt x="40" y="231"/>
                    </a:cubicBezTo>
                    <a:cubicBezTo>
                      <a:pt x="81" y="212"/>
                      <a:pt x="149" y="168"/>
                      <a:pt x="149" y="74"/>
                    </a:cubicBezTo>
                    <a:cubicBezTo>
                      <a:pt x="151" y="33"/>
                      <a:pt x="117" y="0"/>
                      <a:pt x="75" y="0"/>
                    </a:cubicBezTo>
                    <a:close/>
                  </a:path>
                </a:pathLst>
              </a:custGeom>
              <a:solidFill>
                <a:srgbClr val="C94747"/>
              </a:solidFill>
              <a:ln w="19050" cap="rnd">
                <a:solidFill>
                  <a:srgbClr val="C94747"/>
                </a:solidFill>
                <a:prstDash val="solid"/>
                <a:round/>
                <a:headEnd/>
                <a:tailEnd/>
              </a:ln>
            </p:spPr>
            <p:txBody>
              <a:bodyPr vert="horz" wrap="square" lIns="91440" tIns="45720" rIns="91440" bIns="45720" numCol="1" anchor="t" anchorCtr="0" compatLnSpc="1">
                <a:prstTxWarp prst="textNoShape">
                  <a:avLst/>
                </a:prstTxWarp>
              </a:bodyPr>
              <a:lstStyle/>
              <a:p>
                <a:endParaRPr lang="nb-NO" dirty="0">
                  <a:latin typeface="Arial"/>
                </a:endParaRPr>
              </a:p>
            </p:txBody>
          </p:sp>
          <p:sp>
            <p:nvSpPr>
              <p:cNvPr id="25" name="Freeform 68">
                <a:extLst>
                  <a:ext uri="{FF2B5EF4-FFF2-40B4-BE49-F238E27FC236}">
                    <a16:creationId xmlns:a16="http://schemas.microsoft.com/office/drawing/2014/main" id="{66EB3B87-A043-4E3E-B45A-2BAFCD331148}"/>
                  </a:ext>
                </a:extLst>
              </p:cNvPr>
              <p:cNvSpPr>
                <a:spLocks/>
              </p:cNvSpPr>
              <p:nvPr/>
            </p:nvSpPr>
            <p:spPr bwMode="auto">
              <a:xfrm>
                <a:off x="5243735" y="4679043"/>
                <a:ext cx="86324" cy="136855"/>
              </a:xfrm>
              <a:custGeom>
                <a:avLst/>
                <a:gdLst>
                  <a:gd name="T0" fmla="*/ 75 w 150"/>
                  <a:gd name="T1" fmla="*/ 0 h 238"/>
                  <a:gd name="T2" fmla="*/ 0 w 150"/>
                  <a:gd name="T3" fmla="*/ 75 h 238"/>
                  <a:gd name="T4" fmla="*/ 68 w 150"/>
                  <a:gd name="T5" fmla="*/ 149 h 238"/>
                  <a:gd name="T6" fmla="*/ 21 w 150"/>
                  <a:gd name="T7" fmla="*/ 193 h 238"/>
                  <a:gd name="T8" fmla="*/ 11 w 150"/>
                  <a:gd name="T9" fmla="*/ 212 h 238"/>
                  <a:gd name="T10" fmla="*/ 40 w 150"/>
                  <a:gd name="T11" fmla="*/ 231 h 238"/>
                  <a:gd name="T12" fmla="*/ 149 w 150"/>
                  <a:gd name="T13" fmla="*/ 74 h 238"/>
                  <a:gd name="T14" fmla="*/ 75 w 150"/>
                  <a:gd name="T15" fmla="*/ 0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0" h="238">
                    <a:moveTo>
                      <a:pt x="75" y="0"/>
                    </a:moveTo>
                    <a:cubicBezTo>
                      <a:pt x="33" y="0"/>
                      <a:pt x="0" y="33"/>
                      <a:pt x="0" y="75"/>
                    </a:cubicBezTo>
                    <a:cubicBezTo>
                      <a:pt x="0" y="115"/>
                      <a:pt x="30" y="146"/>
                      <a:pt x="68" y="149"/>
                    </a:cubicBezTo>
                    <a:cubicBezTo>
                      <a:pt x="60" y="164"/>
                      <a:pt x="46" y="178"/>
                      <a:pt x="21" y="193"/>
                    </a:cubicBezTo>
                    <a:cubicBezTo>
                      <a:pt x="14" y="197"/>
                      <a:pt x="11" y="203"/>
                      <a:pt x="11" y="212"/>
                    </a:cubicBezTo>
                    <a:cubicBezTo>
                      <a:pt x="11" y="228"/>
                      <a:pt x="27" y="238"/>
                      <a:pt x="40" y="231"/>
                    </a:cubicBezTo>
                    <a:cubicBezTo>
                      <a:pt x="81" y="212"/>
                      <a:pt x="149" y="168"/>
                      <a:pt x="149" y="74"/>
                    </a:cubicBezTo>
                    <a:cubicBezTo>
                      <a:pt x="150" y="33"/>
                      <a:pt x="117" y="0"/>
                      <a:pt x="75" y="0"/>
                    </a:cubicBezTo>
                    <a:close/>
                  </a:path>
                </a:pathLst>
              </a:custGeom>
              <a:solidFill>
                <a:srgbClr val="C94747"/>
              </a:solidFill>
              <a:ln w="19050" cap="rnd">
                <a:solidFill>
                  <a:srgbClr val="C94747"/>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FF0000"/>
                  </a:solidFill>
                  <a:effectLst/>
                  <a:highlight>
                    <a:srgbClr val="FFFF00"/>
                  </a:highlight>
                  <a:uLnTx/>
                  <a:uFillTx/>
                  <a:latin typeface="Arial"/>
                  <a:ea typeface="+mn-ea"/>
                  <a:cs typeface="+mn-cs"/>
                </a:endParaRPr>
              </a:p>
            </p:txBody>
          </p:sp>
        </p:grpSp>
      </p:grpSp>
      <p:grpSp>
        <p:nvGrpSpPr>
          <p:cNvPr id="32" name="Group 228">
            <a:extLst>
              <a:ext uri="{FF2B5EF4-FFF2-40B4-BE49-F238E27FC236}">
                <a16:creationId xmlns:a16="http://schemas.microsoft.com/office/drawing/2014/main" id="{7731C1CE-1522-48FF-9E21-ABD5642C6102}"/>
              </a:ext>
            </a:extLst>
          </p:cNvPr>
          <p:cNvGrpSpPr/>
          <p:nvPr/>
        </p:nvGrpSpPr>
        <p:grpSpPr>
          <a:xfrm>
            <a:off x="2763813" y="4905606"/>
            <a:ext cx="3551694" cy="1664648"/>
            <a:chOff x="4816587" y="1904828"/>
            <a:chExt cx="3551694" cy="1664648"/>
          </a:xfrm>
        </p:grpSpPr>
        <p:sp>
          <p:nvSpPr>
            <p:cNvPr id="33" name="TextBox 229">
              <a:extLst>
                <a:ext uri="{FF2B5EF4-FFF2-40B4-BE49-F238E27FC236}">
                  <a16:creationId xmlns:a16="http://schemas.microsoft.com/office/drawing/2014/main" id="{61CC4744-0950-4C81-90E4-2081221DDC26}"/>
                </a:ext>
              </a:extLst>
            </p:cNvPr>
            <p:cNvSpPr txBox="1"/>
            <p:nvPr/>
          </p:nvSpPr>
          <p:spPr>
            <a:xfrm>
              <a:off x="4816588" y="2131408"/>
              <a:ext cx="3551693" cy="1438068"/>
            </a:xfrm>
            <a:prstGeom prst="rect">
              <a:avLst/>
            </a:prstGeom>
          </p:spPr>
          <p:txBody>
            <a:bodyPr vert="horz" wrap="square" lIns="72000" tIns="72000" rIns="72000" bIns="72000" rtlCol="0">
              <a:spAutoFit/>
            </a:bodyPr>
            <a:lstStyle/>
            <a:p>
              <a:pPr algn="l"/>
              <a:r>
                <a:rPr lang="nb-NO" sz="1200" dirty="0"/>
                <a:t>Dialogen blir mellom </a:t>
              </a:r>
              <a:r>
                <a:rPr lang="nb-NO" sz="1200" dirty="0" err="1"/>
                <a:t>helsesjukepleiar</a:t>
              </a:r>
              <a:r>
                <a:rPr lang="nb-NO" sz="1200" dirty="0"/>
                <a:t>, </a:t>
              </a:r>
              <a:r>
                <a:rPr lang="nb-NO" sz="1200" dirty="0" err="1"/>
                <a:t>born</a:t>
              </a:r>
              <a:r>
                <a:rPr lang="nb-NO" sz="1200" dirty="0"/>
                <a:t> og den </a:t>
              </a:r>
              <a:r>
                <a:rPr lang="nb-NO" sz="1200" dirty="0" err="1"/>
                <a:t>føresette</a:t>
              </a:r>
              <a:r>
                <a:rPr lang="nb-NO" sz="1200" dirty="0"/>
                <a:t>. Ofte er </a:t>
              </a:r>
              <a:r>
                <a:rPr lang="nb-NO" sz="1200" dirty="0" err="1"/>
                <a:t>bornet</a:t>
              </a:r>
              <a:r>
                <a:rPr lang="nb-NO" sz="1200" dirty="0"/>
                <a:t> knytt til ei ansvarsgruppe, der </a:t>
              </a:r>
              <a:r>
                <a:rPr lang="nb-NO" sz="1200" dirty="0" err="1"/>
                <a:t>helsesjukepleiar</a:t>
              </a:r>
              <a:r>
                <a:rPr lang="nb-NO" sz="1200" dirty="0"/>
                <a:t> ofte er koordinator. </a:t>
              </a:r>
              <a:r>
                <a:rPr lang="nb-NO" sz="1200" dirty="0" err="1"/>
                <a:t>Ein</a:t>
              </a:r>
              <a:r>
                <a:rPr lang="nb-NO" sz="1200" dirty="0"/>
                <a:t> </a:t>
              </a:r>
              <a:r>
                <a:rPr lang="nb-NO" sz="1200" dirty="0" err="1"/>
                <a:t>koblar</a:t>
              </a:r>
              <a:r>
                <a:rPr lang="nb-NO" sz="1200" dirty="0"/>
                <a:t> der på ulike </a:t>
              </a:r>
              <a:r>
                <a:rPr lang="nb-NO" sz="1200" dirty="0" err="1"/>
                <a:t>etatar</a:t>
              </a:r>
              <a:r>
                <a:rPr lang="nb-NO" sz="1200" dirty="0"/>
                <a:t> og </a:t>
              </a:r>
              <a:r>
                <a:rPr lang="nb-NO" sz="1200" dirty="0" err="1"/>
                <a:t>ein</a:t>
              </a:r>
              <a:r>
                <a:rPr lang="nb-NO" sz="1200" dirty="0"/>
                <a:t> har dialog med </a:t>
              </a:r>
              <a:r>
                <a:rPr lang="nb-NO" sz="1200" dirty="0" err="1"/>
                <a:t>vedkommande</a:t>
              </a:r>
              <a:r>
                <a:rPr lang="nb-NO" sz="1200" dirty="0"/>
                <a:t> gjennom </a:t>
              </a:r>
              <a:r>
                <a:rPr lang="nb-NO" sz="1200" dirty="0" err="1"/>
                <a:t>born</a:t>
              </a:r>
              <a:r>
                <a:rPr lang="nb-NO" sz="1200" dirty="0"/>
                <a:t> og </a:t>
              </a:r>
              <a:r>
                <a:rPr lang="nb-NO" sz="1200" dirty="0" err="1"/>
                <a:t>føresette</a:t>
              </a:r>
              <a:r>
                <a:rPr lang="nb-NO" sz="1200" dirty="0"/>
                <a:t>, slik som f.eks. fysioterapeut, ergoterapeut, </a:t>
              </a:r>
              <a:r>
                <a:rPr lang="nb-NO" sz="1200" dirty="0" err="1"/>
                <a:t>tenestekontor</a:t>
              </a:r>
              <a:r>
                <a:rPr lang="nb-NO" sz="1200" dirty="0"/>
                <a:t> og støttekontakt.</a:t>
              </a:r>
            </a:p>
          </p:txBody>
        </p:sp>
        <p:cxnSp>
          <p:nvCxnSpPr>
            <p:cNvPr id="34" name="Straight Connector 230">
              <a:extLst>
                <a:ext uri="{FF2B5EF4-FFF2-40B4-BE49-F238E27FC236}">
                  <a16:creationId xmlns:a16="http://schemas.microsoft.com/office/drawing/2014/main" id="{E11C5003-1C81-42F6-911A-0280D79393CF}"/>
                </a:ext>
              </a:extLst>
            </p:cNvPr>
            <p:cNvCxnSpPr>
              <a:cxnSpLocks/>
            </p:cNvCxnSpPr>
            <p:nvPr/>
          </p:nvCxnSpPr>
          <p:spPr>
            <a:xfrm>
              <a:off x="4816587" y="2131408"/>
              <a:ext cx="2447999" cy="0"/>
            </a:xfrm>
            <a:prstGeom prst="line">
              <a:avLst/>
            </a:prstGeom>
            <a:ln w="12700">
              <a:gradFill flip="none" rotWithShape="1">
                <a:gsLst>
                  <a:gs pos="0">
                    <a:schemeClr val="tx2"/>
                  </a:gs>
                  <a:gs pos="100000">
                    <a:schemeClr val="tx2">
                      <a:alpha val="1000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35" name="Group 231">
              <a:extLst>
                <a:ext uri="{FF2B5EF4-FFF2-40B4-BE49-F238E27FC236}">
                  <a16:creationId xmlns:a16="http://schemas.microsoft.com/office/drawing/2014/main" id="{D4EBC0A2-4710-4EA4-8EB1-2EA4B4975B30}"/>
                </a:ext>
              </a:extLst>
            </p:cNvPr>
            <p:cNvGrpSpPr>
              <a:grpSpLocks/>
            </p:cNvGrpSpPr>
            <p:nvPr/>
          </p:nvGrpSpPr>
          <p:grpSpPr>
            <a:xfrm rot="10800000">
              <a:off x="4816588" y="1904828"/>
              <a:ext cx="430907" cy="305551"/>
              <a:chOff x="5137058" y="4679043"/>
              <a:chExt cx="193001" cy="136855"/>
            </a:xfrm>
            <a:solidFill>
              <a:schemeClr val="bg1"/>
            </a:solidFill>
          </p:grpSpPr>
          <p:sp>
            <p:nvSpPr>
              <p:cNvPr id="36" name="Freeform 67">
                <a:extLst>
                  <a:ext uri="{FF2B5EF4-FFF2-40B4-BE49-F238E27FC236}">
                    <a16:creationId xmlns:a16="http://schemas.microsoft.com/office/drawing/2014/main" id="{00F74810-77B9-4738-A7FB-4611AB1344FD}"/>
                  </a:ext>
                </a:extLst>
              </p:cNvPr>
              <p:cNvSpPr>
                <a:spLocks/>
              </p:cNvSpPr>
              <p:nvPr/>
            </p:nvSpPr>
            <p:spPr bwMode="auto">
              <a:xfrm>
                <a:off x="5137058" y="4679043"/>
                <a:ext cx="86675" cy="136855"/>
              </a:xfrm>
              <a:custGeom>
                <a:avLst/>
                <a:gdLst>
                  <a:gd name="T0" fmla="*/ 75 w 151"/>
                  <a:gd name="T1" fmla="*/ 0 h 238"/>
                  <a:gd name="T2" fmla="*/ 0 w 151"/>
                  <a:gd name="T3" fmla="*/ 75 h 238"/>
                  <a:gd name="T4" fmla="*/ 68 w 151"/>
                  <a:gd name="T5" fmla="*/ 149 h 238"/>
                  <a:gd name="T6" fmla="*/ 22 w 151"/>
                  <a:gd name="T7" fmla="*/ 193 h 238"/>
                  <a:gd name="T8" fmla="*/ 11 w 151"/>
                  <a:gd name="T9" fmla="*/ 212 h 238"/>
                  <a:gd name="T10" fmla="*/ 40 w 151"/>
                  <a:gd name="T11" fmla="*/ 231 h 238"/>
                  <a:gd name="T12" fmla="*/ 149 w 151"/>
                  <a:gd name="T13" fmla="*/ 74 h 238"/>
                  <a:gd name="T14" fmla="*/ 75 w 151"/>
                  <a:gd name="T15" fmla="*/ 0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1" h="238">
                    <a:moveTo>
                      <a:pt x="75" y="0"/>
                    </a:moveTo>
                    <a:cubicBezTo>
                      <a:pt x="33" y="0"/>
                      <a:pt x="0" y="33"/>
                      <a:pt x="0" y="75"/>
                    </a:cubicBezTo>
                    <a:cubicBezTo>
                      <a:pt x="0" y="115"/>
                      <a:pt x="30" y="146"/>
                      <a:pt x="68" y="149"/>
                    </a:cubicBezTo>
                    <a:cubicBezTo>
                      <a:pt x="61" y="164"/>
                      <a:pt x="46" y="178"/>
                      <a:pt x="22" y="193"/>
                    </a:cubicBezTo>
                    <a:cubicBezTo>
                      <a:pt x="14" y="197"/>
                      <a:pt x="11" y="203"/>
                      <a:pt x="11" y="212"/>
                    </a:cubicBezTo>
                    <a:cubicBezTo>
                      <a:pt x="11" y="228"/>
                      <a:pt x="27" y="238"/>
                      <a:pt x="40" y="231"/>
                    </a:cubicBezTo>
                    <a:cubicBezTo>
                      <a:pt x="81" y="212"/>
                      <a:pt x="149" y="168"/>
                      <a:pt x="149" y="74"/>
                    </a:cubicBezTo>
                    <a:cubicBezTo>
                      <a:pt x="151" y="33"/>
                      <a:pt x="117" y="0"/>
                      <a:pt x="75" y="0"/>
                    </a:cubicBezTo>
                    <a:close/>
                  </a:path>
                </a:pathLst>
              </a:custGeom>
              <a:solidFill>
                <a:schemeClr val="tx2"/>
              </a:solidFill>
              <a:ln w="19050" cap="rnd">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Freeform 68">
                <a:extLst>
                  <a:ext uri="{FF2B5EF4-FFF2-40B4-BE49-F238E27FC236}">
                    <a16:creationId xmlns:a16="http://schemas.microsoft.com/office/drawing/2014/main" id="{5DFAB435-415C-4327-9C2A-B39688CDF07C}"/>
                  </a:ext>
                </a:extLst>
              </p:cNvPr>
              <p:cNvSpPr>
                <a:spLocks/>
              </p:cNvSpPr>
              <p:nvPr/>
            </p:nvSpPr>
            <p:spPr bwMode="auto">
              <a:xfrm>
                <a:off x="5243735" y="4679043"/>
                <a:ext cx="86324" cy="136855"/>
              </a:xfrm>
              <a:custGeom>
                <a:avLst/>
                <a:gdLst>
                  <a:gd name="T0" fmla="*/ 75 w 150"/>
                  <a:gd name="T1" fmla="*/ 0 h 238"/>
                  <a:gd name="T2" fmla="*/ 0 w 150"/>
                  <a:gd name="T3" fmla="*/ 75 h 238"/>
                  <a:gd name="T4" fmla="*/ 68 w 150"/>
                  <a:gd name="T5" fmla="*/ 149 h 238"/>
                  <a:gd name="T6" fmla="*/ 21 w 150"/>
                  <a:gd name="T7" fmla="*/ 193 h 238"/>
                  <a:gd name="T8" fmla="*/ 11 w 150"/>
                  <a:gd name="T9" fmla="*/ 212 h 238"/>
                  <a:gd name="T10" fmla="*/ 40 w 150"/>
                  <a:gd name="T11" fmla="*/ 231 h 238"/>
                  <a:gd name="T12" fmla="*/ 149 w 150"/>
                  <a:gd name="T13" fmla="*/ 74 h 238"/>
                  <a:gd name="T14" fmla="*/ 75 w 150"/>
                  <a:gd name="T15" fmla="*/ 0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0" h="238">
                    <a:moveTo>
                      <a:pt x="75" y="0"/>
                    </a:moveTo>
                    <a:cubicBezTo>
                      <a:pt x="33" y="0"/>
                      <a:pt x="0" y="33"/>
                      <a:pt x="0" y="75"/>
                    </a:cubicBezTo>
                    <a:cubicBezTo>
                      <a:pt x="0" y="115"/>
                      <a:pt x="30" y="146"/>
                      <a:pt x="68" y="149"/>
                    </a:cubicBezTo>
                    <a:cubicBezTo>
                      <a:pt x="60" y="164"/>
                      <a:pt x="46" y="178"/>
                      <a:pt x="21" y="193"/>
                    </a:cubicBezTo>
                    <a:cubicBezTo>
                      <a:pt x="14" y="197"/>
                      <a:pt x="11" y="203"/>
                      <a:pt x="11" y="212"/>
                    </a:cubicBezTo>
                    <a:cubicBezTo>
                      <a:pt x="11" y="228"/>
                      <a:pt x="27" y="238"/>
                      <a:pt x="40" y="231"/>
                    </a:cubicBezTo>
                    <a:cubicBezTo>
                      <a:pt x="81" y="212"/>
                      <a:pt x="149" y="168"/>
                      <a:pt x="149" y="74"/>
                    </a:cubicBezTo>
                    <a:cubicBezTo>
                      <a:pt x="150" y="33"/>
                      <a:pt x="117" y="0"/>
                      <a:pt x="75" y="0"/>
                    </a:cubicBezTo>
                    <a:close/>
                  </a:path>
                </a:pathLst>
              </a:custGeom>
              <a:solidFill>
                <a:schemeClr val="tx2"/>
              </a:solidFill>
              <a:ln w="19050" cap="rnd">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38" name="Group 228">
            <a:extLst>
              <a:ext uri="{FF2B5EF4-FFF2-40B4-BE49-F238E27FC236}">
                <a16:creationId xmlns:a16="http://schemas.microsoft.com/office/drawing/2014/main" id="{86A139AF-A517-4183-835B-518BF0995F8B}"/>
              </a:ext>
            </a:extLst>
          </p:cNvPr>
          <p:cNvGrpSpPr/>
          <p:nvPr/>
        </p:nvGrpSpPr>
        <p:grpSpPr>
          <a:xfrm>
            <a:off x="504261" y="3832585"/>
            <a:ext cx="2448000" cy="1295316"/>
            <a:chOff x="4816587" y="1904828"/>
            <a:chExt cx="2448000" cy="1295316"/>
          </a:xfrm>
        </p:grpSpPr>
        <p:sp>
          <p:nvSpPr>
            <p:cNvPr id="39" name="TextBox 229">
              <a:extLst>
                <a:ext uri="{FF2B5EF4-FFF2-40B4-BE49-F238E27FC236}">
                  <a16:creationId xmlns:a16="http://schemas.microsoft.com/office/drawing/2014/main" id="{DDB336EE-EED7-4AE3-BF46-65FA99E77F41}"/>
                </a:ext>
              </a:extLst>
            </p:cNvPr>
            <p:cNvSpPr txBox="1"/>
            <p:nvPr/>
          </p:nvSpPr>
          <p:spPr>
            <a:xfrm>
              <a:off x="4816588" y="2131408"/>
              <a:ext cx="2447999" cy="1068736"/>
            </a:xfrm>
            <a:prstGeom prst="rect">
              <a:avLst/>
            </a:prstGeom>
          </p:spPr>
          <p:txBody>
            <a:bodyPr vert="horz" wrap="square" lIns="72000" tIns="72000" rIns="72000" bIns="72000" rtlCol="0">
              <a:spAutoFit/>
            </a:bodyPr>
            <a:lstStyle/>
            <a:p>
              <a:pPr algn="l"/>
              <a:r>
                <a:rPr lang="nb-NO" sz="1200" dirty="0"/>
                <a:t>Kontinuerlig etter behov via Mail, SMS og pr tlf. samtale direkte til støttekontakter og veiledere. legges til rette etter behovet til de som mottar tjenesten.</a:t>
              </a:r>
            </a:p>
          </p:txBody>
        </p:sp>
        <p:cxnSp>
          <p:nvCxnSpPr>
            <p:cNvPr id="40" name="Straight Connector 230">
              <a:extLst>
                <a:ext uri="{FF2B5EF4-FFF2-40B4-BE49-F238E27FC236}">
                  <a16:creationId xmlns:a16="http://schemas.microsoft.com/office/drawing/2014/main" id="{8965F5F0-44F9-4821-A2C2-25F7E175181A}"/>
                </a:ext>
              </a:extLst>
            </p:cNvPr>
            <p:cNvCxnSpPr>
              <a:cxnSpLocks/>
            </p:cNvCxnSpPr>
            <p:nvPr/>
          </p:nvCxnSpPr>
          <p:spPr>
            <a:xfrm>
              <a:off x="4816587" y="2131408"/>
              <a:ext cx="2447999" cy="0"/>
            </a:xfrm>
            <a:prstGeom prst="line">
              <a:avLst/>
            </a:prstGeom>
            <a:ln w="12700">
              <a:gradFill flip="none" rotWithShape="1">
                <a:gsLst>
                  <a:gs pos="0">
                    <a:schemeClr val="tx2"/>
                  </a:gs>
                  <a:gs pos="100000">
                    <a:schemeClr val="tx2">
                      <a:alpha val="1000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41" name="Group 231">
              <a:extLst>
                <a:ext uri="{FF2B5EF4-FFF2-40B4-BE49-F238E27FC236}">
                  <a16:creationId xmlns:a16="http://schemas.microsoft.com/office/drawing/2014/main" id="{6CFDD88E-FD1D-4B22-BE05-EBBA0E7DBADB}"/>
                </a:ext>
              </a:extLst>
            </p:cNvPr>
            <p:cNvGrpSpPr>
              <a:grpSpLocks/>
            </p:cNvGrpSpPr>
            <p:nvPr/>
          </p:nvGrpSpPr>
          <p:grpSpPr>
            <a:xfrm rot="10800000">
              <a:off x="4816588" y="1904828"/>
              <a:ext cx="430907" cy="305551"/>
              <a:chOff x="5137058" y="4679043"/>
              <a:chExt cx="193001" cy="136855"/>
            </a:xfrm>
            <a:solidFill>
              <a:schemeClr val="bg1"/>
            </a:solidFill>
          </p:grpSpPr>
          <p:sp>
            <p:nvSpPr>
              <p:cNvPr id="42" name="Freeform 67">
                <a:extLst>
                  <a:ext uri="{FF2B5EF4-FFF2-40B4-BE49-F238E27FC236}">
                    <a16:creationId xmlns:a16="http://schemas.microsoft.com/office/drawing/2014/main" id="{CEC3B046-DC5E-4547-9C31-E8218566F431}"/>
                  </a:ext>
                </a:extLst>
              </p:cNvPr>
              <p:cNvSpPr>
                <a:spLocks/>
              </p:cNvSpPr>
              <p:nvPr/>
            </p:nvSpPr>
            <p:spPr bwMode="auto">
              <a:xfrm>
                <a:off x="5137058" y="4679043"/>
                <a:ext cx="86675" cy="136855"/>
              </a:xfrm>
              <a:custGeom>
                <a:avLst/>
                <a:gdLst>
                  <a:gd name="T0" fmla="*/ 75 w 151"/>
                  <a:gd name="T1" fmla="*/ 0 h 238"/>
                  <a:gd name="T2" fmla="*/ 0 w 151"/>
                  <a:gd name="T3" fmla="*/ 75 h 238"/>
                  <a:gd name="T4" fmla="*/ 68 w 151"/>
                  <a:gd name="T5" fmla="*/ 149 h 238"/>
                  <a:gd name="T6" fmla="*/ 22 w 151"/>
                  <a:gd name="T7" fmla="*/ 193 h 238"/>
                  <a:gd name="T8" fmla="*/ 11 w 151"/>
                  <a:gd name="T9" fmla="*/ 212 h 238"/>
                  <a:gd name="T10" fmla="*/ 40 w 151"/>
                  <a:gd name="T11" fmla="*/ 231 h 238"/>
                  <a:gd name="T12" fmla="*/ 149 w 151"/>
                  <a:gd name="T13" fmla="*/ 74 h 238"/>
                  <a:gd name="T14" fmla="*/ 75 w 151"/>
                  <a:gd name="T15" fmla="*/ 0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1" h="238">
                    <a:moveTo>
                      <a:pt x="75" y="0"/>
                    </a:moveTo>
                    <a:cubicBezTo>
                      <a:pt x="33" y="0"/>
                      <a:pt x="0" y="33"/>
                      <a:pt x="0" y="75"/>
                    </a:cubicBezTo>
                    <a:cubicBezTo>
                      <a:pt x="0" y="115"/>
                      <a:pt x="30" y="146"/>
                      <a:pt x="68" y="149"/>
                    </a:cubicBezTo>
                    <a:cubicBezTo>
                      <a:pt x="61" y="164"/>
                      <a:pt x="46" y="178"/>
                      <a:pt x="22" y="193"/>
                    </a:cubicBezTo>
                    <a:cubicBezTo>
                      <a:pt x="14" y="197"/>
                      <a:pt x="11" y="203"/>
                      <a:pt x="11" y="212"/>
                    </a:cubicBezTo>
                    <a:cubicBezTo>
                      <a:pt x="11" y="228"/>
                      <a:pt x="27" y="238"/>
                      <a:pt x="40" y="231"/>
                    </a:cubicBezTo>
                    <a:cubicBezTo>
                      <a:pt x="81" y="212"/>
                      <a:pt x="149" y="168"/>
                      <a:pt x="149" y="74"/>
                    </a:cubicBezTo>
                    <a:cubicBezTo>
                      <a:pt x="151" y="33"/>
                      <a:pt x="117" y="0"/>
                      <a:pt x="75" y="0"/>
                    </a:cubicBezTo>
                    <a:close/>
                  </a:path>
                </a:pathLst>
              </a:custGeom>
              <a:solidFill>
                <a:schemeClr val="tx2"/>
              </a:solidFill>
              <a:ln w="19050" cap="rnd">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3" name="Freeform 68">
                <a:extLst>
                  <a:ext uri="{FF2B5EF4-FFF2-40B4-BE49-F238E27FC236}">
                    <a16:creationId xmlns:a16="http://schemas.microsoft.com/office/drawing/2014/main" id="{B42CD803-E308-4B3C-A364-BF7A04B06E9D}"/>
                  </a:ext>
                </a:extLst>
              </p:cNvPr>
              <p:cNvSpPr>
                <a:spLocks/>
              </p:cNvSpPr>
              <p:nvPr/>
            </p:nvSpPr>
            <p:spPr bwMode="auto">
              <a:xfrm>
                <a:off x="5243735" y="4679043"/>
                <a:ext cx="86324" cy="136855"/>
              </a:xfrm>
              <a:custGeom>
                <a:avLst/>
                <a:gdLst>
                  <a:gd name="T0" fmla="*/ 75 w 150"/>
                  <a:gd name="T1" fmla="*/ 0 h 238"/>
                  <a:gd name="T2" fmla="*/ 0 w 150"/>
                  <a:gd name="T3" fmla="*/ 75 h 238"/>
                  <a:gd name="T4" fmla="*/ 68 w 150"/>
                  <a:gd name="T5" fmla="*/ 149 h 238"/>
                  <a:gd name="T6" fmla="*/ 21 w 150"/>
                  <a:gd name="T7" fmla="*/ 193 h 238"/>
                  <a:gd name="T8" fmla="*/ 11 w 150"/>
                  <a:gd name="T9" fmla="*/ 212 h 238"/>
                  <a:gd name="T10" fmla="*/ 40 w 150"/>
                  <a:gd name="T11" fmla="*/ 231 h 238"/>
                  <a:gd name="T12" fmla="*/ 149 w 150"/>
                  <a:gd name="T13" fmla="*/ 74 h 238"/>
                  <a:gd name="T14" fmla="*/ 75 w 150"/>
                  <a:gd name="T15" fmla="*/ 0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0" h="238">
                    <a:moveTo>
                      <a:pt x="75" y="0"/>
                    </a:moveTo>
                    <a:cubicBezTo>
                      <a:pt x="33" y="0"/>
                      <a:pt x="0" y="33"/>
                      <a:pt x="0" y="75"/>
                    </a:cubicBezTo>
                    <a:cubicBezTo>
                      <a:pt x="0" y="115"/>
                      <a:pt x="30" y="146"/>
                      <a:pt x="68" y="149"/>
                    </a:cubicBezTo>
                    <a:cubicBezTo>
                      <a:pt x="60" y="164"/>
                      <a:pt x="46" y="178"/>
                      <a:pt x="21" y="193"/>
                    </a:cubicBezTo>
                    <a:cubicBezTo>
                      <a:pt x="14" y="197"/>
                      <a:pt x="11" y="203"/>
                      <a:pt x="11" y="212"/>
                    </a:cubicBezTo>
                    <a:cubicBezTo>
                      <a:pt x="11" y="228"/>
                      <a:pt x="27" y="238"/>
                      <a:pt x="40" y="231"/>
                    </a:cubicBezTo>
                    <a:cubicBezTo>
                      <a:pt x="81" y="212"/>
                      <a:pt x="149" y="168"/>
                      <a:pt x="149" y="74"/>
                    </a:cubicBezTo>
                    <a:cubicBezTo>
                      <a:pt x="150" y="33"/>
                      <a:pt x="117" y="0"/>
                      <a:pt x="75" y="0"/>
                    </a:cubicBezTo>
                    <a:close/>
                  </a:path>
                </a:pathLst>
              </a:custGeom>
              <a:solidFill>
                <a:schemeClr val="tx2"/>
              </a:solidFill>
              <a:ln w="19050" cap="rnd">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44" name="Group 228">
            <a:extLst>
              <a:ext uri="{FF2B5EF4-FFF2-40B4-BE49-F238E27FC236}">
                <a16:creationId xmlns:a16="http://schemas.microsoft.com/office/drawing/2014/main" id="{DBA2E85F-6B70-4DB8-8984-0D7E1DCFBF8E}"/>
              </a:ext>
            </a:extLst>
          </p:cNvPr>
          <p:cNvGrpSpPr/>
          <p:nvPr/>
        </p:nvGrpSpPr>
        <p:grpSpPr>
          <a:xfrm>
            <a:off x="3001204" y="2964772"/>
            <a:ext cx="2926882" cy="1507736"/>
            <a:chOff x="4816587" y="1904828"/>
            <a:chExt cx="3403887" cy="1343209"/>
          </a:xfrm>
        </p:grpSpPr>
        <p:sp>
          <p:nvSpPr>
            <p:cNvPr id="45" name="TextBox 229">
              <a:extLst>
                <a:ext uri="{FF2B5EF4-FFF2-40B4-BE49-F238E27FC236}">
                  <a16:creationId xmlns:a16="http://schemas.microsoft.com/office/drawing/2014/main" id="{0B8CAE78-BD3A-430E-B6E2-2F6F414A166A}"/>
                </a:ext>
              </a:extLst>
            </p:cNvPr>
            <p:cNvSpPr txBox="1"/>
            <p:nvPr/>
          </p:nvSpPr>
          <p:spPr>
            <a:xfrm>
              <a:off x="4816588" y="2131408"/>
              <a:ext cx="3403886" cy="1116629"/>
            </a:xfrm>
            <a:prstGeom prst="rect">
              <a:avLst/>
            </a:prstGeom>
          </p:spPr>
          <p:txBody>
            <a:bodyPr vert="horz" wrap="square" lIns="72000" tIns="72000" rIns="72000" bIns="72000" rtlCol="0">
              <a:spAutoFit/>
            </a:bodyPr>
            <a:lstStyle/>
            <a:p>
              <a:pPr algn="l"/>
              <a:r>
                <a:rPr lang="nb-NO" sz="1200" dirty="0"/>
                <a:t>Informasjon om tilbudene blir sendt ut via skole, helsestasjon, støttekontaktkoordinator og fysioterapeut. Foreldre tar deretter selv kontakt om de ønsker ytterligere informasjon og bistand</a:t>
              </a:r>
            </a:p>
          </p:txBody>
        </p:sp>
        <p:cxnSp>
          <p:nvCxnSpPr>
            <p:cNvPr id="46" name="Straight Connector 230">
              <a:extLst>
                <a:ext uri="{FF2B5EF4-FFF2-40B4-BE49-F238E27FC236}">
                  <a16:creationId xmlns:a16="http://schemas.microsoft.com/office/drawing/2014/main" id="{2F02F8EB-863C-4140-8212-88E9E9370DF8}"/>
                </a:ext>
              </a:extLst>
            </p:cNvPr>
            <p:cNvCxnSpPr>
              <a:cxnSpLocks/>
            </p:cNvCxnSpPr>
            <p:nvPr/>
          </p:nvCxnSpPr>
          <p:spPr>
            <a:xfrm>
              <a:off x="4816587" y="2131408"/>
              <a:ext cx="2447999" cy="0"/>
            </a:xfrm>
            <a:prstGeom prst="line">
              <a:avLst/>
            </a:prstGeom>
            <a:ln w="12700">
              <a:gradFill flip="none" rotWithShape="1">
                <a:gsLst>
                  <a:gs pos="0">
                    <a:schemeClr val="tx2"/>
                  </a:gs>
                  <a:gs pos="100000">
                    <a:schemeClr val="tx2">
                      <a:alpha val="1000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47" name="Group 231">
              <a:extLst>
                <a:ext uri="{FF2B5EF4-FFF2-40B4-BE49-F238E27FC236}">
                  <a16:creationId xmlns:a16="http://schemas.microsoft.com/office/drawing/2014/main" id="{8D7F47CA-3042-4B1D-B548-A7305043ED31}"/>
                </a:ext>
              </a:extLst>
            </p:cNvPr>
            <p:cNvGrpSpPr>
              <a:grpSpLocks/>
            </p:cNvGrpSpPr>
            <p:nvPr/>
          </p:nvGrpSpPr>
          <p:grpSpPr>
            <a:xfrm rot="10800000">
              <a:off x="4816597" y="1904828"/>
              <a:ext cx="430123" cy="305551"/>
              <a:chOff x="5137409" y="4679043"/>
              <a:chExt cx="192650" cy="136855"/>
            </a:xfrm>
            <a:solidFill>
              <a:schemeClr val="bg1"/>
            </a:solidFill>
          </p:grpSpPr>
          <p:sp>
            <p:nvSpPr>
              <p:cNvPr id="48" name="Freeform 67">
                <a:extLst>
                  <a:ext uri="{FF2B5EF4-FFF2-40B4-BE49-F238E27FC236}">
                    <a16:creationId xmlns:a16="http://schemas.microsoft.com/office/drawing/2014/main" id="{C9407801-DDDB-4836-B34F-B09773BB4116}"/>
                  </a:ext>
                </a:extLst>
              </p:cNvPr>
              <p:cNvSpPr>
                <a:spLocks/>
              </p:cNvSpPr>
              <p:nvPr/>
            </p:nvSpPr>
            <p:spPr bwMode="auto">
              <a:xfrm>
                <a:off x="5137409" y="4679043"/>
                <a:ext cx="86324" cy="136855"/>
              </a:xfrm>
              <a:custGeom>
                <a:avLst/>
                <a:gdLst>
                  <a:gd name="T0" fmla="*/ 75 w 151"/>
                  <a:gd name="T1" fmla="*/ 0 h 238"/>
                  <a:gd name="T2" fmla="*/ 0 w 151"/>
                  <a:gd name="T3" fmla="*/ 75 h 238"/>
                  <a:gd name="T4" fmla="*/ 68 w 151"/>
                  <a:gd name="T5" fmla="*/ 149 h 238"/>
                  <a:gd name="T6" fmla="*/ 22 w 151"/>
                  <a:gd name="T7" fmla="*/ 193 h 238"/>
                  <a:gd name="T8" fmla="*/ 11 w 151"/>
                  <a:gd name="T9" fmla="*/ 212 h 238"/>
                  <a:gd name="T10" fmla="*/ 40 w 151"/>
                  <a:gd name="T11" fmla="*/ 231 h 238"/>
                  <a:gd name="T12" fmla="*/ 149 w 151"/>
                  <a:gd name="T13" fmla="*/ 74 h 238"/>
                  <a:gd name="T14" fmla="*/ 75 w 151"/>
                  <a:gd name="T15" fmla="*/ 0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1" h="238">
                    <a:moveTo>
                      <a:pt x="75" y="0"/>
                    </a:moveTo>
                    <a:cubicBezTo>
                      <a:pt x="33" y="0"/>
                      <a:pt x="0" y="33"/>
                      <a:pt x="0" y="75"/>
                    </a:cubicBezTo>
                    <a:cubicBezTo>
                      <a:pt x="0" y="115"/>
                      <a:pt x="30" y="146"/>
                      <a:pt x="68" y="149"/>
                    </a:cubicBezTo>
                    <a:cubicBezTo>
                      <a:pt x="61" y="164"/>
                      <a:pt x="46" y="178"/>
                      <a:pt x="22" y="193"/>
                    </a:cubicBezTo>
                    <a:cubicBezTo>
                      <a:pt x="14" y="197"/>
                      <a:pt x="11" y="203"/>
                      <a:pt x="11" y="212"/>
                    </a:cubicBezTo>
                    <a:cubicBezTo>
                      <a:pt x="11" y="228"/>
                      <a:pt x="27" y="238"/>
                      <a:pt x="40" y="231"/>
                    </a:cubicBezTo>
                    <a:cubicBezTo>
                      <a:pt x="81" y="212"/>
                      <a:pt x="149" y="168"/>
                      <a:pt x="149" y="74"/>
                    </a:cubicBezTo>
                    <a:cubicBezTo>
                      <a:pt x="151" y="33"/>
                      <a:pt x="117" y="0"/>
                      <a:pt x="75" y="0"/>
                    </a:cubicBezTo>
                    <a:close/>
                  </a:path>
                </a:pathLst>
              </a:custGeom>
              <a:solidFill>
                <a:schemeClr val="tx2"/>
              </a:solidFill>
              <a:ln w="19050" cap="rnd">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9" name="Freeform 68">
                <a:extLst>
                  <a:ext uri="{FF2B5EF4-FFF2-40B4-BE49-F238E27FC236}">
                    <a16:creationId xmlns:a16="http://schemas.microsoft.com/office/drawing/2014/main" id="{15F99707-7B1F-4D32-A99A-FE252A39E6F8}"/>
                  </a:ext>
                </a:extLst>
              </p:cNvPr>
              <p:cNvSpPr>
                <a:spLocks/>
              </p:cNvSpPr>
              <p:nvPr/>
            </p:nvSpPr>
            <p:spPr bwMode="auto">
              <a:xfrm>
                <a:off x="5243735" y="4679043"/>
                <a:ext cx="86324" cy="136855"/>
              </a:xfrm>
              <a:custGeom>
                <a:avLst/>
                <a:gdLst>
                  <a:gd name="T0" fmla="*/ 75 w 150"/>
                  <a:gd name="T1" fmla="*/ 0 h 238"/>
                  <a:gd name="T2" fmla="*/ 0 w 150"/>
                  <a:gd name="T3" fmla="*/ 75 h 238"/>
                  <a:gd name="T4" fmla="*/ 68 w 150"/>
                  <a:gd name="T5" fmla="*/ 149 h 238"/>
                  <a:gd name="T6" fmla="*/ 21 w 150"/>
                  <a:gd name="T7" fmla="*/ 193 h 238"/>
                  <a:gd name="T8" fmla="*/ 11 w 150"/>
                  <a:gd name="T9" fmla="*/ 212 h 238"/>
                  <a:gd name="T10" fmla="*/ 40 w 150"/>
                  <a:gd name="T11" fmla="*/ 231 h 238"/>
                  <a:gd name="T12" fmla="*/ 149 w 150"/>
                  <a:gd name="T13" fmla="*/ 74 h 238"/>
                  <a:gd name="T14" fmla="*/ 75 w 150"/>
                  <a:gd name="T15" fmla="*/ 0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0" h="238">
                    <a:moveTo>
                      <a:pt x="75" y="0"/>
                    </a:moveTo>
                    <a:cubicBezTo>
                      <a:pt x="33" y="0"/>
                      <a:pt x="0" y="33"/>
                      <a:pt x="0" y="75"/>
                    </a:cubicBezTo>
                    <a:cubicBezTo>
                      <a:pt x="0" y="115"/>
                      <a:pt x="30" y="146"/>
                      <a:pt x="68" y="149"/>
                    </a:cubicBezTo>
                    <a:cubicBezTo>
                      <a:pt x="60" y="164"/>
                      <a:pt x="46" y="178"/>
                      <a:pt x="21" y="193"/>
                    </a:cubicBezTo>
                    <a:cubicBezTo>
                      <a:pt x="14" y="197"/>
                      <a:pt x="11" y="203"/>
                      <a:pt x="11" y="212"/>
                    </a:cubicBezTo>
                    <a:cubicBezTo>
                      <a:pt x="11" y="228"/>
                      <a:pt x="27" y="238"/>
                      <a:pt x="40" y="231"/>
                    </a:cubicBezTo>
                    <a:cubicBezTo>
                      <a:pt x="81" y="212"/>
                      <a:pt x="149" y="168"/>
                      <a:pt x="149" y="74"/>
                    </a:cubicBezTo>
                    <a:cubicBezTo>
                      <a:pt x="150" y="33"/>
                      <a:pt x="117" y="0"/>
                      <a:pt x="75" y="0"/>
                    </a:cubicBezTo>
                    <a:close/>
                  </a:path>
                </a:pathLst>
              </a:custGeom>
              <a:solidFill>
                <a:schemeClr val="tx2"/>
              </a:solidFill>
              <a:ln w="19050" cap="rnd">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50" name="Group 153">
            <a:extLst>
              <a:ext uri="{FF2B5EF4-FFF2-40B4-BE49-F238E27FC236}">
                <a16:creationId xmlns:a16="http://schemas.microsoft.com/office/drawing/2014/main" id="{402D675C-E815-4C04-BD9A-FBF6BBD743E1}"/>
              </a:ext>
            </a:extLst>
          </p:cNvPr>
          <p:cNvGrpSpPr/>
          <p:nvPr/>
        </p:nvGrpSpPr>
        <p:grpSpPr>
          <a:xfrm>
            <a:off x="6605559" y="3681022"/>
            <a:ext cx="2754662" cy="925984"/>
            <a:chOff x="4816587" y="1904828"/>
            <a:chExt cx="2448000" cy="925984"/>
          </a:xfrm>
        </p:grpSpPr>
        <p:sp>
          <p:nvSpPr>
            <p:cNvPr id="51" name="TextBox 154">
              <a:extLst>
                <a:ext uri="{FF2B5EF4-FFF2-40B4-BE49-F238E27FC236}">
                  <a16:creationId xmlns:a16="http://schemas.microsoft.com/office/drawing/2014/main" id="{5E9AC676-37C0-4F59-B566-4B5DD602EB55}"/>
                </a:ext>
              </a:extLst>
            </p:cNvPr>
            <p:cNvSpPr txBox="1"/>
            <p:nvPr/>
          </p:nvSpPr>
          <p:spPr>
            <a:xfrm>
              <a:off x="4816588" y="2131408"/>
              <a:ext cx="2447999" cy="699404"/>
            </a:xfrm>
            <a:prstGeom prst="rect">
              <a:avLst/>
            </a:prstGeom>
          </p:spPr>
          <p:txBody>
            <a:bodyPr vert="horz" wrap="square" lIns="72000" tIns="72000" rIns="72000" bIns="72000" rtlCol="0">
              <a:spAutoFit/>
            </a:bodyPr>
            <a:lstStyle/>
            <a:p>
              <a:pPr algn="l"/>
              <a:r>
                <a:rPr lang="nb-NO" sz="1200" dirty="0"/>
                <a:t>Vi har ingen planlagt ordning for dette, men ville organisert det hvis behovet oppstår i en enkeltsak.</a:t>
              </a:r>
            </a:p>
          </p:txBody>
        </p:sp>
        <p:cxnSp>
          <p:nvCxnSpPr>
            <p:cNvPr id="52" name="Straight Connector 155">
              <a:extLst>
                <a:ext uri="{FF2B5EF4-FFF2-40B4-BE49-F238E27FC236}">
                  <a16:creationId xmlns:a16="http://schemas.microsoft.com/office/drawing/2014/main" id="{BFE6477B-7685-4E21-B421-D7C065F2BA09}"/>
                </a:ext>
              </a:extLst>
            </p:cNvPr>
            <p:cNvCxnSpPr>
              <a:cxnSpLocks/>
            </p:cNvCxnSpPr>
            <p:nvPr/>
          </p:nvCxnSpPr>
          <p:spPr>
            <a:xfrm>
              <a:off x="4816587" y="2131408"/>
              <a:ext cx="2447999" cy="0"/>
            </a:xfrm>
            <a:prstGeom prst="line">
              <a:avLst/>
            </a:prstGeom>
            <a:ln w="12700">
              <a:solidFill>
                <a:srgbClr val="C94747"/>
              </a:solidFill>
            </a:ln>
          </p:spPr>
          <p:style>
            <a:lnRef idx="1">
              <a:schemeClr val="accent1"/>
            </a:lnRef>
            <a:fillRef idx="0">
              <a:schemeClr val="accent1"/>
            </a:fillRef>
            <a:effectRef idx="0">
              <a:schemeClr val="accent1"/>
            </a:effectRef>
            <a:fontRef idx="minor">
              <a:schemeClr val="tx1"/>
            </a:fontRef>
          </p:style>
        </p:cxnSp>
        <p:grpSp>
          <p:nvGrpSpPr>
            <p:cNvPr id="53" name="Group 156">
              <a:extLst>
                <a:ext uri="{FF2B5EF4-FFF2-40B4-BE49-F238E27FC236}">
                  <a16:creationId xmlns:a16="http://schemas.microsoft.com/office/drawing/2014/main" id="{F290E1D8-4E6A-4490-B74C-C87F233896C8}"/>
                </a:ext>
              </a:extLst>
            </p:cNvPr>
            <p:cNvGrpSpPr>
              <a:grpSpLocks/>
            </p:cNvGrpSpPr>
            <p:nvPr/>
          </p:nvGrpSpPr>
          <p:grpSpPr>
            <a:xfrm rot="10800000">
              <a:off x="4816588" y="1904828"/>
              <a:ext cx="430907" cy="305551"/>
              <a:chOff x="5137058" y="4679043"/>
              <a:chExt cx="193001" cy="136855"/>
            </a:xfrm>
            <a:solidFill>
              <a:schemeClr val="bg1"/>
            </a:solidFill>
          </p:grpSpPr>
          <p:sp>
            <p:nvSpPr>
              <p:cNvPr id="54" name="Freeform 67">
                <a:extLst>
                  <a:ext uri="{FF2B5EF4-FFF2-40B4-BE49-F238E27FC236}">
                    <a16:creationId xmlns:a16="http://schemas.microsoft.com/office/drawing/2014/main" id="{20CC0D4F-0AE6-466D-BCB4-BA2F12A8F551}"/>
                  </a:ext>
                </a:extLst>
              </p:cNvPr>
              <p:cNvSpPr>
                <a:spLocks/>
              </p:cNvSpPr>
              <p:nvPr/>
            </p:nvSpPr>
            <p:spPr bwMode="auto">
              <a:xfrm>
                <a:off x="5137058" y="4679043"/>
                <a:ext cx="86675" cy="136855"/>
              </a:xfrm>
              <a:custGeom>
                <a:avLst/>
                <a:gdLst>
                  <a:gd name="T0" fmla="*/ 75 w 151"/>
                  <a:gd name="T1" fmla="*/ 0 h 238"/>
                  <a:gd name="T2" fmla="*/ 0 w 151"/>
                  <a:gd name="T3" fmla="*/ 75 h 238"/>
                  <a:gd name="T4" fmla="*/ 68 w 151"/>
                  <a:gd name="T5" fmla="*/ 149 h 238"/>
                  <a:gd name="T6" fmla="*/ 22 w 151"/>
                  <a:gd name="T7" fmla="*/ 193 h 238"/>
                  <a:gd name="T8" fmla="*/ 11 w 151"/>
                  <a:gd name="T9" fmla="*/ 212 h 238"/>
                  <a:gd name="T10" fmla="*/ 40 w 151"/>
                  <a:gd name="T11" fmla="*/ 231 h 238"/>
                  <a:gd name="T12" fmla="*/ 149 w 151"/>
                  <a:gd name="T13" fmla="*/ 74 h 238"/>
                  <a:gd name="T14" fmla="*/ 75 w 151"/>
                  <a:gd name="T15" fmla="*/ 0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1" h="238">
                    <a:moveTo>
                      <a:pt x="75" y="0"/>
                    </a:moveTo>
                    <a:cubicBezTo>
                      <a:pt x="33" y="0"/>
                      <a:pt x="0" y="33"/>
                      <a:pt x="0" y="75"/>
                    </a:cubicBezTo>
                    <a:cubicBezTo>
                      <a:pt x="0" y="115"/>
                      <a:pt x="30" y="146"/>
                      <a:pt x="68" y="149"/>
                    </a:cubicBezTo>
                    <a:cubicBezTo>
                      <a:pt x="61" y="164"/>
                      <a:pt x="46" y="178"/>
                      <a:pt x="22" y="193"/>
                    </a:cubicBezTo>
                    <a:cubicBezTo>
                      <a:pt x="14" y="197"/>
                      <a:pt x="11" y="203"/>
                      <a:pt x="11" y="212"/>
                    </a:cubicBezTo>
                    <a:cubicBezTo>
                      <a:pt x="11" y="228"/>
                      <a:pt x="27" y="238"/>
                      <a:pt x="40" y="231"/>
                    </a:cubicBezTo>
                    <a:cubicBezTo>
                      <a:pt x="81" y="212"/>
                      <a:pt x="149" y="168"/>
                      <a:pt x="149" y="74"/>
                    </a:cubicBezTo>
                    <a:cubicBezTo>
                      <a:pt x="151" y="33"/>
                      <a:pt x="117" y="0"/>
                      <a:pt x="75" y="0"/>
                    </a:cubicBezTo>
                    <a:close/>
                  </a:path>
                </a:pathLst>
              </a:custGeom>
              <a:solidFill>
                <a:srgbClr val="C94747"/>
              </a:solidFill>
              <a:ln w="19050" cap="rnd">
                <a:solidFill>
                  <a:srgbClr val="C94747"/>
                </a:solidFill>
                <a:prstDash val="solid"/>
                <a:round/>
                <a:headEnd/>
                <a:tailEnd/>
              </a:ln>
            </p:spPr>
            <p:txBody>
              <a:bodyPr vert="horz" wrap="square" lIns="91440" tIns="45720" rIns="91440" bIns="45720" numCol="1" anchor="t" anchorCtr="0" compatLnSpc="1">
                <a:prstTxWarp prst="textNoShape">
                  <a:avLst/>
                </a:prstTxWarp>
              </a:bodyPr>
              <a:lstStyle/>
              <a:p>
                <a:endParaRPr lang="nb-NO" dirty="0">
                  <a:latin typeface="Arial"/>
                </a:endParaRPr>
              </a:p>
            </p:txBody>
          </p:sp>
          <p:sp>
            <p:nvSpPr>
              <p:cNvPr id="55" name="Freeform 68">
                <a:extLst>
                  <a:ext uri="{FF2B5EF4-FFF2-40B4-BE49-F238E27FC236}">
                    <a16:creationId xmlns:a16="http://schemas.microsoft.com/office/drawing/2014/main" id="{414E5FD2-AB2A-4EF3-82A1-9CC4C394A27A}"/>
                  </a:ext>
                </a:extLst>
              </p:cNvPr>
              <p:cNvSpPr>
                <a:spLocks/>
              </p:cNvSpPr>
              <p:nvPr/>
            </p:nvSpPr>
            <p:spPr bwMode="auto">
              <a:xfrm>
                <a:off x="5243735" y="4679043"/>
                <a:ext cx="86324" cy="136855"/>
              </a:xfrm>
              <a:custGeom>
                <a:avLst/>
                <a:gdLst>
                  <a:gd name="T0" fmla="*/ 75 w 150"/>
                  <a:gd name="T1" fmla="*/ 0 h 238"/>
                  <a:gd name="T2" fmla="*/ 0 w 150"/>
                  <a:gd name="T3" fmla="*/ 75 h 238"/>
                  <a:gd name="T4" fmla="*/ 68 w 150"/>
                  <a:gd name="T5" fmla="*/ 149 h 238"/>
                  <a:gd name="T6" fmla="*/ 21 w 150"/>
                  <a:gd name="T7" fmla="*/ 193 h 238"/>
                  <a:gd name="T8" fmla="*/ 11 w 150"/>
                  <a:gd name="T9" fmla="*/ 212 h 238"/>
                  <a:gd name="T10" fmla="*/ 40 w 150"/>
                  <a:gd name="T11" fmla="*/ 231 h 238"/>
                  <a:gd name="T12" fmla="*/ 149 w 150"/>
                  <a:gd name="T13" fmla="*/ 74 h 238"/>
                  <a:gd name="T14" fmla="*/ 75 w 150"/>
                  <a:gd name="T15" fmla="*/ 0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0" h="238">
                    <a:moveTo>
                      <a:pt x="75" y="0"/>
                    </a:moveTo>
                    <a:cubicBezTo>
                      <a:pt x="33" y="0"/>
                      <a:pt x="0" y="33"/>
                      <a:pt x="0" y="75"/>
                    </a:cubicBezTo>
                    <a:cubicBezTo>
                      <a:pt x="0" y="115"/>
                      <a:pt x="30" y="146"/>
                      <a:pt x="68" y="149"/>
                    </a:cubicBezTo>
                    <a:cubicBezTo>
                      <a:pt x="60" y="164"/>
                      <a:pt x="46" y="178"/>
                      <a:pt x="21" y="193"/>
                    </a:cubicBezTo>
                    <a:cubicBezTo>
                      <a:pt x="14" y="197"/>
                      <a:pt x="11" y="203"/>
                      <a:pt x="11" y="212"/>
                    </a:cubicBezTo>
                    <a:cubicBezTo>
                      <a:pt x="11" y="228"/>
                      <a:pt x="27" y="238"/>
                      <a:pt x="40" y="231"/>
                    </a:cubicBezTo>
                    <a:cubicBezTo>
                      <a:pt x="81" y="212"/>
                      <a:pt x="149" y="168"/>
                      <a:pt x="149" y="74"/>
                    </a:cubicBezTo>
                    <a:cubicBezTo>
                      <a:pt x="150" y="33"/>
                      <a:pt x="117" y="0"/>
                      <a:pt x="75" y="0"/>
                    </a:cubicBezTo>
                    <a:close/>
                  </a:path>
                </a:pathLst>
              </a:custGeom>
              <a:solidFill>
                <a:srgbClr val="C94747"/>
              </a:solidFill>
              <a:ln w="19050" cap="rnd">
                <a:solidFill>
                  <a:srgbClr val="C94747"/>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FF0000"/>
                  </a:solidFill>
                  <a:effectLst/>
                  <a:highlight>
                    <a:srgbClr val="FFFF00"/>
                  </a:highlight>
                  <a:uLnTx/>
                  <a:uFillTx/>
                  <a:latin typeface="Arial"/>
                  <a:ea typeface="+mn-ea"/>
                  <a:cs typeface="+mn-cs"/>
                </a:endParaRPr>
              </a:p>
            </p:txBody>
          </p:sp>
        </p:grpSp>
      </p:grpSp>
      <p:grpSp>
        <p:nvGrpSpPr>
          <p:cNvPr id="56" name="Group 153">
            <a:extLst>
              <a:ext uri="{FF2B5EF4-FFF2-40B4-BE49-F238E27FC236}">
                <a16:creationId xmlns:a16="http://schemas.microsoft.com/office/drawing/2014/main" id="{21C21AA4-659D-4C88-B856-67EB4D108C06}"/>
              </a:ext>
            </a:extLst>
          </p:cNvPr>
          <p:cNvGrpSpPr/>
          <p:nvPr/>
        </p:nvGrpSpPr>
        <p:grpSpPr>
          <a:xfrm>
            <a:off x="6265464" y="1880675"/>
            <a:ext cx="2926883" cy="925984"/>
            <a:chOff x="4816587" y="1904828"/>
            <a:chExt cx="2926883" cy="925984"/>
          </a:xfrm>
        </p:grpSpPr>
        <p:sp>
          <p:nvSpPr>
            <p:cNvPr id="57" name="TextBox 154">
              <a:extLst>
                <a:ext uri="{FF2B5EF4-FFF2-40B4-BE49-F238E27FC236}">
                  <a16:creationId xmlns:a16="http://schemas.microsoft.com/office/drawing/2014/main" id="{FC23404D-D08C-4CC8-817A-D7EDC54B2372}"/>
                </a:ext>
              </a:extLst>
            </p:cNvPr>
            <p:cNvSpPr txBox="1"/>
            <p:nvPr/>
          </p:nvSpPr>
          <p:spPr>
            <a:xfrm>
              <a:off x="4816588" y="2131408"/>
              <a:ext cx="2926882" cy="699404"/>
            </a:xfrm>
            <a:prstGeom prst="rect">
              <a:avLst/>
            </a:prstGeom>
          </p:spPr>
          <p:txBody>
            <a:bodyPr vert="horz" wrap="square" lIns="72000" tIns="72000" rIns="72000" bIns="72000" rtlCol="0">
              <a:spAutoFit/>
            </a:bodyPr>
            <a:lstStyle/>
            <a:p>
              <a:pPr algn="l"/>
              <a:r>
                <a:rPr lang="nb-NO" sz="1200" dirty="0"/>
                <a:t>Vi har dialog med dem, men tema fritidsaktiviteter er ikke en systematisk del av dette.</a:t>
              </a:r>
            </a:p>
          </p:txBody>
        </p:sp>
        <p:cxnSp>
          <p:nvCxnSpPr>
            <p:cNvPr id="58" name="Straight Connector 155">
              <a:extLst>
                <a:ext uri="{FF2B5EF4-FFF2-40B4-BE49-F238E27FC236}">
                  <a16:creationId xmlns:a16="http://schemas.microsoft.com/office/drawing/2014/main" id="{9ABC6262-B2E8-42E8-AB65-B8D16C93478A}"/>
                </a:ext>
              </a:extLst>
            </p:cNvPr>
            <p:cNvCxnSpPr>
              <a:cxnSpLocks/>
            </p:cNvCxnSpPr>
            <p:nvPr/>
          </p:nvCxnSpPr>
          <p:spPr>
            <a:xfrm>
              <a:off x="4816587" y="2131408"/>
              <a:ext cx="2447999" cy="0"/>
            </a:xfrm>
            <a:prstGeom prst="line">
              <a:avLst/>
            </a:prstGeom>
            <a:ln w="12700">
              <a:solidFill>
                <a:srgbClr val="C94747"/>
              </a:solidFill>
            </a:ln>
          </p:spPr>
          <p:style>
            <a:lnRef idx="1">
              <a:schemeClr val="accent1"/>
            </a:lnRef>
            <a:fillRef idx="0">
              <a:schemeClr val="accent1"/>
            </a:fillRef>
            <a:effectRef idx="0">
              <a:schemeClr val="accent1"/>
            </a:effectRef>
            <a:fontRef idx="minor">
              <a:schemeClr val="tx1"/>
            </a:fontRef>
          </p:style>
        </p:cxnSp>
        <p:grpSp>
          <p:nvGrpSpPr>
            <p:cNvPr id="59" name="Group 156">
              <a:extLst>
                <a:ext uri="{FF2B5EF4-FFF2-40B4-BE49-F238E27FC236}">
                  <a16:creationId xmlns:a16="http://schemas.microsoft.com/office/drawing/2014/main" id="{EFD48034-8C35-4FB9-AD60-44BB397BCC0C}"/>
                </a:ext>
              </a:extLst>
            </p:cNvPr>
            <p:cNvGrpSpPr>
              <a:grpSpLocks/>
            </p:cNvGrpSpPr>
            <p:nvPr/>
          </p:nvGrpSpPr>
          <p:grpSpPr>
            <a:xfrm rot="10800000">
              <a:off x="4816588" y="1904828"/>
              <a:ext cx="430907" cy="305551"/>
              <a:chOff x="5137058" y="4679043"/>
              <a:chExt cx="193001" cy="136855"/>
            </a:xfrm>
            <a:solidFill>
              <a:schemeClr val="bg1"/>
            </a:solidFill>
          </p:grpSpPr>
          <p:sp>
            <p:nvSpPr>
              <p:cNvPr id="60" name="Freeform 67">
                <a:extLst>
                  <a:ext uri="{FF2B5EF4-FFF2-40B4-BE49-F238E27FC236}">
                    <a16:creationId xmlns:a16="http://schemas.microsoft.com/office/drawing/2014/main" id="{6E40E296-6B6B-4EF8-9383-8E3183EFADB3}"/>
                  </a:ext>
                </a:extLst>
              </p:cNvPr>
              <p:cNvSpPr>
                <a:spLocks/>
              </p:cNvSpPr>
              <p:nvPr/>
            </p:nvSpPr>
            <p:spPr bwMode="auto">
              <a:xfrm>
                <a:off x="5137058" y="4679043"/>
                <a:ext cx="86675" cy="136855"/>
              </a:xfrm>
              <a:custGeom>
                <a:avLst/>
                <a:gdLst>
                  <a:gd name="T0" fmla="*/ 75 w 151"/>
                  <a:gd name="T1" fmla="*/ 0 h 238"/>
                  <a:gd name="T2" fmla="*/ 0 w 151"/>
                  <a:gd name="T3" fmla="*/ 75 h 238"/>
                  <a:gd name="T4" fmla="*/ 68 w 151"/>
                  <a:gd name="T5" fmla="*/ 149 h 238"/>
                  <a:gd name="T6" fmla="*/ 22 w 151"/>
                  <a:gd name="T7" fmla="*/ 193 h 238"/>
                  <a:gd name="T8" fmla="*/ 11 w 151"/>
                  <a:gd name="T9" fmla="*/ 212 h 238"/>
                  <a:gd name="T10" fmla="*/ 40 w 151"/>
                  <a:gd name="T11" fmla="*/ 231 h 238"/>
                  <a:gd name="T12" fmla="*/ 149 w 151"/>
                  <a:gd name="T13" fmla="*/ 74 h 238"/>
                  <a:gd name="T14" fmla="*/ 75 w 151"/>
                  <a:gd name="T15" fmla="*/ 0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1" h="238">
                    <a:moveTo>
                      <a:pt x="75" y="0"/>
                    </a:moveTo>
                    <a:cubicBezTo>
                      <a:pt x="33" y="0"/>
                      <a:pt x="0" y="33"/>
                      <a:pt x="0" y="75"/>
                    </a:cubicBezTo>
                    <a:cubicBezTo>
                      <a:pt x="0" y="115"/>
                      <a:pt x="30" y="146"/>
                      <a:pt x="68" y="149"/>
                    </a:cubicBezTo>
                    <a:cubicBezTo>
                      <a:pt x="61" y="164"/>
                      <a:pt x="46" y="178"/>
                      <a:pt x="22" y="193"/>
                    </a:cubicBezTo>
                    <a:cubicBezTo>
                      <a:pt x="14" y="197"/>
                      <a:pt x="11" y="203"/>
                      <a:pt x="11" y="212"/>
                    </a:cubicBezTo>
                    <a:cubicBezTo>
                      <a:pt x="11" y="228"/>
                      <a:pt x="27" y="238"/>
                      <a:pt x="40" y="231"/>
                    </a:cubicBezTo>
                    <a:cubicBezTo>
                      <a:pt x="81" y="212"/>
                      <a:pt x="149" y="168"/>
                      <a:pt x="149" y="74"/>
                    </a:cubicBezTo>
                    <a:cubicBezTo>
                      <a:pt x="151" y="33"/>
                      <a:pt x="117" y="0"/>
                      <a:pt x="75" y="0"/>
                    </a:cubicBezTo>
                    <a:close/>
                  </a:path>
                </a:pathLst>
              </a:custGeom>
              <a:solidFill>
                <a:srgbClr val="C94747"/>
              </a:solidFill>
              <a:ln w="19050" cap="rnd">
                <a:solidFill>
                  <a:srgbClr val="C94747"/>
                </a:solidFill>
                <a:prstDash val="solid"/>
                <a:round/>
                <a:headEnd/>
                <a:tailEnd/>
              </a:ln>
            </p:spPr>
            <p:txBody>
              <a:bodyPr vert="horz" wrap="square" lIns="91440" tIns="45720" rIns="91440" bIns="45720" numCol="1" anchor="t" anchorCtr="0" compatLnSpc="1">
                <a:prstTxWarp prst="textNoShape">
                  <a:avLst/>
                </a:prstTxWarp>
              </a:bodyPr>
              <a:lstStyle/>
              <a:p>
                <a:endParaRPr lang="nb-NO" dirty="0">
                  <a:latin typeface="Arial"/>
                </a:endParaRPr>
              </a:p>
            </p:txBody>
          </p:sp>
          <p:sp>
            <p:nvSpPr>
              <p:cNvPr id="61" name="Freeform 68">
                <a:extLst>
                  <a:ext uri="{FF2B5EF4-FFF2-40B4-BE49-F238E27FC236}">
                    <a16:creationId xmlns:a16="http://schemas.microsoft.com/office/drawing/2014/main" id="{5268F4F2-FB9D-4F58-8832-85017E0B81DF}"/>
                  </a:ext>
                </a:extLst>
              </p:cNvPr>
              <p:cNvSpPr>
                <a:spLocks/>
              </p:cNvSpPr>
              <p:nvPr/>
            </p:nvSpPr>
            <p:spPr bwMode="auto">
              <a:xfrm>
                <a:off x="5243735" y="4679043"/>
                <a:ext cx="86324" cy="136855"/>
              </a:xfrm>
              <a:custGeom>
                <a:avLst/>
                <a:gdLst>
                  <a:gd name="T0" fmla="*/ 75 w 150"/>
                  <a:gd name="T1" fmla="*/ 0 h 238"/>
                  <a:gd name="T2" fmla="*/ 0 w 150"/>
                  <a:gd name="T3" fmla="*/ 75 h 238"/>
                  <a:gd name="T4" fmla="*/ 68 w 150"/>
                  <a:gd name="T5" fmla="*/ 149 h 238"/>
                  <a:gd name="T6" fmla="*/ 21 w 150"/>
                  <a:gd name="T7" fmla="*/ 193 h 238"/>
                  <a:gd name="T8" fmla="*/ 11 w 150"/>
                  <a:gd name="T9" fmla="*/ 212 h 238"/>
                  <a:gd name="T10" fmla="*/ 40 w 150"/>
                  <a:gd name="T11" fmla="*/ 231 h 238"/>
                  <a:gd name="T12" fmla="*/ 149 w 150"/>
                  <a:gd name="T13" fmla="*/ 74 h 238"/>
                  <a:gd name="T14" fmla="*/ 75 w 150"/>
                  <a:gd name="T15" fmla="*/ 0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0" h="238">
                    <a:moveTo>
                      <a:pt x="75" y="0"/>
                    </a:moveTo>
                    <a:cubicBezTo>
                      <a:pt x="33" y="0"/>
                      <a:pt x="0" y="33"/>
                      <a:pt x="0" y="75"/>
                    </a:cubicBezTo>
                    <a:cubicBezTo>
                      <a:pt x="0" y="115"/>
                      <a:pt x="30" y="146"/>
                      <a:pt x="68" y="149"/>
                    </a:cubicBezTo>
                    <a:cubicBezTo>
                      <a:pt x="60" y="164"/>
                      <a:pt x="46" y="178"/>
                      <a:pt x="21" y="193"/>
                    </a:cubicBezTo>
                    <a:cubicBezTo>
                      <a:pt x="14" y="197"/>
                      <a:pt x="11" y="203"/>
                      <a:pt x="11" y="212"/>
                    </a:cubicBezTo>
                    <a:cubicBezTo>
                      <a:pt x="11" y="228"/>
                      <a:pt x="27" y="238"/>
                      <a:pt x="40" y="231"/>
                    </a:cubicBezTo>
                    <a:cubicBezTo>
                      <a:pt x="81" y="212"/>
                      <a:pt x="149" y="168"/>
                      <a:pt x="149" y="74"/>
                    </a:cubicBezTo>
                    <a:cubicBezTo>
                      <a:pt x="150" y="33"/>
                      <a:pt x="117" y="0"/>
                      <a:pt x="75" y="0"/>
                    </a:cubicBezTo>
                    <a:close/>
                  </a:path>
                </a:pathLst>
              </a:custGeom>
              <a:solidFill>
                <a:srgbClr val="C94747"/>
              </a:solidFill>
              <a:ln w="19050" cap="rnd">
                <a:solidFill>
                  <a:srgbClr val="C94747"/>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FF0000"/>
                  </a:solidFill>
                  <a:effectLst/>
                  <a:highlight>
                    <a:srgbClr val="FFFF00"/>
                  </a:highlight>
                  <a:uLnTx/>
                  <a:uFillTx/>
                  <a:latin typeface="Arial"/>
                  <a:ea typeface="+mn-ea"/>
                  <a:cs typeface="+mn-cs"/>
                </a:endParaRPr>
              </a:p>
            </p:txBody>
          </p:sp>
        </p:grpSp>
      </p:grpSp>
    </p:spTree>
    <p:extLst>
      <p:ext uri="{BB962C8B-B14F-4D97-AF65-F5344CB8AC3E}">
        <p14:creationId xmlns:p14="http://schemas.microsoft.com/office/powerpoint/2010/main" val="33425883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strTitlePosition">
            <a:extLst>
              <a:ext uri="{FF2B5EF4-FFF2-40B4-BE49-F238E27FC236}">
                <a16:creationId xmlns:a16="http://schemas.microsoft.com/office/drawing/2014/main" id="{AAEC06F8-4F9F-4081-AF0B-98233D7C8430}"/>
              </a:ext>
            </a:extLst>
          </p:cNvPr>
          <p:cNvSpPr>
            <a:spLocks noGrp="1"/>
          </p:cNvSpPr>
          <p:nvPr>
            <p:ph type="body" sz="quarter" idx="13"/>
          </p:nvPr>
        </p:nvSpPr>
        <p:spPr>
          <a:xfrm>
            <a:off x="9804707" y="3287"/>
            <a:ext cx="1972313" cy="4416594"/>
          </a:xfrm>
        </p:spPr>
        <p:txBody>
          <a:bodyPr/>
          <a:lstStyle/>
          <a:p>
            <a:r>
              <a:rPr lang="nb-NO" dirty="0"/>
              <a:t>4</a:t>
            </a:r>
          </a:p>
        </p:txBody>
      </p:sp>
      <p:sp>
        <p:nvSpPr>
          <p:cNvPr id="8" name="Plassholder for tekst 7">
            <a:extLst>
              <a:ext uri="{FF2B5EF4-FFF2-40B4-BE49-F238E27FC236}">
                <a16:creationId xmlns:a16="http://schemas.microsoft.com/office/drawing/2014/main" id="{53E7BB4E-F068-436D-87BA-50CAF2D869B2}"/>
              </a:ext>
            </a:extLst>
          </p:cNvPr>
          <p:cNvSpPr>
            <a:spLocks noGrp="1"/>
          </p:cNvSpPr>
          <p:nvPr>
            <p:ph type="body" sz="quarter" idx="16"/>
          </p:nvPr>
        </p:nvSpPr>
        <p:spPr>
          <a:xfrm>
            <a:off x="414980" y="2816932"/>
            <a:ext cx="11369033" cy="1081300"/>
          </a:xfrm>
        </p:spPr>
        <p:txBody>
          <a:bodyPr/>
          <a:lstStyle/>
          <a:p>
            <a:r>
              <a:rPr lang="nb-NO" sz="3600" dirty="0"/>
              <a:t>UTFORMING OG TILRETTELEGGING</a:t>
            </a:r>
          </a:p>
        </p:txBody>
      </p:sp>
      <p:sp>
        <p:nvSpPr>
          <p:cNvPr id="4" name="Slide Number Placeholder 3">
            <a:extLst>
              <a:ext uri="{FF2B5EF4-FFF2-40B4-BE49-F238E27FC236}">
                <a16:creationId xmlns:a16="http://schemas.microsoft.com/office/drawing/2014/main" id="{BFBC7BA4-CB7B-4A7B-B253-FC4E51C5CC39}"/>
              </a:ext>
            </a:extLst>
          </p:cNvPr>
          <p:cNvSpPr>
            <a:spLocks noGrp="1"/>
          </p:cNvSpPr>
          <p:nvPr>
            <p:ph type="sldNum" sz="quarter" idx="14"/>
          </p:nvPr>
        </p:nvSpPr>
        <p:spPr/>
        <p:txBody>
          <a:bodyPr/>
          <a:lstStyle/>
          <a:p>
            <a:fld id="{D61AABEC-672F-4B68-B914-690DA978312C}" type="slidenum">
              <a:rPr lang="nb-NO" smtClean="0"/>
              <a:pPr/>
              <a:t>21</a:t>
            </a:fld>
            <a:r>
              <a:rPr lang="nb-NO" dirty="0"/>
              <a:t> </a:t>
            </a:r>
          </a:p>
        </p:txBody>
      </p:sp>
    </p:spTree>
    <p:extLst>
      <p:ext uri="{BB962C8B-B14F-4D97-AF65-F5344CB8AC3E}">
        <p14:creationId xmlns:p14="http://schemas.microsoft.com/office/powerpoint/2010/main" val="5762078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786A0C-7427-416E-8B7D-6717C813FFA2}"/>
              </a:ext>
            </a:extLst>
          </p:cNvPr>
          <p:cNvSpPr>
            <a:spLocks noGrp="1"/>
          </p:cNvSpPr>
          <p:nvPr>
            <p:ph type="body" sz="quarter" idx="15"/>
          </p:nvPr>
        </p:nvSpPr>
        <p:spPr>
          <a:xfrm>
            <a:off x="407986" y="917900"/>
            <a:ext cx="11376025" cy="970060"/>
          </a:xfrm>
        </p:spPr>
        <p:txBody>
          <a:bodyPr/>
          <a:lstStyle/>
          <a:p>
            <a:r>
              <a:rPr lang="nb-NO" sz="1600" dirty="0"/>
              <a:t>I hvilken grad arbeider kommunen aktivt med å fremme universell utforming av fritidsarenaer (både organiserte og uorganiserte) til barn og unge? </a:t>
            </a:r>
            <a:endParaRPr lang="nb-NO" sz="2800" dirty="0"/>
          </a:p>
        </p:txBody>
      </p:sp>
      <p:sp>
        <p:nvSpPr>
          <p:cNvPr id="3" name="strFooter">
            <a:extLst>
              <a:ext uri="{FF2B5EF4-FFF2-40B4-BE49-F238E27FC236}">
                <a16:creationId xmlns:a16="http://schemas.microsoft.com/office/drawing/2014/main" id="{5281DFD9-A549-46A8-9944-C566D00EC967}"/>
              </a:ext>
            </a:extLst>
          </p:cNvPr>
          <p:cNvSpPr>
            <a:spLocks noGrp="1"/>
          </p:cNvSpPr>
          <p:nvPr>
            <p:ph type="body" sz="quarter" idx="17"/>
          </p:nvPr>
        </p:nvSpPr>
        <p:spPr/>
        <p:txBody>
          <a:bodyPr/>
          <a:lstStyle/>
          <a:p>
            <a:r>
              <a:rPr lang="nb-NO" dirty="0"/>
              <a:t>Base:	n=133</a:t>
            </a:r>
          </a:p>
          <a:p>
            <a:r>
              <a:rPr lang="nb-NO" dirty="0"/>
              <a:t>Spørsmål:	Q10 I hvilken grad arbeider kommunen aktivt med å fremme universell utforming av fritidsarenaer (både organiserte og uorganiserte) til barn og unge? For eksempel idrettshaller, kulturskoler, svømmehaller, men også fritidsklubb, skate/lekepark osv.</a:t>
            </a:r>
          </a:p>
          <a:p>
            <a:endParaRPr lang="nb-NO" dirty="0"/>
          </a:p>
        </p:txBody>
      </p:sp>
      <p:sp>
        <p:nvSpPr>
          <p:cNvPr id="6" name="Slide Number Placeholder 5">
            <a:extLst>
              <a:ext uri="{FF2B5EF4-FFF2-40B4-BE49-F238E27FC236}">
                <a16:creationId xmlns:a16="http://schemas.microsoft.com/office/drawing/2014/main" id="{7A74BBD9-0278-43AE-8FD5-EEA4FADADA1F}"/>
              </a:ext>
            </a:extLst>
          </p:cNvPr>
          <p:cNvSpPr>
            <a:spLocks noGrp="1"/>
          </p:cNvSpPr>
          <p:nvPr>
            <p:ph type="sldNum" sz="quarter" idx="18"/>
          </p:nvPr>
        </p:nvSpPr>
        <p:spPr/>
        <p:txBody>
          <a:bodyPr/>
          <a:lstStyle/>
          <a:p>
            <a:fld id="{D61AABEC-672F-4B68-B914-690DA978312C}" type="slidenum">
              <a:rPr lang="nb-NO" smtClean="0"/>
              <a:pPr/>
              <a:t>22</a:t>
            </a:fld>
            <a:r>
              <a:rPr lang="nb-NO" dirty="0"/>
              <a:t> </a:t>
            </a:r>
          </a:p>
        </p:txBody>
      </p:sp>
      <p:sp>
        <p:nvSpPr>
          <p:cNvPr id="5" name="Title 4">
            <a:extLst>
              <a:ext uri="{FF2B5EF4-FFF2-40B4-BE49-F238E27FC236}">
                <a16:creationId xmlns:a16="http://schemas.microsoft.com/office/drawing/2014/main" id="{E14F78F5-287C-4826-83D6-75F90D4E94FB}"/>
              </a:ext>
            </a:extLst>
          </p:cNvPr>
          <p:cNvSpPr>
            <a:spLocks noGrp="1"/>
          </p:cNvSpPr>
          <p:nvPr>
            <p:ph type="title"/>
          </p:nvPr>
        </p:nvSpPr>
        <p:spPr/>
        <p:txBody>
          <a:bodyPr/>
          <a:lstStyle/>
          <a:p>
            <a:r>
              <a:rPr lang="nb-NO" sz="2000" dirty="0"/>
              <a:t>4 av 10 kommuner jobber i STOR og SVÆRT stor grad med å fremme universell utforming av fritidsarenaer </a:t>
            </a:r>
          </a:p>
        </p:txBody>
      </p:sp>
      <p:graphicFrame>
        <p:nvGraphicFramePr>
          <p:cNvPr id="10" name="Chart 9">
            <a:extLst>
              <a:ext uri="{FF2B5EF4-FFF2-40B4-BE49-F238E27FC236}">
                <a16:creationId xmlns:a16="http://schemas.microsoft.com/office/drawing/2014/main" id="{F459F3CB-0DEC-4B11-8A35-CD26904D78A4}"/>
              </a:ext>
            </a:extLst>
          </p:cNvPr>
          <p:cNvGraphicFramePr/>
          <p:nvPr>
            <p:extLst>
              <p:ext uri="{D42A27DB-BD31-4B8C-83A1-F6EECF244321}">
                <p14:modId xmlns:p14="http://schemas.microsoft.com/office/powerpoint/2010/main" val="3326084006"/>
              </p:ext>
            </p:extLst>
          </p:nvPr>
        </p:nvGraphicFramePr>
        <p:xfrm>
          <a:off x="455476" y="1516297"/>
          <a:ext cx="5367808" cy="3741503"/>
        </p:xfrm>
        <a:graphic>
          <a:graphicData uri="http://schemas.openxmlformats.org/drawingml/2006/chart">
            <c:chart xmlns:c="http://schemas.openxmlformats.org/drawingml/2006/chart" xmlns:r="http://schemas.openxmlformats.org/officeDocument/2006/relationships" r:id="rId3"/>
          </a:graphicData>
        </a:graphic>
      </p:graphicFrame>
      <p:pic>
        <p:nvPicPr>
          <p:cNvPr id="8" name="IpsosLogo">
            <a:extLst>
              <a:ext uri="{FF2B5EF4-FFF2-40B4-BE49-F238E27FC236}">
                <a16:creationId xmlns:a16="http://schemas.microsoft.com/office/drawing/2014/main" id="{6EA13405-ED95-4635-9D88-4401F734662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1241113" y="6087408"/>
            <a:ext cx="557052" cy="510241"/>
          </a:xfrm>
          <a:prstGeom prst="rect">
            <a:avLst/>
          </a:prstGeom>
        </p:spPr>
      </p:pic>
      <p:sp>
        <p:nvSpPr>
          <p:cNvPr id="9" name="TextBox 2">
            <a:extLst>
              <a:ext uri="{FF2B5EF4-FFF2-40B4-BE49-F238E27FC236}">
                <a16:creationId xmlns:a16="http://schemas.microsoft.com/office/drawing/2014/main" id="{6D79D41E-8B13-48AB-B74B-41084E2C9C39}"/>
              </a:ext>
            </a:extLst>
          </p:cNvPr>
          <p:cNvSpPr txBox="1"/>
          <p:nvPr/>
        </p:nvSpPr>
        <p:spPr>
          <a:xfrm>
            <a:off x="407986" y="5656521"/>
            <a:ext cx="10833127" cy="430887"/>
          </a:xfrm>
          <a:prstGeom prst="rect">
            <a:avLst/>
          </a:prstGeom>
          <a:noFill/>
        </p:spPr>
        <p:txBody>
          <a:bodyPr wrap="square" rtlCol="0">
            <a:spAutoFit/>
          </a:bodyPr>
          <a:lstStyle/>
          <a:p>
            <a:r>
              <a:rPr lang="nb-NO" sz="1100" b="1" dirty="0">
                <a:latin typeface="Calibri" panose="020F0502020204030204" pitchFamily="34" charset="0"/>
              </a:rPr>
              <a:t>40 % av kommunene svarer de jobber i  stor  eller svært stor grad aktivt med å fremme universelle utforming av fritidsarenaer.  41 % jobber med dette i noen grad,  mens det er 8 % av kommunene som jobber med dette i liten eller svært liten grad. </a:t>
            </a:r>
          </a:p>
        </p:txBody>
      </p:sp>
      <p:pic>
        <p:nvPicPr>
          <p:cNvPr id="11" name="Plassholder for bilde 8">
            <a:extLst>
              <a:ext uri="{FF2B5EF4-FFF2-40B4-BE49-F238E27FC236}">
                <a16:creationId xmlns:a16="http://schemas.microsoft.com/office/drawing/2014/main" id="{54C505EA-CD92-46A9-99C2-90BAA297F9E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960555" y="1196975"/>
            <a:ext cx="6230289" cy="4395830"/>
          </a:xfrm>
          <a:prstGeom prst="rect">
            <a:avLst/>
          </a:prstGeom>
        </p:spPr>
      </p:pic>
    </p:spTree>
    <p:extLst>
      <p:ext uri="{BB962C8B-B14F-4D97-AF65-F5344CB8AC3E}">
        <p14:creationId xmlns:p14="http://schemas.microsoft.com/office/powerpoint/2010/main" val="7726583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786A0C-7427-416E-8B7D-6717C813FFA2}"/>
              </a:ext>
            </a:extLst>
          </p:cNvPr>
          <p:cNvSpPr>
            <a:spLocks noGrp="1"/>
          </p:cNvSpPr>
          <p:nvPr>
            <p:ph type="body" sz="quarter" idx="15"/>
          </p:nvPr>
        </p:nvSpPr>
        <p:spPr>
          <a:xfrm>
            <a:off x="422140" y="986745"/>
            <a:ext cx="11376025" cy="970060"/>
          </a:xfrm>
        </p:spPr>
        <p:txBody>
          <a:bodyPr/>
          <a:lstStyle/>
          <a:p>
            <a:r>
              <a:rPr lang="nb-NO" sz="1600" dirty="0"/>
              <a:t>I hvilken grad jobber kommunen med universell utforming av arrangementer for barn og unge i kommunens regi?</a:t>
            </a:r>
          </a:p>
          <a:p>
            <a:endParaRPr lang="nb-NO" dirty="0"/>
          </a:p>
        </p:txBody>
      </p:sp>
      <p:sp>
        <p:nvSpPr>
          <p:cNvPr id="3" name="strFooter">
            <a:extLst>
              <a:ext uri="{FF2B5EF4-FFF2-40B4-BE49-F238E27FC236}">
                <a16:creationId xmlns:a16="http://schemas.microsoft.com/office/drawing/2014/main" id="{5281DFD9-A549-46A8-9944-C566D00EC967}"/>
              </a:ext>
            </a:extLst>
          </p:cNvPr>
          <p:cNvSpPr>
            <a:spLocks noGrp="1"/>
          </p:cNvSpPr>
          <p:nvPr>
            <p:ph type="body" sz="quarter" idx="17"/>
          </p:nvPr>
        </p:nvSpPr>
        <p:spPr/>
        <p:txBody>
          <a:bodyPr/>
          <a:lstStyle/>
          <a:p>
            <a:r>
              <a:rPr lang="nb-NO" dirty="0"/>
              <a:t>Base:	n=133</a:t>
            </a:r>
          </a:p>
          <a:p>
            <a:r>
              <a:rPr lang="nb-NO" dirty="0"/>
              <a:t>Spørsmål:	Q11 I hvilken grad jobber kommunen med universell utforming av arrangementer for barn og unge i kommunens regi?</a:t>
            </a:r>
          </a:p>
        </p:txBody>
      </p:sp>
      <p:sp>
        <p:nvSpPr>
          <p:cNvPr id="6" name="Slide Number Placeholder 5">
            <a:extLst>
              <a:ext uri="{FF2B5EF4-FFF2-40B4-BE49-F238E27FC236}">
                <a16:creationId xmlns:a16="http://schemas.microsoft.com/office/drawing/2014/main" id="{7A74BBD9-0278-43AE-8FD5-EEA4FADADA1F}"/>
              </a:ext>
            </a:extLst>
          </p:cNvPr>
          <p:cNvSpPr>
            <a:spLocks noGrp="1"/>
          </p:cNvSpPr>
          <p:nvPr>
            <p:ph type="sldNum" sz="quarter" idx="18"/>
          </p:nvPr>
        </p:nvSpPr>
        <p:spPr/>
        <p:txBody>
          <a:bodyPr/>
          <a:lstStyle/>
          <a:p>
            <a:fld id="{D61AABEC-672F-4B68-B914-690DA978312C}" type="slidenum">
              <a:rPr lang="nb-NO" smtClean="0"/>
              <a:pPr/>
              <a:t>23</a:t>
            </a:fld>
            <a:r>
              <a:rPr lang="nb-NO" dirty="0"/>
              <a:t> </a:t>
            </a:r>
          </a:p>
        </p:txBody>
      </p:sp>
      <p:sp>
        <p:nvSpPr>
          <p:cNvPr id="5" name="Title 4">
            <a:extLst>
              <a:ext uri="{FF2B5EF4-FFF2-40B4-BE49-F238E27FC236}">
                <a16:creationId xmlns:a16="http://schemas.microsoft.com/office/drawing/2014/main" id="{E14F78F5-287C-4826-83D6-75F90D4E94FB}"/>
              </a:ext>
            </a:extLst>
          </p:cNvPr>
          <p:cNvSpPr>
            <a:spLocks noGrp="1"/>
          </p:cNvSpPr>
          <p:nvPr>
            <p:ph type="title"/>
          </p:nvPr>
        </p:nvSpPr>
        <p:spPr/>
        <p:txBody>
          <a:bodyPr/>
          <a:lstStyle/>
          <a:p>
            <a:r>
              <a:rPr lang="nb-NO" sz="2000" dirty="0"/>
              <a:t>16 % av kommunene jobber i liten eller svært liten grad med universell utforming av arrangementer for barn og unge i kommunens regi</a:t>
            </a:r>
          </a:p>
        </p:txBody>
      </p:sp>
      <p:pic>
        <p:nvPicPr>
          <p:cNvPr id="8" name="IpsosLogo">
            <a:extLst>
              <a:ext uri="{FF2B5EF4-FFF2-40B4-BE49-F238E27FC236}">
                <a16:creationId xmlns:a16="http://schemas.microsoft.com/office/drawing/2014/main" id="{D45FF688-7959-4E0B-8493-24126E293D3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1241113" y="6087408"/>
            <a:ext cx="557052" cy="510241"/>
          </a:xfrm>
          <a:prstGeom prst="rect">
            <a:avLst/>
          </a:prstGeom>
        </p:spPr>
      </p:pic>
      <p:graphicFrame>
        <p:nvGraphicFramePr>
          <p:cNvPr id="9" name="Chart 8">
            <a:extLst>
              <a:ext uri="{FF2B5EF4-FFF2-40B4-BE49-F238E27FC236}">
                <a16:creationId xmlns:a16="http://schemas.microsoft.com/office/drawing/2014/main" id="{30388F41-2C1C-4904-83A5-894402673D46}"/>
              </a:ext>
            </a:extLst>
          </p:cNvPr>
          <p:cNvGraphicFramePr/>
          <p:nvPr>
            <p:extLst>
              <p:ext uri="{D42A27DB-BD31-4B8C-83A1-F6EECF244321}">
                <p14:modId xmlns:p14="http://schemas.microsoft.com/office/powerpoint/2010/main" val="1394214924"/>
              </p:ext>
            </p:extLst>
          </p:nvPr>
        </p:nvGraphicFramePr>
        <p:xfrm>
          <a:off x="407986" y="919722"/>
          <a:ext cx="5516005" cy="4103963"/>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2">
            <a:extLst>
              <a:ext uri="{FF2B5EF4-FFF2-40B4-BE49-F238E27FC236}">
                <a16:creationId xmlns:a16="http://schemas.microsoft.com/office/drawing/2014/main" id="{5DA6FB5C-C078-412F-85F1-0F18E605A069}"/>
              </a:ext>
            </a:extLst>
          </p:cNvPr>
          <p:cNvSpPr txBox="1"/>
          <p:nvPr/>
        </p:nvSpPr>
        <p:spPr>
          <a:xfrm>
            <a:off x="407988" y="5568947"/>
            <a:ext cx="10833125" cy="569387"/>
          </a:xfrm>
          <a:prstGeom prst="rect">
            <a:avLst/>
          </a:prstGeom>
          <a:noFill/>
        </p:spPr>
        <p:txBody>
          <a:bodyPr wrap="square" rtlCol="0">
            <a:spAutoFit/>
          </a:bodyPr>
          <a:lstStyle/>
          <a:p>
            <a:r>
              <a:rPr lang="nb-NO" sz="1100" b="1" dirty="0">
                <a:latin typeface="Calibri" panose="020F0502020204030204" pitchFamily="34" charset="0"/>
              </a:rPr>
              <a:t>30 % av kommunene svarer at deres kommune jobber med universell utforming av arrangementer for barn og unge i kommunens regi, mens 41 % jobber med dette i noen grad. 16 %  jobber med dette i liten eller svært liten grad.  </a:t>
            </a:r>
          </a:p>
          <a:p>
            <a:endParaRPr lang="nb-NO" sz="900" b="1" dirty="0">
              <a:latin typeface="Calibri" panose="020F0502020204030204" pitchFamily="34" charset="0"/>
            </a:endParaRPr>
          </a:p>
        </p:txBody>
      </p:sp>
      <p:pic>
        <p:nvPicPr>
          <p:cNvPr id="12" name="Plassholder for bilde 8">
            <a:extLst>
              <a:ext uri="{FF2B5EF4-FFF2-40B4-BE49-F238E27FC236}">
                <a16:creationId xmlns:a16="http://schemas.microsoft.com/office/drawing/2014/main" id="{D86C8B3A-3EC7-41D6-A917-1B2ECAC5702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036056" y="1484313"/>
            <a:ext cx="6155944" cy="4103963"/>
          </a:xfrm>
          <a:prstGeom prst="rect">
            <a:avLst/>
          </a:prstGeom>
        </p:spPr>
      </p:pic>
    </p:spTree>
    <p:extLst>
      <p:ext uri="{BB962C8B-B14F-4D97-AF65-F5344CB8AC3E}">
        <p14:creationId xmlns:p14="http://schemas.microsoft.com/office/powerpoint/2010/main" val="22363029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786A0C-7427-416E-8B7D-6717C813FFA2}"/>
              </a:ext>
            </a:extLst>
          </p:cNvPr>
          <p:cNvSpPr>
            <a:spLocks noGrp="1"/>
          </p:cNvSpPr>
          <p:nvPr>
            <p:ph type="body" sz="quarter" idx="15"/>
          </p:nvPr>
        </p:nvSpPr>
        <p:spPr>
          <a:xfrm>
            <a:off x="422140" y="1009889"/>
            <a:ext cx="11376025" cy="719138"/>
          </a:xfrm>
        </p:spPr>
        <p:txBody>
          <a:bodyPr/>
          <a:lstStyle/>
          <a:p>
            <a:r>
              <a:rPr lang="nb-NO" sz="1600" dirty="0"/>
              <a:t>Beskriv på hvilken måte kommunen jobber med universell utforming av fritidsarenaer til barn og unge, og eventuelt hva som hindrer kommunen å jobbe aktivt med dette:</a:t>
            </a:r>
          </a:p>
        </p:txBody>
      </p:sp>
      <p:sp>
        <p:nvSpPr>
          <p:cNvPr id="3" name="strFooter">
            <a:extLst>
              <a:ext uri="{FF2B5EF4-FFF2-40B4-BE49-F238E27FC236}">
                <a16:creationId xmlns:a16="http://schemas.microsoft.com/office/drawing/2014/main" id="{5281DFD9-A549-46A8-9944-C566D00EC967}"/>
              </a:ext>
            </a:extLst>
          </p:cNvPr>
          <p:cNvSpPr>
            <a:spLocks noGrp="1"/>
          </p:cNvSpPr>
          <p:nvPr>
            <p:ph type="body" sz="quarter" idx="17"/>
          </p:nvPr>
        </p:nvSpPr>
        <p:spPr/>
        <p:txBody>
          <a:bodyPr/>
          <a:lstStyle/>
          <a:p>
            <a:r>
              <a:rPr lang="nb-NO" dirty="0"/>
              <a:t>Base:	(n= 133 )  filter: skriv inn n=86</a:t>
            </a:r>
          </a:p>
          <a:p>
            <a:r>
              <a:rPr lang="nb-NO" dirty="0"/>
              <a:t>Spørsmål: Q12a Beskriv på hvilken måte kommunen jobber med universell utforming av fritidsarenaer til barn og unge, og eventuelt hva som hindrer kommunen å jobbe aktivt med dette. </a:t>
            </a:r>
          </a:p>
          <a:p>
            <a:endParaRPr lang="nb-NO" dirty="0"/>
          </a:p>
        </p:txBody>
      </p:sp>
      <p:sp>
        <p:nvSpPr>
          <p:cNvPr id="6" name="Slide Number Placeholder 5">
            <a:extLst>
              <a:ext uri="{FF2B5EF4-FFF2-40B4-BE49-F238E27FC236}">
                <a16:creationId xmlns:a16="http://schemas.microsoft.com/office/drawing/2014/main" id="{CA5AEE9E-F813-471C-9F5D-1DB05233A7D8}"/>
              </a:ext>
            </a:extLst>
          </p:cNvPr>
          <p:cNvSpPr>
            <a:spLocks noGrp="1"/>
          </p:cNvSpPr>
          <p:nvPr>
            <p:ph type="sldNum" sz="quarter" idx="18"/>
          </p:nvPr>
        </p:nvSpPr>
        <p:spPr/>
        <p:txBody>
          <a:bodyPr/>
          <a:lstStyle/>
          <a:p>
            <a:fld id="{D61AABEC-672F-4B68-B914-690DA978312C}" type="slidenum">
              <a:rPr lang="nb-NO" smtClean="0"/>
              <a:pPr/>
              <a:t>24</a:t>
            </a:fld>
            <a:r>
              <a:rPr lang="nb-NO" dirty="0"/>
              <a:t> </a:t>
            </a:r>
          </a:p>
        </p:txBody>
      </p:sp>
      <p:grpSp>
        <p:nvGrpSpPr>
          <p:cNvPr id="14" name="Group 13">
            <a:extLst>
              <a:ext uri="{FF2B5EF4-FFF2-40B4-BE49-F238E27FC236}">
                <a16:creationId xmlns:a16="http://schemas.microsoft.com/office/drawing/2014/main" id="{57B486C0-DD41-4F23-ACB6-6E5DB56A9922}"/>
              </a:ext>
            </a:extLst>
          </p:cNvPr>
          <p:cNvGrpSpPr/>
          <p:nvPr/>
        </p:nvGrpSpPr>
        <p:grpSpPr>
          <a:xfrm>
            <a:off x="407987" y="1687371"/>
            <a:ext cx="3478211" cy="1159320"/>
            <a:chOff x="407988" y="1687371"/>
            <a:chExt cx="3249216" cy="1159320"/>
          </a:xfrm>
        </p:grpSpPr>
        <p:sp>
          <p:nvSpPr>
            <p:cNvPr id="18" name="Espace réservé du texte 20">
              <a:extLst>
                <a:ext uri="{FF2B5EF4-FFF2-40B4-BE49-F238E27FC236}">
                  <a16:creationId xmlns:a16="http://schemas.microsoft.com/office/drawing/2014/main" id="{1059ACDE-512A-4C25-B35E-94F58A0E2903}"/>
                </a:ext>
              </a:extLst>
            </p:cNvPr>
            <p:cNvSpPr txBox="1">
              <a:spLocks/>
            </p:cNvSpPr>
            <p:nvPr/>
          </p:nvSpPr>
          <p:spPr>
            <a:xfrm>
              <a:off x="980593" y="1867192"/>
              <a:ext cx="2676611" cy="799678"/>
            </a:xfrm>
            <a:prstGeom prst="rect">
              <a:avLst/>
            </a:prstGeom>
            <a:noFill/>
          </p:spPr>
          <p:txBody>
            <a:bodyPr anchor="ctr">
              <a:normAutofit fontScale="92500" lnSpcReduction="10000"/>
            </a:bodyPr>
            <a:lstStyle>
              <a:lvl1pPr marL="0" indent="0" algn="l" defTabSz="914400" rtl="0" eaLnBrk="1" latinLnBrk="0" hangingPunct="1">
                <a:lnSpc>
                  <a:spcPct val="90000"/>
                </a:lnSpc>
                <a:spcBef>
                  <a:spcPts val="1800"/>
                </a:spcBef>
                <a:buSzPct val="50000"/>
                <a:buFont typeface="Arial" panose="020B0406020202030204" pitchFamily="34" charset="0"/>
                <a:buNone/>
                <a:defRPr sz="2800" b="0" kern="1200">
                  <a:solidFill>
                    <a:schemeClr val="bg2"/>
                  </a:solidFill>
                  <a:latin typeface="+mn-lt"/>
                  <a:ea typeface="+mn-ea"/>
                  <a:cs typeface="+mn-cs"/>
                </a:defRPr>
              </a:lvl1pPr>
              <a:lvl2pPr marL="447675" indent="-314325" algn="l" defTabSz="914400" rtl="0" eaLnBrk="1" latinLnBrk="0" hangingPunct="1">
                <a:lnSpc>
                  <a:spcPct val="90000"/>
                </a:lnSpc>
                <a:spcBef>
                  <a:spcPts val="600"/>
                </a:spcBef>
                <a:buFont typeface="Arial" panose="020B0604020202020204" pitchFamily="34" charset="0"/>
                <a:buChar char="—"/>
                <a:defRPr sz="1400" kern="1200">
                  <a:solidFill>
                    <a:schemeClr val="bg2"/>
                  </a:solidFill>
                  <a:latin typeface="+mn-lt"/>
                  <a:ea typeface="+mn-ea"/>
                  <a:cs typeface="+mn-cs"/>
                </a:defRPr>
              </a:lvl2pPr>
              <a:lvl3pPr marL="714375" indent="-171450" algn="l" defTabSz="914400" rtl="0" eaLnBrk="1" latinLnBrk="0" hangingPunct="1">
                <a:lnSpc>
                  <a:spcPct val="90000"/>
                </a:lnSpc>
                <a:spcBef>
                  <a:spcPts val="600"/>
                </a:spcBef>
                <a:buFont typeface="Courier New" panose="02070309020205020404" pitchFamily="49" charset="0"/>
                <a:buChar char="o"/>
                <a:defRPr sz="1200" kern="1200">
                  <a:solidFill>
                    <a:schemeClr val="bg2"/>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Arial"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1200" dirty="0">
                  <a:solidFill>
                    <a:schemeClr val="tx1"/>
                  </a:solidFill>
                </a:rPr>
                <a:t>Politisk krav om at dette hensyntas i utforming. For eksempel i skateparken ble det bygget bord med ekstra dybde i bordplaten slik at de kan brukes av personer i rullestol</a:t>
              </a:r>
            </a:p>
          </p:txBody>
        </p:sp>
        <p:cxnSp>
          <p:nvCxnSpPr>
            <p:cNvPr id="25" name="Straight Connector 35">
              <a:extLst>
                <a:ext uri="{FF2B5EF4-FFF2-40B4-BE49-F238E27FC236}">
                  <a16:creationId xmlns:a16="http://schemas.microsoft.com/office/drawing/2014/main" id="{FD6078D3-0D56-45D7-9E10-87CD1789B67F}"/>
                </a:ext>
              </a:extLst>
            </p:cNvPr>
            <p:cNvCxnSpPr>
              <a:cxnSpLocks/>
            </p:cNvCxnSpPr>
            <p:nvPr/>
          </p:nvCxnSpPr>
          <p:spPr>
            <a:xfrm flipV="1">
              <a:off x="980593" y="1687371"/>
              <a:ext cx="0" cy="115932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D84714C0-0DEF-494A-8EDA-E43991ED4353}"/>
                </a:ext>
              </a:extLst>
            </p:cNvPr>
            <p:cNvGrpSpPr>
              <a:grpSpLocks noChangeAspect="1"/>
            </p:cNvGrpSpPr>
            <p:nvPr/>
          </p:nvGrpSpPr>
          <p:grpSpPr>
            <a:xfrm>
              <a:off x="407988" y="2007831"/>
              <a:ext cx="572605" cy="518400"/>
              <a:chOff x="1655523" y="2652173"/>
              <a:chExt cx="1495234" cy="1353689"/>
            </a:xfrm>
          </p:grpSpPr>
          <p:sp>
            <p:nvSpPr>
              <p:cNvPr id="45" name="Freeform 11">
                <a:extLst>
                  <a:ext uri="{FF2B5EF4-FFF2-40B4-BE49-F238E27FC236}">
                    <a16:creationId xmlns:a16="http://schemas.microsoft.com/office/drawing/2014/main" id="{7E5B580F-3DD7-4278-9D59-169CABF4BC72}"/>
                  </a:ext>
                </a:extLst>
              </p:cNvPr>
              <p:cNvSpPr>
                <a:spLocks/>
              </p:cNvSpPr>
              <p:nvPr userDrawn="1"/>
            </p:nvSpPr>
            <p:spPr bwMode="auto">
              <a:xfrm rot="10800000" flipH="1">
                <a:off x="1655523" y="2652173"/>
                <a:ext cx="815012" cy="1353689"/>
              </a:xfrm>
              <a:custGeom>
                <a:avLst/>
                <a:gdLst>
                  <a:gd name="T0" fmla="*/ 409 w 444"/>
                  <a:gd name="T1" fmla="*/ 324 h 737"/>
                  <a:gd name="T2" fmla="*/ 257 w 444"/>
                  <a:gd name="T3" fmla="*/ 270 h 737"/>
                  <a:gd name="T4" fmla="*/ 130 w 444"/>
                  <a:gd name="T5" fmla="*/ 326 h 737"/>
                  <a:gd name="T6" fmla="*/ 366 w 444"/>
                  <a:gd name="T7" fmla="*/ 45 h 737"/>
                  <a:gd name="T8" fmla="*/ 338 w 444"/>
                  <a:gd name="T9" fmla="*/ 0 h 737"/>
                  <a:gd name="T10" fmla="*/ 19 w 444"/>
                  <a:gd name="T11" fmla="*/ 489 h 737"/>
                  <a:gd name="T12" fmla="*/ 276 w 444"/>
                  <a:gd name="T13" fmla="*/ 730 h 737"/>
                  <a:gd name="T14" fmla="*/ 444 w 444"/>
                  <a:gd name="T15" fmla="*/ 634 h 737"/>
                  <a:gd name="T16" fmla="*/ 391 w 444"/>
                  <a:gd name="T17" fmla="*/ 493 h 737"/>
                  <a:gd name="T18" fmla="*/ 409 w 444"/>
                  <a:gd name="T19" fmla="*/ 324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4" h="737">
                    <a:moveTo>
                      <a:pt x="409" y="324"/>
                    </a:moveTo>
                    <a:cubicBezTo>
                      <a:pt x="369" y="287"/>
                      <a:pt x="316" y="265"/>
                      <a:pt x="257" y="270"/>
                    </a:cubicBezTo>
                    <a:cubicBezTo>
                      <a:pt x="198" y="274"/>
                      <a:pt x="177" y="291"/>
                      <a:pt x="130" y="326"/>
                    </a:cubicBezTo>
                    <a:cubicBezTo>
                      <a:pt x="131" y="213"/>
                      <a:pt x="302" y="76"/>
                      <a:pt x="366" y="45"/>
                    </a:cubicBezTo>
                    <a:cubicBezTo>
                      <a:pt x="366" y="45"/>
                      <a:pt x="350" y="18"/>
                      <a:pt x="338" y="0"/>
                    </a:cubicBezTo>
                    <a:cubicBezTo>
                      <a:pt x="192" y="30"/>
                      <a:pt x="0" y="231"/>
                      <a:pt x="19" y="489"/>
                    </a:cubicBezTo>
                    <a:cubicBezTo>
                      <a:pt x="32" y="657"/>
                      <a:pt x="182" y="737"/>
                      <a:pt x="276" y="730"/>
                    </a:cubicBezTo>
                    <a:cubicBezTo>
                      <a:pt x="332" y="726"/>
                      <a:pt x="401" y="693"/>
                      <a:pt x="444" y="634"/>
                    </a:cubicBezTo>
                    <a:cubicBezTo>
                      <a:pt x="416" y="598"/>
                      <a:pt x="396" y="551"/>
                      <a:pt x="391" y="493"/>
                    </a:cubicBezTo>
                    <a:cubicBezTo>
                      <a:pt x="387" y="433"/>
                      <a:pt x="394" y="376"/>
                      <a:pt x="409" y="32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dirty="0"/>
              </a:p>
            </p:txBody>
          </p:sp>
          <p:sp>
            <p:nvSpPr>
              <p:cNvPr id="46" name="Freeform: Shape 45">
                <a:extLst>
                  <a:ext uri="{FF2B5EF4-FFF2-40B4-BE49-F238E27FC236}">
                    <a16:creationId xmlns:a16="http://schemas.microsoft.com/office/drawing/2014/main" id="{E79BFE03-4A94-4EF9-9F44-5F1FFC49340C}"/>
                  </a:ext>
                </a:extLst>
              </p:cNvPr>
              <p:cNvSpPr>
                <a:spLocks/>
              </p:cNvSpPr>
              <p:nvPr userDrawn="1"/>
            </p:nvSpPr>
            <p:spPr bwMode="auto">
              <a:xfrm rot="10800000" flipH="1">
                <a:off x="2441786" y="2652887"/>
                <a:ext cx="708971" cy="1341607"/>
              </a:xfrm>
              <a:custGeom>
                <a:avLst/>
                <a:gdLst>
                  <a:gd name="connsiteX0" fmla="*/ 473994 w 708971"/>
                  <a:gd name="connsiteY0" fmla="*/ 1340832 h 1341607"/>
                  <a:gd name="connsiteX1" fmla="*/ 676818 w 708971"/>
                  <a:gd name="connsiteY1" fmla="*/ 1265442 h 1341607"/>
                  <a:gd name="connsiteX2" fmla="*/ 708971 w 708971"/>
                  <a:gd name="connsiteY2" fmla="*/ 1239075 h 1341607"/>
                  <a:gd name="connsiteX3" fmla="*/ 708971 w 708971"/>
                  <a:gd name="connsiteY3" fmla="*/ 589345 h 1341607"/>
                  <a:gd name="connsiteX4" fmla="*/ 669113 w 708971"/>
                  <a:gd name="connsiteY4" fmla="*/ 556623 h 1341607"/>
                  <a:gd name="connsiteX5" fmla="*/ 439129 w 708971"/>
                  <a:gd name="connsiteY5" fmla="*/ 495924 h 1341607"/>
                  <a:gd name="connsiteX6" fmla="*/ 204250 w 708971"/>
                  <a:gd name="connsiteY6" fmla="*/ 598783 h 1341607"/>
                  <a:gd name="connsiteX7" fmla="*/ 639144 w 708971"/>
                  <a:gd name="connsiteY7" fmla="*/ 82654 h 1341607"/>
                  <a:gd name="connsiteX8" fmla="*/ 585929 w 708971"/>
                  <a:gd name="connsiteY8" fmla="*/ 0 h 1341607"/>
                  <a:gd name="connsiteX9" fmla="*/ 2400 w 708971"/>
                  <a:gd name="connsiteY9" fmla="*/ 896337 h 1341607"/>
                  <a:gd name="connsiteX10" fmla="*/ 473994 w 708971"/>
                  <a:gd name="connsiteY10" fmla="*/ 1340832 h 134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8971" h="1341607">
                    <a:moveTo>
                      <a:pt x="473994" y="1340832"/>
                    </a:moveTo>
                    <a:cubicBezTo>
                      <a:pt x="537990" y="1336010"/>
                      <a:pt x="611275" y="1310267"/>
                      <a:pt x="676818" y="1265442"/>
                    </a:cubicBezTo>
                    <a:lnTo>
                      <a:pt x="708971" y="1239075"/>
                    </a:lnTo>
                    <a:lnTo>
                      <a:pt x="708971" y="589345"/>
                    </a:lnTo>
                    <a:lnTo>
                      <a:pt x="669113" y="556623"/>
                    </a:lnTo>
                    <a:cubicBezTo>
                      <a:pt x="603677" y="512885"/>
                      <a:pt x="525145" y="489036"/>
                      <a:pt x="439129" y="495924"/>
                    </a:cubicBezTo>
                    <a:cubicBezTo>
                      <a:pt x="329029" y="503271"/>
                      <a:pt x="292329" y="534496"/>
                      <a:pt x="204250" y="598783"/>
                    </a:cubicBezTo>
                    <a:cubicBezTo>
                      <a:pt x="206085" y="391229"/>
                      <a:pt x="521704" y="139594"/>
                      <a:pt x="639144" y="82654"/>
                    </a:cubicBezTo>
                    <a:cubicBezTo>
                      <a:pt x="639144" y="82654"/>
                      <a:pt x="607949" y="33062"/>
                      <a:pt x="585929" y="0"/>
                    </a:cubicBezTo>
                    <a:cubicBezTo>
                      <a:pt x="319854" y="53266"/>
                      <a:pt x="-32465" y="424291"/>
                      <a:pt x="2400" y="896337"/>
                    </a:cubicBezTo>
                    <a:cubicBezTo>
                      <a:pt x="26255" y="1206749"/>
                      <a:pt x="301504" y="1353689"/>
                      <a:pt x="473994" y="1340832"/>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nb-NO" dirty="0"/>
              </a:p>
            </p:txBody>
          </p:sp>
        </p:grpSp>
      </p:grpSp>
      <p:grpSp>
        <p:nvGrpSpPr>
          <p:cNvPr id="16" name="Group 15">
            <a:extLst>
              <a:ext uri="{FF2B5EF4-FFF2-40B4-BE49-F238E27FC236}">
                <a16:creationId xmlns:a16="http://schemas.microsoft.com/office/drawing/2014/main" id="{5650CEDB-83EA-4DDC-B19F-54A4C51096A7}"/>
              </a:ext>
            </a:extLst>
          </p:cNvPr>
          <p:cNvGrpSpPr/>
          <p:nvPr/>
        </p:nvGrpSpPr>
        <p:grpSpPr>
          <a:xfrm>
            <a:off x="5858186" y="1482948"/>
            <a:ext cx="3249216" cy="1159320"/>
            <a:chOff x="5078811" y="1687371"/>
            <a:chExt cx="3249216" cy="1159320"/>
          </a:xfrm>
        </p:grpSpPr>
        <p:sp>
          <p:nvSpPr>
            <p:cNvPr id="84" name="Espace réservé du texte 20">
              <a:extLst>
                <a:ext uri="{FF2B5EF4-FFF2-40B4-BE49-F238E27FC236}">
                  <a16:creationId xmlns:a16="http://schemas.microsoft.com/office/drawing/2014/main" id="{62290E89-B30B-48C8-A55E-EF0785D6DF13}"/>
                </a:ext>
              </a:extLst>
            </p:cNvPr>
            <p:cNvSpPr txBox="1">
              <a:spLocks/>
            </p:cNvSpPr>
            <p:nvPr/>
          </p:nvSpPr>
          <p:spPr>
            <a:xfrm>
              <a:off x="5651416" y="1867192"/>
              <a:ext cx="2676611" cy="799678"/>
            </a:xfrm>
            <a:prstGeom prst="rect">
              <a:avLst/>
            </a:prstGeom>
            <a:noFill/>
          </p:spPr>
          <p:txBody>
            <a:bodyPr anchor="ctr">
              <a:normAutofit fontScale="92500" lnSpcReduction="20000"/>
            </a:bodyPr>
            <a:lstStyle>
              <a:lvl1pPr marL="0" indent="0" algn="l" defTabSz="914400" rtl="0" eaLnBrk="1" latinLnBrk="0" hangingPunct="1">
                <a:lnSpc>
                  <a:spcPct val="90000"/>
                </a:lnSpc>
                <a:spcBef>
                  <a:spcPts val="1800"/>
                </a:spcBef>
                <a:buSzPct val="50000"/>
                <a:buFont typeface="Arial" panose="020B0406020202030204" pitchFamily="34" charset="0"/>
                <a:buNone/>
                <a:defRPr sz="2800" b="0" kern="1200">
                  <a:solidFill>
                    <a:schemeClr val="bg2"/>
                  </a:solidFill>
                  <a:latin typeface="+mn-lt"/>
                  <a:ea typeface="+mn-ea"/>
                  <a:cs typeface="+mn-cs"/>
                </a:defRPr>
              </a:lvl1pPr>
              <a:lvl2pPr marL="447675" indent="-314325" algn="l" defTabSz="914400" rtl="0" eaLnBrk="1" latinLnBrk="0" hangingPunct="1">
                <a:lnSpc>
                  <a:spcPct val="90000"/>
                </a:lnSpc>
                <a:spcBef>
                  <a:spcPts val="600"/>
                </a:spcBef>
                <a:buFont typeface="Arial" panose="020B0604020202020204" pitchFamily="34" charset="0"/>
                <a:buChar char="—"/>
                <a:defRPr sz="1400" kern="1200">
                  <a:solidFill>
                    <a:schemeClr val="bg2"/>
                  </a:solidFill>
                  <a:latin typeface="+mn-lt"/>
                  <a:ea typeface="+mn-ea"/>
                  <a:cs typeface="+mn-cs"/>
                </a:defRPr>
              </a:lvl2pPr>
              <a:lvl3pPr marL="714375" indent="-171450" algn="l" defTabSz="914400" rtl="0" eaLnBrk="1" latinLnBrk="0" hangingPunct="1">
                <a:lnSpc>
                  <a:spcPct val="90000"/>
                </a:lnSpc>
                <a:spcBef>
                  <a:spcPts val="600"/>
                </a:spcBef>
                <a:buFont typeface="Courier New" panose="02070309020205020404" pitchFamily="49" charset="0"/>
                <a:buChar char="o"/>
                <a:defRPr sz="1200" kern="1200">
                  <a:solidFill>
                    <a:schemeClr val="bg2"/>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Arial"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1200" dirty="0">
                  <a:solidFill>
                    <a:schemeClr val="tx1"/>
                  </a:solidFill>
                </a:rPr>
                <a:t>Dette er felt som ikke prioriteres i tilstrekkelig grad. Det deltar nok noen barn med nedsatt funksjonsevne i ordinære tilbud, men vi har ikke god nok oversikt over behov og hvor mange som vil være i behov av et tilrettelagt tilbud.</a:t>
              </a:r>
            </a:p>
          </p:txBody>
        </p:sp>
        <p:cxnSp>
          <p:nvCxnSpPr>
            <p:cNvPr id="85" name="Straight Connector 35">
              <a:extLst>
                <a:ext uri="{FF2B5EF4-FFF2-40B4-BE49-F238E27FC236}">
                  <a16:creationId xmlns:a16="http://schemas.microsoft.com/office/drawing/2014/main" id="{34EC4F5C-E702-4DD8-A74B-8982F25866FD}"/>
                </a:ext>
              </a:extLst>
            </p:cNvPr>
            <p:cNvCxnSpPr>
              <a:cxnSpLocks/>
            </p:cNvCxnSpPr>
            <p:nvPr/>
          </p:nvCxnSpPr>
          <p:spPr>
            <a:xfrm flipV="1">
              <a:off x="5651416" y="1687371"/>
              <a:ext cx="0" cy="1159320"/>
            </a:xfrm>
            <a:prstGeom prst="line">
              <a:avLst/>
            </a:prstGeom>
            <a:ln w="12700">
              <a:gradFill>
                <a:gsLst>
                  <a:gs pos="0">
                    <a:schemeClr val="bg2">
                      <a:alpha val="0"/>
                    </a:schemeClr>
                  </a:gs>
                  <a:gs pos="55000">
                    <a:schemeClr val="bg2"/>
                  </a:gs>
                  <a:gs pos="100000">
                    <a:schemeClr val="bg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86" name="Group 85">
              <a:extLst>
                <a:ext uri="{FF2B5EF4-FFF2-40B4-BE49-F238E27FC236}">
                  <a16:creationId xmlns:a16="http://schemas.microsoft.com/office/drawing/2014/main" id="{D770643A-ACA0-4E24-BD7B-4069CCD539A8}"/>
                </a:ext>
              </a:extLst>
            </p:cNvPr>
            <p:cNvGrpSpPr>
              <a:grpSpLocks noChangeAspect="1"/>
            </p:cNvGrpSpPr>
            <p:nvPr/>
          </p:nvGrpSpPr>
          <p:grpSpPr>
            <a:xfrm>
              <a:off x="5078811" y="2007831"/>
              <a:ext cx="572605" cy="518400"/>
              <a:chOff x="1655523" y="2652173"/>
              <a:chExt cx="1495234" cy="1353689"/>
            </a:xfrm>
            <a:solidFill>
              <a:schemeClr val="bg2"/>
            </a:solidFill>
          </p:grpSpPr>
          <p:sp>
            <p:nvSpPr>
              <p:cNvPr id="87" name="Freeform 11">
                <a:extLst>
                  <a:ext uri="{FF2B5EF4-FFF2-40B4-BE49-F238E27FC236}">
                    <a16:creationId xmlns:a16="http://schemas.microsoft.com/office/drawing/2014/main" id="{02039AF6-BEF2-4367-BCD9-FED61CD5DFB6}"/>
                  </a:ext>
                </a:extLst>
              </p:cNvPr>
              <p:cNvSpPr>
                <a:spLocks/>
              </p:cNvSpPr>
              <p:nvPr userDrawn="1"/>
            </p:nvSpPr>
            <p:spPr bwMode="auto">
              <a:xfrm rot="10800000" flipH="1">
                <a:off x="1655523" y="2652173"/>
                <a:ext cx="815012" cy="1353689"/>
              </a:xfrm>
              <a:custGeom>
                <a:avLst/>
                <a:gdLst>
                  <a:gd name="T0" fmla="*/ 409 w 444"/>
                  <a:gd name="T1" fmla="*/ 324 h 737"/>
                  <a:gd name="T2" fmla="*/ 257 w 444"/>
                  <a:gd name="T3" fmla="*/ 270 h 737"/>
                  <a:gd name="T4" fmla="*/ 130 w 444"/>
                  <a:gd name="T5" fmla="*/ 326 h 737"/>
                  <a:gd name="T6" fmla="*/ 366 w 444"/>
                  <a:gd name="T7" fmla="*/ 45 h 737"/>
                  <a:gd name="T8" fmla="*/ 338 w 444"/>
                  <a:gd name="T9" fmla="*/ 0 h 737"/>
                  <a:gd name="T10" fmla="*/ 19 w 444"/>
                  <a:gd name="T11" fmla="*/ 489 h 737"/>
                  <a:gd name="T12" fmla="*/ 276 w 444"/>
                  <a:gd name="T13" fmla="*/ 730 h 737"/>
                  <a:gd name="T14" fmla="*/ 444 w 444"/>
                  <a:gd name="T15" fmla="*/ 634 h 737"/>
                  <a:gd name="T16" fmla="*/ 391 w 444"/>
                  <a:gd name="T17" fmla="*/ 493 h 737"/>
                  <a:gd name="T18" fmla="*/ 409 w 444"/>
                  <a:gd name="T19" fmla="*/ 324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4" h="737">
                    <a:moveTo>
                      <a:pt x="409" y="324"/>
                    </a:moveTo>
                    <a:cubicBezTo>
                      <a:pt x="369" y="287"/>
                      <a:pt x="316" y="265"/>
                      <a:pt x="257" y="270"/>
                    </a:cubicBezTo>
                    <a:cubicBezTo>
                      <a:pt x="198" y="274"/>
                      <a:pt x="177" y="291"/>
                      <a:pt x="130" y="326"/>
                    </a:cubicBezTo>
                    <a:cubicBezTo>
                      <a:pt x="131" y="213"/>
                      <a:pt x="302" y="76"/>
                      <a:pt x="366" y="45"/>
                    </a:cubicBezTo>
                    <a:cubicBezTo>
                      <a:pt x="366" y="45"/>
                      <a:pt x="350" y="18"/>
                      <a:pt x="338" y="0"/>
                    </a:cubicBezTo>
                    <a:cubicBezTo>
                      <a:pt x="192" y="30"/>
                      <a:pt x="0" y="231"/>
                      <a:pt x="19" y="489"/>
                    </a:cubicBezTo>
                    <a:cubicBezTo>
                      <a:pt x="32" y="657"/>
                      <a:pt x="182" y="737"/>
                      <a:pt x="276" y="730"/>
                    </a:cubicBezTo>
                    <a:cubicBezTo>
                      <a:pt x="332" y="726"/>
                      <a:pt x="401" y="693"/>
                      <a:pt x="444" y="634"/>
                    </a:cubicBezTo>
                    <a:cubicBezTo>
                      <a:pt x="416" y="598"/>
                      <a:pt x="396" y="551"/>
                      <a:pt x="391" y="493"/>
                    </a:cubicBezTo>
                    <a:cubicBezTo>
                      <a:pt x="387" y="433"/>
                      <a:pt x="394" y="376"/>
                      <a:pt x="409" y="3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dirty="0"/>
              </a:p>
            </p:txBody>
          </p:sp>
          <p:sp>
            <p:nvSpPr>
              <p:cNvPr id="88" name="Freeform: Shape 87">
                <a:extLst>
                  <a:ext uri="{FF2B5EF4-FFF2-40B4-BE49-F238E27FC236}">
                    <a16:creationId xmlns:a16="http://schemas.microsoft.com/office/drawing/2014/main" id="{9C7286B1-5C35-4186-9183-C73E027CA2A1}"/>
                  </a:ext>
                </a:extLst>
              </p:cNvPr>
              <p:cNvSpPr>
                <a:spLocks/>
              </p:cNvSpPr>
              <p:nvPr userDrawn="1"/>
            </p:nvSpPr>
            <p:spPr bwMode="auto">
              <a:xfrm rot="10800000" flipH="1">
                <a:off x="2441786" y="2652887"/>
                <a:ext cx="708971" cy="1341607"/>
              </a:xfrm>
              <a:custGeom>
                <a:avLst/>
                <a:gdLst>
                  <a:gd name="connsiteX0" fmla="*/ 473994 w 708971"/>
                  <a:gd name="connsiteY0" fmla="*/ 1340832 h 1341607"/>
                  <a:gd name="connsiteX1" fmla="*/ 676818 w 708971"/>
                  <a:gd name="connsiteY1" fmla="*/ 1265442 h 1341607"/>
                  <a:gd name="connsiteX2" fmla="*/ 708971 w 708971"/>
                  <a:gd name="connsiteY2" fmla="*/ 1239075 h 1341607"/>
                  <a:gd name="connsiteX3" fmla="*/ 708971 w 708971"/>
                  <a:gd name="connsiteY3" fmla="*/ 589345 h 1341607"/>
                  <a:gd name="connsiteX4" fmla="*/ 669113 w 708971"/>
                  <a:gd name="connsiteY4" fmla="*/ 556623 h 1341607"/>
                  <a:gd name="connsiteX5" fmla="*/ 439129 w 708971"/>
                  <a:gd name="connsiteY5" fmla="*/ 495924 h 1341607"/>
                  <a:gd name="connsiteX6" fmla="*/ 204250 w 708971"/>
                  <a:gd name="connsiteY6" fmla="*/ 598783 h 1341607"/>
                  <a:gd name="connsiteX7" fmla="*/ 639144 w 708971"/>
                  <a:gd name="connsiteY7" fmla="*/ 82654 h 1341607"/>
                  <a:gd name="connsiteX8" fmla="*/ 585929 w 708971"/>
                  <a:gd name="connsiteY8" fmla="*/ 0 h 1341607"/>
                  <a:gd name="connsiteX9" fmla="*/ 2400 w 708971"/>
                  <a:gd name="connsiteY9" fmla="*/ 896337 h 1341607"/>
                  <a:gd name="connsiteX10" fmla="*/ 473994 w 708971"/>
                  <a:gd name="connsiteY10" fmla="*/ 1340832 h 134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8971" h="1341607">
                    <a:moveTo>
                      <a:pt x="473994" y="1340832"/>
                    </a:moveTo>
                    <a:cubicBezTo>
                      <a:pt x="537990" y="1336010"/>
                      <a:pt x="611275" y="1310267"/>
                      <a:pt x="676818" y="1265442"/>
                    </a:cubicBezTo>
                    <a:lnTo>
                      <a:pt x="708971" y="1239075"/>
                    </a:lnTo>
                    <a:lnTo>
                      <a:pt x="708971" y="589345"/>
                    </a:lnTo>
                    <a:lnTo>
                      <a:pt x="669113" y="556623"/>
                    </a:lnTo>
                    <a:cubicBezTo>
                      <a:pt x="603677" y="512885"/>
                      <a:pt x="525145" y="489036"/>
                      <a:pt x="439129" y="495924"/>
                    </a:cubicBezTo>
                    <a:cubicBezTo>
                      <a:pt x="329029" y="503271"/>
                      <a:pt x="292329" y="534496"/>
                      <a:pt x="204250" y="598783"/>
                    </a:cubicBezTo>
                    <a:cubicBezTo>
                      <a:pt x="206085" y="391229"/>
                      <a:pt x="521704" y="139594"/>
                      <a:pt x="639144" y="82654"/>
                    </a:cubicBezTo>
                    <a:cubicBezTo>
                      <a:pt x="639144" y="82654"/>
                      <a:pt x="607949" y="33062"/>
                      <a:pt x="585929" y="0"/>
                    </a:cubicBezTo>
                    <a:cubicBezTo>
                      <a:pt x="319854" y="53266"/>
                      <a:pt x="-32465" y="424291"/>
                      <a:pt x="2400" y="896337"/>
                    </a:cubicBezTo>
                    <a:cubicBezTo>
                      <a:pt x="26255" y="1206749"/>
                      <a:pt x="301504" y="1353689"/>
                      <a:pt x="473994" y="13408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nb-NO" dirty="0"/>
              </a:p>
            </p:txBody>
          </p:sp>
        </p:grpSp>
      </p:grpSp>
      <p:grpSp>
        <p:nvGrpSpPr>
          <p:cNvPr id="15" name="Group 14">
            <a:extLst>
              <a:ext uri="{FF2B5EF4-FFF2-40B4-BE49-F238E27FC236}">
                <a16:creationId xmlns:a16="http://schemas.microsoft.com/office/drawing/2014/main" id="{A1A4DD2F-EB34-4036-B9DB-8DF46C714388}"/>
              </a:ext>
            </a:extLst>
          </p:cNvPr>
          <p:cNvGrpSpPr/>
          <p:nvPr/>
        </p:nvGrpSpPr>
        <p:grpSpPr>
          <a:xfrm>
            <a:off x="2408859" y="3003985"/>
            <a:ext cx="3249216" cy="1159320"/>
            <a:chOff x="2408859" y="3003985"/>
            <a:chExt cx="3249216" cy="1159320"/>
          </a:xfrm>
        </p:grpSpPr>
        <p:sp>
          <p:nvSpPr>
            <p:cNvPr id="91" name="Espace réservé du texte 20">
              <a:extLst>
                <a:ext uri="{FF2B5EF4-FFF2-40B4-BE49-F238E27FC236}">
                  <a16:creationId xmlns:a16="http://schemas.microsoft.com/office/drawing/2014/main" id="{B50EC52F-76E0-4A85-A15F-09A448DCB93A}"/>
                </a:ext>
              </a:extLst>
            </p:cNvPr>
            <p:cNvSpPr txBox="1">
              <a:spLocks/>
            </p:cNvSpPr>
            <p:nvPr/>
          </p:nvSpPr>
          <p:spPr>
            <a:xfrm>
              <a:off x="2981464" y="3183806"/>
              <a:ext cx="2676611" cy="799678"/>
            </a:xfrm>
            <a:prstGeom prst="rect">
              <a:avLst/>
            </a:prstGeom>
            <a:noFill/>
          </p:spPr>
          <p:txBody>
            <a:bodyPr anchor="ctr">
              <a:normAutofit/>
            </a:bodyPr>
            <a:lstStyle>
              <a:lvl1pPr marL="0" indent="0" algn="l" defTabSz="914400" rtl="0" eaLnBrk="1" latinLnBrk="0" hangingPunct="1">
                <a:lnSpc>
                  <a:spcPct val="90000"/>
                </a:lnSpc>
                <a:spcBef>
                  <a:spcPts val="1800"/>
                </a:spcBef>
                <a:buSzPct val="50000"/>
                <a:buFont typeface="Arial" panose="020B0406020202030204" pitchFamily="34" charset="0"/>
                <a:buNone/>
                <a:defRPr sz="2800" b="0" kern="1200">
                  <a:solidFill>
                    <a:schemeClr val="bg2"/>
                  </a:solidFill>
                  <a:latin typeface="+mn-lt"/>
                  <a:ea typeface="+mn-ea"/>
                  <a:cs typeface="+mn-cs"/>
                </a:defRPr>
              </a:lvl1pPr>
              <a:lvl2pPr marL="447675" indent="-314325" algn="l" defTabSz="914400" rtl="0" eaLnBrk="1" latinLnBrk="0" hangingPunct="1">
                <a:lnSpc>
                  <a:spcPct val="90000"/>
                </a:lnSpc>
                <a:spcBef>
                  <a:spcPts val="600"/>
                </a:spcBef>
                <a:buFont typeface="Arial" panose="020B0604020202020204" pitchFamily="34" charset="0"/>
                <a:buChar char="—"/>
                <a:defRPr sz="1400" kern="1200">
                  <a:solidFill>
                    <a:schemeClr val="bg2"/>
                  </a:solidFill>
                  <a:latin typeface="+mn-lt"/>
                  <a:ea typeface="+mn-ea"/>
                  <a:cs typeface="+mn-cs"/>
                </a:defRPr>
              </a:lvl2pPr>
              <a:lvl3pPr marL="714375" indent="-171450" algn="l" defTabSz="914400" rtl="0" eaLnBrk="1" latinLnBrk="0" hangingPunct="1">
                <a:lnSpc>
                  <a:spcPct val="90000"/>
                </a:lnSpc>
                <a:spcBef>
                  <a:spcPts val="600"/>
                </a:spcBef>
                <a:buFont typeface="Courier New" panose="02070309020205020404" pitchFamily="49" charset="0"/>
                <a:buChar char="o"/>
                <a:defRPr sz="1200" kern="1200">
                  <a:solidFill>
                    <a:schemeClr val="bg2"/>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Arial"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1200" dirty="0">
                  <a:solidFill>
                    <a:schemeClr val="tx1"/>
                  </a:solidFill>
                </a:rPr>
                <a:t>Tilstreber å få med barn som av ulike grunner trenger tilrettelegging.</a:t>
              </a:r>
            </a:p>
          </p:txBody>
        </p:sp>
        <p:cxnSp>
          <p:nvCxnSpPr>
            <p:cNvPr id="92" name="Straight Connector 35">
              <a:extLst>
                <a:ext uri="{FF2B5EF4-FFF2-40B4-BE49-F238E27FC236}">
                  <a16:creationId xmlns:a16="http://schemas.microsoft.com/office/drawing/2014/main" id="{16F4B8FD-D9EF-431C-9A09-8A8B2B34F142}"/>
                </a:ext>
              </a:extLst>
            </p:cNvPr>
            <p:cNvCxnSpPr>
              <a:cxnSpLocks/>
            </p:cNvCxnSpPr>
            <p:nvPr/>
          </p:nvCxnSpPr>
          <p:spPr>
            <a:xfrm flipV="1">
              <a:off x="2981464" y="3003985"/>
              <a:ext cx="0" cy="1159320"/>
            </a:xfrm>
            <a:prstGeom prst="line">
              <a:avLst/>
            </a:prstGeom>
            <a:ln w="12700">
              <a:gradFill>
                <a:gsLst>
                  <a:gs pos="0">
                    <a:schemeClr val="accent1">
                      <a:alpha val="0"/>
                    </a:schemeClr>
                  </a:gs>
                  <a:gs pos="55000">
                    <a:schemeClr val="accent1"/>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93" name="Group 92">
              <a:extLst>
                <a:ext uri="{FF2B5EF4-FFF2-40B4-BE49-F238E27FC236}">
                  <a16:creationId xmlns:a16="http://schemas.microsoft.com/office/drawing/2014/main" id="{5BA89418-0D1D-4133-B652-3F92C8BE579F}"/>
                </a:ext>
              </a:extLst>
            </p:cNvPr>
            <p:cNvGrpSpPr>
              <a:grpSpLocks noChangeAspect="1"/>
            </p:cNvGrpSpPr>
            <p:nvPr/>
          </p:nvGrpSpPr>
          <p:grpSpPr>
            <a:xfrm>
              <a:off x="2408859" y="3324445"/>
              <a:ext cx="572605" cy="518400"/>
              <a:chOff x="1655523" y="2652173"/>
              <a:chExt cx="1495234" cy="1353689"/>
            </a:xfrm>
            <a:solidFill>
              <a:schemeClr val="accent1"/>
            </a:solidFill>
          </p:grpSpPr>
          <p:sp>
            <p:nvSpPr>
              <p:cNvPr id="94" name="Freeform 11">
                <a:extLst>
                  <a:ext uri="{FF2B5EF4-FFF2-40B4-BE49-F238E27FC236}">
                    <a16:creationId xmlns:a16="http://schemas.microsoft.com/office/drawing/2014/main" id="{4D614E89-F4C8-43BD-828E-2913955B288E}"/>
                  </a:ext>
                </a:extLst>
              </p:cNvPr>
              <p:cNvSpPr>
                <a:spLocks/>
              </p:cNvSpPr>
              <p:nvPr userDrawn="1"/>
            </p:nvSpPr>
            <p:spPr bwMode="auto">
              <a:xfrm rot="10800000" flipH="1">
                <a:off x="1655523" y="2652173"/>
                <a:ext cx="815012" cy="1353689"/>
              </a:xfrm>
              <a:custGeom>
                <a:avLst/>
                <a:gdLst>
                  <a:gd name="T0" fmla="*/ 409 w 444"/>
                  <a:gd name="T1" fmla="*/ 324 h 737"/>
                  <a:gd name="T2" fmla="*/ 257 w 444"/>
                  <a:gd name="T3" fmla="*/ 270 h 737"/>
                  <a:gd name="T4" fmla="*/ 130 w 444"/>
                  <a:gd name="T5" fmla="*/ 326 h 737"/>
                  <a:gd name="T6" fmla="*/ 366 w 444"/>
                  <a:gd name="T7" fmla="*/ 45 h 737"/>
                  <a:gd name="T8" fmla="*/ 338 w 444"/>
                  <a:gd name="T9" fmla="*/ 0 h 737"/>
                  <a:gd name="T10" fmla="*/ 19 w 444"/>
                  <a:gd name="T11" fmla="*/ 489 h 737"/>
                  <a:gd name="T12" fmla="*/ 276 w 444"/>
                  <a:gd name="T13" fmla="*/ 730 h 737"/>
                  <a:gd name="T14" fmla="*/ 444 w 444"/>
                  <a:gd name="T15" fmla="*/ 634 h 737"/>
                  <a:gd name="T16" fmla="*/ 391 w 444"/>
                  <a:gd name="T17" fmla="*/ 493 h 737"/>
                  <a:gd name="T18" fmla="*/ 409 w 444"/>
                  <a:gd name="T19" fmla="*/ 324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4" h="737">
                    <a:moveTo>
                      <a:pt x="409" y="324"/>
                    </a:moveTo>
                    <a:cubicBezTo>
                      <a:pt x="369" y="287"/>
                      <a:pt x="316" y="265"/>
                      <a:pt x="257" y="270"/>
                    </a:cubicBezTo>
                    <a:cubicBezTo>
                      <a:pt x="198" y="274"/>
                      <a:pt x="177" y="291"/>
                      <a:pt x="130" y="326"/>
                    </a:cubicBezTo>
                    <a:cubicBezTo>
                      <a:pt x="131" y="213"/>
                      <a:pt x="302" y="76"/>
                      <a:pt x="366" y="45"/>
                    </a:cubicBezTo>
                    <a:cubicBezTo>
                      <a:pt x="366" y="45"/>
                      <a:pt x="350" y="18"/>
                      <a:pt x="338" y="0"/>
                    </a:cubicBezTo>
                    <a:cubicBezTo>
                      <a:pt x="192" y="30"/>
                      <a:pt x="0" y="231"/>
                      <a:pt x="19" y="489"/>
                    </a:cubicBezTo>
                    <a:cubicBezTo>
                      <a:pt x="32" y="657"/>
                      <a:pt x="182" y="737"/>
                      <a:pt x="276" y="730"/>
                    </a:cubicBezTo>
                    <a:cubicBezTo>
                      <a:pt x="332" y="726"/>
                      <a:pt x="401" y="693"/>
                      <a:pt x="444" y="634"/>
                    </a:cubicBezTo>
                    <a:cubicBezTo>
                      <a:pt x="416" y="598"/>
                      <a:pt x="396" y="551"/>
                      <a:pt x="391" y="493"/>
                    </a:cubicBezTo>
                    <a:cubicBezTo>
                      <a:pt x="387" y="433"/>
                      <a:pt x="394" y="376"/>
                      <a:pt x="409" y="3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dirty="0"/>
              </a:p>
            </p:txBody>
          </p:sp>
          <p:sp>
            <p:nvSpPr>
              <p:cNvPr id="95" name="Freeform: Shape 94">
                <a:extLst>
                  <a:ext uri="{FF2B5EF4-FFF2-40B4-BE49-F238E27FC236}">
                    <a16:creationId xmlns:a16="http://schemas.microsoft.com/office/drawing/2014/main" id="{B548FE27-0984-4B73-A16C-0CA44857B428}"/>
                  </a:ext>
                </a:extLst>
              </p:cNvPr>
              <p:cNvSpPr>
                <a:spLocks/>
              </p:cNvSpPr>
              <p:nvPr userDrawn="1"/>
            </p:nvSpPr>
            <p:spPr bwMode="auto">
              <a:xfrm rot="10800000" flipH="1">
                <a:off x="2441786" y="2652887"/>
                <a:ext cx="708971" cy="1341607"/>
              </a:xfrm>
              <a:custGeom>
                <a:avLst/>
                <a:gdLst>
                  <a:gd name="connsiteX0" fmla="*/ 473994 w 708971"/>
                  <a:gd name="connsiteY0" fmla="*/ 1340832 h 1341607"/>
                  <a:gd name="connsiteX1" fmla="*/ 676818 w 708971"/>
                  <a:gd name="connsiteY1" fmla="*/ 1265442 h 1341607"/>
                  <a:gd name="connsiteX2" fmla="*/ 708971 w 708971"/>
                  <a:gd name="connsiteY2" fmla="*/ 1239075 h 1341607"/>
                  <a:gd name="connsiteX3" fmla="*/ 708971 w 708971"/>
                  <a:gd name="connsiteY3" fmla="*/ 589345 h 1341607"/>
                  <a:gd name="connsiteX4" fmla="*/ 669113 w 708971"/>
                  <a:gd name="connsiteY4" fmla="*/ 556623 h 1341607"/>
                  <a:gd name="connsiteX5" fmla="*/ 439129 w 708971"/>
                  <a:gd name="connsiteY5" fmla="*/ 495924 h 1341607"/>
                  <a:gd name="connsiteX6" fmla="*/ 204250 w 708971"/>
                  <a:gd name="connsiteY6" fmla="*/ 598783 h 1341607"/>
                  <a:gd name="connsiteX7" fmla="*/ 639144 w 708971"/>
                  <a:gd name="connsiteY7" fmla="*/ 82654 h 1341607"/>
                  <a:gd name="connsiteX8" fmla="*/ 585929 w 708971"/>
                  <a:gd name="connsiteY8" fmla="*/ 0 h 1341607"/>
                  <a:gd name="connsiteX9" fmla="*/ 2400 w 708971"/>
                  <a:gd name="connsiteY9" fmla="*/ 896337 h 1341607"/>
                  <a:gd name="connsiteX10" fmla="*/ 473994 w 708971"/>
                  <a:gd name="connsiteY10" fmla="*/ 1340832 h 134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8971" h="1341607">
                    <a:moveTo>
                      <a:pt x="473994" y="1340832"/>
                    </a:moveTo>
                    <a:cubicBezTo>
                      <a:pt x="537990" y="1336010"/>
                      <a:pt x="611275" y="1310267"/>
                      <a:pt x="676818" y="1265442"/>
                    </a:cubicBezTo>
                    <a:lnTo>
                      <a:pt x="708971" y="1239075"/>
                    </a:lnTo>
                    <a:lnTo>
                      <a:pt x="708971" y="589345"/>
                    </a:lnTo>
                    <a:lnTo>
                      <a:pt x="669113" y="556623"/>
                    </a:lnTo>
                    <a:cubicBezTo>
                      <a:pt x="603677" y="512885"/>
                      <a:pt x="525145" y="489036"/>
                      <a:pt x="439129" y="495924"/>
                    </a:cubicBezTo>
                    <a:cubicBezTo>
                      <a:pt x="329029" y="503271"/>
                      <a:pt x="292329" y="534496"/>
                      <a:pt x="204250" y="598783"/>
                    </a:cubicBezTo>
                    <a:cubicBezTo>
                      <a:pt x="206085" y="391229"/>
                      <a:pt x="521704" y="139594"/>
                      <a:pt x="639144" y="82654"/>
                    </a:cubicBezTo>
                    <a:cubicBezTo>
                      <a:pt x="639144" y="82654"/>
                      <a:pt x="607949" y="33062"/>
                      <a:pt x="585929" y="0"/>
                    </a:cubicBezTo>
                    <a:cubicBezTo>
                      <a:pt x="319854" y="53266"/>
                      <a:pt x="-32465" y="424291"/>
                      <a:pt x="2400" y="896337"/>
                    </a:cubicBezTo>
                    <a:cubicBezTo>
                      <a:pt x="26255" y="1206749"/>
                      <a:pt x="301504" y="1353689"/>
                      <a:pt x="473994" y="13408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nb-NO" dirty="0"/>
              </a:p>
            </p:txBody>
          </p:sp>
        </p:grpSp>
      </p:grpSp>
      <p:grpSp>
        <p:nvGrpSpPr>
          <p:cNvPr id="126" name="Group 125">
            <a:extLst>
              <a:ext uri="{FF2B5EF4-FFF2-40B4-BE49-F238E27FC236}">
                <a16:creationId xmlns:a16="http://schemas.microsoft.com/office/drawing/2014/main" id="{C780DF9F-4DA8-487B-85EA-7211F15CC855}"/>
              </a:ext>
            </a:extLst>
          </p:cNvPr>
          <p:cNvGrpSpPr/>
          <p:nvPr/>
        </p:nvGrpSpPr>
        <p:grpSpPr>
          <a:xfrm>
            <a:off x="8027652" y="4513668"/>
            <a:ext cx="3895643" cy="1283667"/>
            <a:chOff x="8534798" y="4517712"/>
            <a:chExt cx="3633035" cy="1283667"/>
          </a:xfrm>
        </p:grpSpPr>
        <p:sp>
          <p:nvSpPr>
            <p:cNvPr id="98" name="Espace réservé du texte 20">
              <a:extLst>
                <a:ext uri="{FF2B5EF4-FFF2-40B4-BE49-F238E27FC236}">
                  <a16:creationId xmlns:a16="http://schemas.microsoft.com/office/drawing/2014/main" id="{9B915583-9B36-4FF4-9743-27C11C91EDB7}"/>
                </a:ext>
              </a:extLst>
            </p:cNvPr>
            <p:cNvSpPr txBox="1">
              <a:spLocks/>
            </p:cNvSpPr>
            <p:nvPr/>
          </p:nvSpPr>
          <p:spPr>
            <a:xfrm>
              <a:off x="9107402" y="4562115"/>
              <a:ext cx="3060431" cy="1239264"/>
            </a:xfrm>
            <a:prstGeom prst="rect">
              <a:avLst/>
            </a:prstGeom>
            <a:noFill/>
          </p:spPr>
          <p:txBody>
            <a:bodyPr anchor="ctr">
              <a:normAutofit lnSpcReduction="10000"/>
            </a:bodyPr>
            <a:lstStyle>
              <a:lvl1pPr marL="0" indent="0" algn="l" defTabSz="914400" rtl="0" eaLnBrk="1" latinLnBrk="0" hangingPunct="1">
                <a:lnSpc>
                  <a:spcPct val="90000"/>
                </a:lnSpc>
                <a:spcBef>
                  <a:spcPts val="1800"/>
                </a:spcBef>
                <a:buSzPct val="50000"/>
                <a:buFont typeface="Arial" panose="020B0406020202030204" pitchFamily="34" charset="0"/>
                <a:buNone/>
                <a:defRPr sz="2800" b="0" kern="1200">
                  <a:solidFill>
                    <a:schemeClr val="bg2"/>
                  </a:solidFill>
                  <a:latin typeface="+mn-lt"/>
                  <a:ea typeface="+mn-ea"/>
                  <a:cs typeface="+mn-cs"/>
                </a:defRPr>
              </a:lvl1pPr>
              <a:lvl2pPr marL="447675" indent="-314325" algn="l" defTabSz="914400" rtl="0" eaLnBrk="1" latinLnBrk="0" hangingPunct="1">
                <a:lnSpc>
                  <a:spcPct val="90000"/>
                </a:lnSpc>
                <a:spcBef>
                  <a:spcPts val="600"/>
                </a:spcBef>
                <a:buFont typeface="Arial" panose="020B0604020202020204" pitchFamily="34" charset="0"/>
                <a:buChar char="—"/>
                <a:defRPr sz="1400" kern="1200">
                  <a:solidFill>
                    <a:schemeClr val="bg2"/>
                  </a:solidFill>
                  <a:latin typeface="+mn-lt"/>
                  <a:ea typeface="+mn-ea"/>
                  <a:cs typeface="+mn-cs"/>
                </a:defRPr>
              </a:lvl2pPr>
              <a:lvl3pPr marL="714375" indent="-171450" algn="l" defTabSz="914400" rtl="0" eaLnBrk="1" latinLnBrk="0" hangingPunct="1">
                <a:lnSpc>
                  <a:spcPct val="90000"/>
                </a:lnSpc>
                <a:spcBef>
                  <a:spcPts val="600"/>
                </a:spcBef>
                <a:buFont typeface="Courier New" panose="02070309020205020404" pitchFamily="49" charset="0"/>
                <a:buChar char="o"/>
                <a:defRPr sz="1200" kern="1200">
                  <a:solidFill>
                    <a:schemeClr val="bg2"/>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Arial"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1200" dirty="0">
                  <a:solidFill>
                    <a:schemeClr val="tx1"/>
                  </a:solidFill>
                </a:rPr>
                <a:t>Står i planverk om universell utforming.  Kommunen har en 20 % barnekoordinator som skal sikre barn og unges hensyn i plan og bygge prosesser. Uvisst hvor stort fokus vedkommende har på ivaretakelse av universell utforming med tanke på barn og unge med funksjonsnedsettelser</a:t>
              </a:r>
            </a:p>
          </p:txBody>
        </p:sp>
        <p:cxnSp>
          <p:nvCxnSpPr>
            <p:cNvPr id="99" name="Straight Connector 35">
              <a:extLst>
                <a:ext uri="{FF2B5EF4-FFF2-40B4-BE49-F238E27FC236}">
                  <a16:creationId xmlns:a16="http://schemas.microsoft.com/office/drawing/2014/main" id="{23467683-8D0E-41E2-A226-B41181B99732}"/>
                </a:ext>
              </a:extLst>
            </p:cNvPr>
            <p:cNvCxnSpPr>
              <a:cxnSpLocks/>
            </p:cNvCxnSpPr>
            <p:nvPr/>
          </p:nvCxnSpPr>
          <p:spPr>
            <a:xfrm flipV="1">
              <a:off x="9107403" y="4517712"/>
              <a:ext cx="0" cy="115932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100" name="Group 99">
              <a:extLst>
                <a:ext uri="{FF2B5EF4-FFF2-40B4-BE49-F238E27FC236}">
                  <a16:creationId xmlns:a16="http://schemas.microsoft.com/office/drawing/2014/main" id="{32BFF9D8-FC37-41E5-BB17-DF5A07D577DE}"/>
                </a:ext>
              </a:extLst>
            </p:cNvPr>
            <p:cNvGrpSpPr>
              <a:grpSpLocks noChangeAspect="1"/>
            </p:cNvGrpSpPr>
            <p:nvPr/>
          </p:nvGrpSpPr>
          <p:grpSpPr>
            <a:xfrm>
              <a:off x="8534798" y="4838172"/>
              <a:ext cx="572605" cy="518400"/>
              <a:chOff x="1655523" y="2652173"/>
              <a:chExt cx="1495234" cy="1353689"/>
            </a:xfrm>
          </p:grpSpPr>
          <p:sp>
            <p:nvSpPr>
              <p:cNvPr id="101" name="Freeform 11">
                <a:extLst>
                  <a:ext uri="{FF2B5EF4-FFF2-40B4-BE49-F238E27FC236}">
                    <a16:creationId xmlns:a16="http://schemas.microsoft.com/office/drawing/2014/main" id="{E36468F2-9AE0-4A8B-9518-CF4D1D89B9D7}"/>
                  </a:ext>
                </a:extLst>
              </p:cNvPr>
              <p:cNvSpPr>
                <a:spLocks/>
              </p:cNvSpPr>
              <p:nvPr userDrawn="1"/>
            </p:nvSpPr>
            <p:spPr bwMode="auto">
              <a:xfrm rot="10800000" flipH="1">
                <a:off x="1655523" y="2652173"/>
                <a:ext cx="815012" cy="1353689"/>
              </a:xfrm>
              <a:custGeom>
                <a:avLst/>
                <a:gdLst>
                  <a:gd name="T0" fmla="*/ 409 w 444"/>
                  <a:gd name="T1" fmla="*/ 324 h 737"/>
                  <a:gd name="T2" fmla="*/ 257 w 444"/>
                  <a:gd name="T3" fmla="*/ 270 h 737"/>
                  <a:gd name="T4" fmla="*/ 130 w 444"/>
                  <a:gd name="T5" fmla="*/ 326 h 737"/>
                  <a:gd name="T6" fmla="*/ 366 w 444"/>
                  <a:gd name="T7" fmla="*/ 45 h 737"/>
                  <a:gd name="T8" fmla="*/ 338 w 444"/>
                  <a:gd name="T9" fmla="*/ 0 h 737"/>
                  <a:gd name="T10" fmla="*/ 19 w 444"/>
                  <a:gd name="T11" fmla="*/ 489 h 737"/>
                  <a:gd name="T12" fmla="*/ 276 w 444"/>
                  <a:gd name="T13" fmla="*/ 730 h 737"/>
                  <a:gd name="T14" fmla="*/ 444 w 444"/>
                  <a:gd name="T15" fmla="*/ 634 h 737"/>
                  <a:gd name="T16" fmla="*/ 391 w 444"/>
                  <a:gd name="T17" fmla="*/ 493 h 737"/>
                  <a:gd name="T18" fmla="*/ 409 w 444"/>
                  <a:gd name="T19" fmla="*/ 324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4" h="737">
                    <a:moveTo>
                      <a:pt x="409" y="324"/>
                    </a:moveTo>
                    <a:cubicBezTo>
                      <a:pt x="369" y="287"/>
                      <a:pt x="316" y="265"/>
                      <a:pt x="257" y="270"/>
                    </a:cubicBezTo>
                    <a:cubicBezTo>
                      <a:pt x="198" y="274"/>
                      <a:pt x="177" y="291"/>
                      <a:pt x="130" y="326"/>
                    </a:cubicBezTo>
                    <a:cubicBezTo>
                      <a:pt x="131" y="213"/>
                      <a:pt x="302" y="76"/>
                      <a:pt x="366" y="45"/>
                    </a:cubicBezTo>
                    <a:cubicBezTo>
                      <a:pt x="366" y="45"/>
                      <a:pt x="350" y="18"/>
                      <a:pt x="338" y="0"/>
                    </a:cubicBezTo>
                    <a:cubicBezTo>
                      <a:pt x="192" y="30"/>
                      <a:pt x="0" y="231"/>
                      <a:pt x="19" y="489"/>
                    </a:cubicBezTo>
                    <a:cubicBezTo>
                      <a:pt x="32" y="657"/>
                      <a:pt x="182" y="737"/>
                      <a:pt x="276" y="730"/>
                    </a:cubicBezTo>
                    <a:cubicBezTo>
                      <a:pt x="332" y="726"/>
                      <a:pt x="401" y="693"/>
                      <a:pt x="444" y="634"/>
                    </a:cubicBezTo>
                    <a:cubicBezTo>
                      <a:pt x="416" y="598"/>
                      <a:pt x="396" y="551"/>
                      <a:pt x="391" y="493"/>
                    </a:cubicBezTo>
                    <a:cubicBezTo>
                      <a:pt x="387" y="433"/>
                      <a:pt x="394" y="376"/>
                      <a:pt x="409" y="32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dirty="0"/>
              </a:p>
            </p:txBody>
          </p:sp>
          <p:sp>
            <p:nvSpPr>
              <p:cNvPr id="102" name="Freeform: Shape 101">
                <a:extLst>
                  <a:ext uri="{FF2B5EF4-FFF2-40B4-BE49-F238E27FC236}">
                    <a16:creationId xmlns:a16="http://schemas.microsoft.com/office/drawing/2014/main" id="{0B49CC32-1E06-4353-8098-9423453C8E7F}"/>
                  </a:ext>
                </a:extLst>
              </p:cNvPr>
              <p:cNvSpPr>
                <a:spLocks/>
              </p:cNvSpPr>
              <p:nvPr userDrawn="1"/>
            </p:nvSpPr>
            <p:spPr bwMode="auto">
              <a:xfrm rot="10800000" flipH="1">
                <a:off x="2441786" y="2652887"/>
                <a:ext cx="708971" cy="1341607"/>
              </a:xfrm>
              <a:custGeom>
                <a:avLst/>
                <a:gdLst>
                  <a:gd name="connsiteX0" fmla="*/ 473994 w 708971"/>
                  <a:gd name="connsiteY0" fmla="*/ 1340832 h 1341607"/>
                  <a:gd name="connsiteX1" fmla="*/ 676818 w 708971"/>
                  <a:gd name="connsiteY1" fmla="*/ 1265442 h 1341607"/>
                  <a:gd name="connsiteX2" fmla="*/ 708971 w 708971"/>
                  <a:gd name="connsiteY2" fmla="*/ 1239075 h 1341607"/>
                  <a:gd name="connsiteX3" fmla="*/ 708971 w 708971"/>
                  <a:gd name="connsiteY3" fmla="*/ 589345 h 1341607"/>
                  <a:gd name="connsiteX4" fmla="*/ 669113 w 708971"/>
                  <a:gd name="connsiteY4" fmla="*/ 556623 h 1341607"/>
                  <a:gd name="connsiteX5" fmla="*/ 439129 w 708971"/>
                  <a:gd name="connsiteY5" fmla="*/ 495924 h 1341607"/>
                  <a:gd name="connsiteX6" fmla="*/ 204250 w 708971"/>
                  <a:gd name="connsiteY6" fmla="*/ 598783 h 1341607"/>
                  <a:gd name="connsiteX7" fmla="*/ 639144 w 708971"/>
                  <a:gd name="connsiteY7" fmla="*/ 82654 h 1341607"/>
                  <a:gd name="connsiteX8" fmla="*/ 585929 w 708971"/>
                  <a:gd name="connsiteY8" fmla="*/ 0 h 1341607"/>
                  <a:gd name="connsiteX9" fmla="*/ 2400 w 708971"/>
                  <a:gd name="connsiteY9" fmla="*/ 896337 h 1341607"/>
                  <a:gd name="connsiteX10" fmla="*/ 473994 w 708971"/>
                  <a:gd name="connsiteY10" fmla="*/ 1340832 h 134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8971" h="1341607">
                    <a:moveTo>
                      <a:pt x="473994" y="1340832"/>
                    </a:moveTo>
                    <a:cubicBezTo>
                      <a:pt x="537990" y="1336010"/>
                      <a:pt x="611275" y="1310267"/>
                      <a:pt x="676818" y="1265442"/>
                    </a:cubicBezTo>
                    <a:lnTo>
                      <a:pt x="708971" y="1239075"/>
                    </a:lnTo>
                    <a:lnTo>
                      <a:pt x="708971" y="589345"/>
                    </a:lnTo>
                    <a:lnTo>
                      <a:pt x="669113" y="556623"/>
                    </a:lnTo>
                    <a:cubicBezTo>
                      <a:pt x="603677" y="512885"/>
                      <a:pt x="525145" y="489036"/>
                      <a:pt x="439129" y="495924"/>
                    </a:cubicBezTo>
                    <a:cubicBezTo>
                      <a:pt x="329029" y="503271"/>
                      <a:pt x="292329" y="534496"/>
                      <a:pt x="204250" y="598783"/>
                    </a:cubicBezTo>
                    <a:cubicBezTo>
                      <a:pt x="206085" y="391229"/>
                      <a:pt x="521704" y="139594"/>
                      <a:pt x="639144" y="82654"/>
                    </a:cubicBezTo>
                    <a:cubicBezTo>
                      <a:pt x="639144" y="82654"/>
                      <a:pt x="607949" y="33062"/>
                      <a:pt x="585929" y="0"/>
                    </a:cubicBezTo>
                    <a:cubicBezTo>
                      <a:pt x="319854" y="53266"/>
                      <a:pt x="-32465" y="424291"/>
                      <a:pt x="2400" y="896337"/>
                    </a:cubicBezTo>
                    <a:cubicBezTo>
                      <a:pt x="26255" y="1206749"/>
                      <a:pt x="301504" y="1353689"/>
                      <a:pt x="473994" y="1340832"/>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nb-NO" dirty="0"/>
              </a:p>
            </p:txBody>
          </p:sp>
        </p:grpSp>
      </p:grpSp>
      <p:grpSp>
        <p:nvGrpSpPr>
          <p:cNvPr id="13" name="Group 12">
            <a:extLst>
              <a:ext uri="{FF2B5EF4-FFF2-40B4-BE49-F238E27FC236}">
                <a16:creationId xmlns:a16="http://schemas.microsoft.com/office/drawing/2014/main" id="{AC757D71-F91D-46D6-A236-F06B223B15D2}"/>
              </a:ext>
            </a:extLst>
          </p:cNvPr>
          <p:cNvGrpSpPr/>
          <p:nvPr/>
        </p:nvGrpSpPr>
        <p:grpSpPr>
          <a:xfrm>
            <a:off x="407988" y="4517712"/>
            <a:ext cx="3249216" cy="1159320"/>
            <a:chOff x="407988" y="4517712"/>
            <a:chExt cx="3249216" cy="1159320"/>
          </a:xfrm>
        </p:grpSpPr>
        <p:sp>
          <p:nvSpPr>
            <p:cNvPr id="105" name="Espace réservé du texte 20">
              <a:extLst>
                <a:ext uri="{FF2B5EF4-FFF2-40B4-BE49-F238E27FC236}">
                  <a16:creationId xmlns:a16="http://schemas.microsoft.com/office/drawing/2014/main" id="{48623517-8338-4CCD-B2BD-744A89EAF98E}"/>
                </a:ext>
              </a:extLst>
            </p:cNvPr>
            <p:cNvSpPr txBox="1">
              <a:spLocks/>
            </p:cNvSpPr>
            <p:nvPr/>
          </p:nvSpPr>
          <p:spPr>
            <a:xfrm>
              <a:off x="980593" y="4697533"/>
              <a:ext cx="2676611" cy="799678"/>
            </a:xfrm>
            <a:prstGeom prst="rect">
              <a:avLst/>
            </a:prstGeom>
            <a:noFill/>
          </p:spPr>
          <p:txBody>
            <a:bodyPr anchor="ctr">
              <a:normAutofit fontScale="92500"/>
            </a:bodyPr>
            <a:lstStyle>
              <a:lvl1pPr marL="0" indent="0" algn="l" defTabSz="914400" rtl="0" eaLnBrk="1" latinLnBrk="0" hangingPunct="1">
                <a:lnSpc>
                  <a:spcPct val="90000"/>
                </a:lnSpc>
                <a:spcBef>
                  <a:spcPts val="1800"/>
                </a:spcBef>
                <a:buSzPct val="50000"/>
                <a:buFont typeface="Arial" panose="020B0406020202030204" pitchFamily="34" charset="0"/>
                <a:buNone/>
                <a:defRPr sz="2800" b="0" kern="1200">
                  <a:solidFill>
                    <a:schemeClr val="bg2"/>
                  </a:solidFill>
                  <a:latin typeface="+mn-lt"/>
                  <a:ea typeface="+mn-ea"/>
                  <a:cs typeface="+mn-cs"/>
                </a:defRPr>
              </a:lvl1pPr>
              <a:lvl2pPr marL="447675" indent="-314325" algn="l" defTabSz="914400" rtl="0" eaLnBrk="1" latinLnBrk="0" hangingPunct="1">
                <a:lnSpc>
                  <a:spcPct val="90000"/>
                </a:lnSpc>
                <a:spcBef>
                  <a:spcPts val="600"/>
                </a:spcBef>
                <a:buFont typeface="Arial" panose="020B0604020202020204" pitchFamily="34" charset="0"/>
                <a:buChar char="—"/>
                <a:defRPr sz="1400" kern="1200">
                  <a:solidFill>
                    <a:schemeClr val="bg2"/>
                  </a:solidFill>
                  <a:latin typeface="+mn-lt"/>
                  <a:ea typeface="+mn-ea"/>
                  <a:cs typeface="+mn-cs"/>
                </a:defRPr>
              </a:lvl2pPr>
              <a:lvl3pPr marL="714375" indent="-171450" algn="l" defTabSz="914400" rtl="0" eaLnBrk="1" latinLnBrk="0" hangingPunct="1">
                <a:lnSpc>
                  <a:spcPct val="90000"/>
                </a:lnSpc>
                <a:spcBef>
                  <a:spcPts val="600"/>
                </a:spcBef>
                <a:buFont typeface="Courier New" panose="02070309020205020404" pitchFamily="49" charset="0"/>
                <a:buChar char="o"/>
                <a:defRPr sz="1200" kern="1200">
                  <a:solidFill>
                    <a:schemeClr val="bg2"/>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Arial"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1200" dirty="0">
                  <a:solidFill>
                    <a:schemeClr val="tx1"/>
                  </a:solidFill>
                </a:rPr>
                <a:t>I alle nye byggeprosjekter og utearealer er universell utforming et av fokusområdene. Det er egne ansatte som har ekstra fokus på dette.</a:t>
              </a:r>
            </a:p>
          </p:txBody>
        </p:sp>
        <p:cxnSp>
          <p:nvCxnSpPr>
            <p:cNvPr id="106" name="Straight Connector 35">
              <a:extLst>
                <a:ext uri="{FF2B5EF4-FFF2-40B4-BE49-F238E27FC236}">
                  <a16:creationId xmlns:a16="http://schemas.microsoft.com/office/drawing/2014/main" id="{5A471A96-40F7-4C20-9ADD-0B806070E67E}"/>
                </a:ext>
              </a:extLst>
            </p:cNvPr>
            <p:cNvCxnSpPr>
              <a:cxnSpLocks/>
            </p:cNvCxnSpPr>
            <p:nvPr/>
          </p:nvCxnSpPr>
          <p:spPr>
            <a:xfrm flipV="1">
              <a:off x="980593" y="4517712"/>
              <a:ext cx="0" cy="1159320"/>
            </a:xfrm>
            <a:prstGeom prst="line">
              <a:avLst/>
            </a:prstGeom>
            <a:ln w="12700">
              <a:gradFill>
                <a:gsLst>
                  <a:gs pos="0">
                    <a:srgbClr val="7FCECD">
                      <a:alpha val="0"/>
                    </a:srgbClr>
                  </a:gs>
                  <a:gs pos="55000">
                    <a:srgbClr val="7FCECD"/>
                  </a:gs>
                  <a:gs pos="100000">
                    <a:srgbClr val="7FCECD">
                      <a:alpha val="0"/>
                    </a:srgb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107" name="Group 106">
              <a:extLst>
                <a:ext uri="{FF2B5EF4-FFF2-40B4-BE49-F238E27FC236}">
                  <a16:creationId xmlns:a16="http://schemas.microsoft.com/office/drawing/2014/main" id="{1356F819-F0F6-4F62-8BC8-8B9555116B9D}"/>
                </a:ext>
              </a:extLst>
            </p:cNvPr>
            <p:cNvGrpSpPr>
              <a:grpSpLocks noChangeAspect="1"/>
            </p:cNvGrpSpPr>
            <p:nvPr/>
          </p:nvGrpSpPr>
          <p:grpSpPr>
            <a:xfrm>
              <a:off x="407988" y="4838172"/>
              <a:ext cx="572605" cy="518400"/>
              <a:chOff x="1655523" y="2652173"/>
              <a:chExt cx="1495234" cy="1353689"/>
            </a:xfrm>
            <a:solidFill>
              <a:srgbClr val="7FCECD"/>
            </a:solidFill>
          </p:grpSpPr>
          <p:sp>
            <p:nvSpPr>
              <p:cNvPr id="108" name="Freeform 11">
                <a:extLst>
                  <a:ext uri="{FF2B5EF4-FFF2-40B4-BE49-F238E27FC236}">
                    <a16:creationId xmlns:a16="http://schemas.microsoft.com/office/drawing/2014/main" id="{76F1708C-6D75-4787-A0C0-A2918BF3EB3C}"/>
                  </a:ext>
                </a:extLst>
              </p:cNvPr>
              <p:cNvSpPr>
                <a:spLocks/>
              </p:cNvSpPr>
              <p:nvPr userDrawn="1"/>
            </p:nvSpPr>
            <p:spPr bwMode="auto">
              <a:xfrm rot="10800000" flipH="1">
                <a:off x="1655523" y="2652173"/>
                <a:ext cx="815012" cy="1353689"/>
              </a:xfrm>
              <a:custGeom>
                <a:avLst/>
                <a:gdLst>
                  <a:gd name="T0" fmla="*/ 409 w 444"/>
                  <a:gd name="T1" fmla="*/ 324 h 737"/>
                  <a:gd name="T2" fmla="*/ 257 w 444"/>
                  <a:gd name="T3" fmla="*/ 270 h 737"/>
                  <a:gd name="T4" fmla="*/ 130 w 444"/>
                  <a:gd name="T5" fmla="*/ 326 h 737"/>
                  <a:gd name="T6" fmla="*/ 366 w 444"/>
                  <a:gd name="T7" fmla="*/ 45 h 737"/>
                  <a:gd name="T8" fmla="*/ 338 w 444"/>
                  <a:gd name="T9" fmla="*/ 0 h 737"/>
                  <a:gd name="T10" fmla="*/ 19 w 444"/>
                  <a:gd name="T11" fmla="*/ 489 h 737"/>
                  <a:gd name="T12" fmla="*/ 276 w 444"/>
                  <a:gd name="T13" fmla="*/ 730 h 737"/>
                  <a:gd name="T14" fmla="*/ 444 w 444"/>
                  <a:gd name="T15" fmla="*/ 634 h 737"/>
                  <a:gd name="T16" fmla="*/ 391 w 444"/>
                  <a:gd name="T17" fmla="*/ 493 h 737"/>
                  <a:gd name="T18" fmla="*/ 409 w 444"/>
                  <a:gd name="T19" fmla="*/ 324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4" h="737">
                    <a:moveTo>
                      <a:pt x="409" y="324"/>
                    </a:moveTo>
                    <a:cubicBezTo>
                      <a:pt x="369" y="287"/>
                      <a:pt x="316" y="265"/>
                      <a:pt x="257" y="270"/>
                    </a:cubicBezTo>
                    <a:cubicBezTo>
                      <a:pt x="198" y="274"/>
                      <a:pt x="177" y="291"/>
                      <a:pt x="130" y="326"/>
                    </a:cubicBezTo>
                    <a:cubicBezTo>
                      <a:pt x="131" y="213"/>
                      <a:pt x="302" y="76"/>
                      <a:pt x="366" y="45"/>
                    </a:cubicBezTo>
                    <a:cubicBezTo>
                      <a:pt x="366" y="45"/>
                      <a:pt x="350" y="18"/>
                      <a:pt x="338" y="0"/>
                    </a:cubicBezTo>
                    <a:cubicBezTo>
                      <a:pt x="192" y="30"/>
                      <a:pt x="0" y="231"/>
                      <a:pt x="19" y="489"/>
                    </a:cubicBezTo>
                    <a:cubicBezTo>
                      <a:pt x="32" y="657"/>
                      <a:pt x="182" y="737"/>
                      <a:pt x="276" y="730"/>
                    </a:cubicBezTo>
                    <a:cubicBezTo>
                      <a:pt x="332" y="726"/>
                      <a:pt x="401" y="693"/>
                      <a:pt x="444" y="634"/>
                    </a:cubicBezTo>
                    <a:cubicBezTo>
                      <a:pt x="416" y="598"/>
                      <a:pt x="396" y="551"/>
                      <a:pt x="391" y="493"/>
                    </a:cubicBezTo>
                    <a:cubicBezTo>
                      <a:pt x="387" y="433"/>
                      <a:pt x="394" y="376"/>
                      <a:pt x="409" y="3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dirty="0"/>
              </a:p>
            </p:txBody>
          </p:sp>
          <p:sp>
            <p:nvSpPr>
              <p:cNvPr id="109" name="Freeform: Shape 108">
                <a:extLst>
                  <a:ext uri="{FF2B5EF4-FFF2-40B4-BE49-F238E27FC236}">
                    <a16:creationId xmlns:a16="http://schemas.microsoft.com/office/drawing/2014/main" id="{4BF83A6F-45D0-4A43-9600-16D262CE4BCE}"/>
                  </a:ext>
                </a:extLst>
              </p:cNvPr>
              <p:cNvSpPr>
                <a:spLocks/>
              </p:cNvSpPr>
              <p:nvPr userDrawn="1"/>
            </p:nvSpPr>
            <p:spPr bwMode="auto">
              <a:xfrm rot="10800000" flipH="1">
                <a:off x="2441786" y="2652887"/>
                <a:ext cx="708971" cy="1341607"/>
              </a:xfrm>
              <a:custGeom>
                <a:avLst/>
                <a:gdLst>
                  <a:gd name="connsiteX0" fmla="*/ 473994 w 708971"/>
                  <a:gd name="connsiteY0" fmla="*/ 1340832 h 1341607"/>
                  <a:gd name="connsiteX1" fmla="*/ 676818 w 708971"/>
                  <a:gd name="connsiteY1" fmla="*/ 1265442 h 1341607"/>
                  <a:gd name="connsiteX2" fmla="*/ 708971 w 708971"/>
                  <a:gd name="connsiteY2" fmla="*/ 1239075 h 1341607"/>
                  <a:gd name="connsiteX3" fmla="*/ 708971 w 708971"/>
                  <a:gd name="connsiteY3" fmla="*/ 589345 h 1341607"/>
                  <a:gd name="connsiteX4" fmla="*/ 669113 w 708971"/>
                  <a:gd name="connsiteY4" fmla="*/ 556623 h 1341607"/>
                  <a:gd name="connsiteX5" fmla="*/ 439129 w 708971"/>
                  <a:gd name="connsiteY5" fmla="*/ 495924 h 1341607"/>
                  <a:gd name="connsiteX6" fmla="*/ 204250 w 708971"/>
                  <a:gd name="connsiteY6" fmla="*/ 598783 h 1341607"/>
                  <a:gd name="connsiteX7" fmla="*/ 639144 w 708971"/>
                  <a:gd name="connsiteY7" fmla="*/ 82654 h 1341607"/>
                  <a:gd name="connsiteX8" fmla="*/ 585929 w 708971"/>
                  <a:gd name="connsiteY8" fmla="*/ 0 h 1341607"/>
                  <a:gd name="connsiteX9" fmla="*/ 2400 w 708971"/>
                  <a:gd name="connsiteY9" fmla="*/ 896337 h 1341607"/>
                  <a:gd name="connsiteX10" fmla="*/ 473994 w 708971"/>
                  <a:gd name="connsiteY10" fmla="*/ 1340832 h 134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8971" h="1341607">
                    <a:moveTo>
                      <a:pt x="473994" y="1340832"/>
                    </a:moveTo>
                    <a:cubicBezTo>
                      <a:pt x="537990" y="1336010"/>
                      <a:pt x="611275" y="1310267"/>
                      <a:pt x="676818" y="1265442"/>
                    </a:cubicBezTo>
                    <a:lnTo>
                      <a:pt x="708971" y="1239075"/>
                    </a:lnTo>
                    <a:lnTo>
                      <a:pt x="708971" y="589345"/>
                    </a:lnTo>
                    <a:lnTo>
                      <a:pt x="669113" y="556623"/>
                    </a:lnTo>
                    <a:cubicBezTo>
                      <a:pt x="603677" y="512885"/>
                      <a:pt x="525145" y="489036"/>
                      <a:pt x="439129" y="495924"/>
                    </a:cubicBezTo>
                    <a:cubicBezTo>
                      <a:pt x="329029" y="503271"/>
                      <a:pt x="292329" y="534496"/>
                      <a:pt x="204250" y="598783"/>
                    </a:cubicBezTo>
                    <a:cubicBezTo>
                      <a:pt x="206085" y="391229"/>
                      <a:pt x="521704" y="139594"/>
                      <a:pt x="639144" y="82654"/>
                    </a:cubicBezTo>
                    <a:cubicBezTo>
                      <a:pt x="639144" y="82654"/>
                      <a:pt x="607949" y="33062"/>
                      <a:pt x="585929" y="0"/>
                    </a:cubicBezTo>
                    <a:cubicBezTo>
                      <a:pt x="319854" y="53266"/>
                      <a:pt x="-32465" y="424291"/>
                      <a:pt x="2400" y="896337"/>
                    </a:cubicBezTo>
                    <a:cubicBezTo>
                      <a:pt x="26255" y="1206749"/>
                      <a:pt x="301504" y="1353689"/>
                      <a:pt x="473994" y="13408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nb-NO" dirty="0"/>
              </a:p>
            </p:txBody>
          </p:sp>
        </p:grpSp>
      </p:grpSp>
      <p:grpSp>
        <p:nvGrpSpPr>
          <p:cNvPr id="125" name="Group 124">
            <a:extLst>
              <a:ext uri="{FF2B5EF4-FFF2-40B4-BE49-F238E27FC236}">
                <a16:creationId xmlns:a16="http://schemas.microsoft.com/office/drawing/2014/main" id="{1AE8F7BA-83EF-494C-8A69-BB13D4D29493}"/>
              </a:ext>
            </a:extLst>
          </p:cNvPr>
          <p:cNvGrpSpPr/>
          <p:nvPr/>
        </p:nvGrpSpPr>
        <p:grpSpPr>
          <a:xfrm>
            <a:off x="4409730" y="4517712"/>
            <a:ext cx="3249216" cy="1159320"/>
            <a:chOff x="4409730" y="4517712"/>
            <a:chExt cx="3249216" cy="1159320"/>
          </a:xfrm>
        </p:grpSpPr>
        <p:sp>
          <p:nvSpPr>
            <p:cNvPr id="112" name="Espace réservé du texte 20">
              <a:extLst>
                <a:ext uri="{FF2B5EF4-FFF2-40B4-BE49-F238E27FC236}">
                  <a16:creationId xmlns:a16="http://schemas.microsoft.com/office/drawing/2014/main" id="{AC9F7A4B-2D47-41D7-B761-5ECA8B594904}"/>
                </a:ext>
              </a:extLst>
            </p:cNvPr>
            <p:cNvSpPr txBox="1">
              <a:spLocks/>
            </p:cNvSpPr>
            <p:nvPr/>
          </p:nvSpPr>
          <p:spPr>
            <a:xfrm>
              <a:off x="4982335" y="4697533"/>
              <a:ext cx="2676611" cy="799678"/>
            </a:xfrm>
            <a:prstGeom prst="rect">
              <a:avLst/>
            </a:prstGeom>
            <a:noFill/>
          </p:spPr>
          <p:txBody>
            <a:bodyPr anchor="ctr">
              <a:normAutofit/>
            </a:bodyPr>
            <a:lstStyle>
              <a:lvl1pPr marL="0" indent="0" algn="l" defTabSz="914400" rtl="0" eaLnBrk="1" latinLnBrk="0" hangingPunct="1">
                <a:lnSpc>
                  <a:spcPct val="90000"/>
                </a:lnSpc>
                <a:spcBef>
                  <a:spcPts val="1800"/>
                </a:spcBef>
                <a:buSzPct val="50000"/>
                <a:buFont typeface="Arial" panose="020B0406020202030204" pitchFamily="34" charset="0"/>
                <a:buNone/>
                <a:defRPr sz="2800" b="0" kern="1200">
                  <a:solidFill>
                    <a:schemeClr val="bg2"/>
                  </a:solidFill>
                  <a:latin typeface="+mn-lt"/>
                  <a:ea typeface="+mn-ea"/>
                  <a:cs typeface="+mn-cs"/>
                </a:defRPr>
              </a:lvl1pPr>
              <a:lvl2pPr marL="447675" indent="-314325" algn="l" defTabSz="914400" rtl="0" eaLnBrk="1" latinLnBrk="0" hangingPunct="1">
                <a:lnSpc>
                  <a:spcPct val="90000"/>
                </a:lnSpc>
                <a:spcBef>
                  <a:spcPts val="600"/>
                </a:spcBef>
                <a:buFont typeface="Arial" panose="020B0604020202020204" pitchFamily="34" charset="0"/>
                <a:buChar char="—"/>
                <a:defRPr sz="1400" kern="1200">
                  <a:solidFill>
                    <a:schemeClr val="bg2"/>
                  </a:solidFill>
                  <a:latin typeface="+mn-lt"/>
                  <a:ea typeface="+mn-ea"/>
                  <a:cs typeface="+mn-cs"/>
                </a:defRPr>
              </a:lvl2pPr>
              <a:lvl3pPr marL="714375" indent="-171450" algn="l" defTabSz="914400" rtl="0" eaLnBrk="1" latinLnBrk="0" hangingPunct="1">
                <a:lnSpc>
                  <a:spcPct val="90000"/>
                </a:lnSpc>
                <a:spcBef>
                  <a:spcPts val="600"/>
                </a:spcBef>
                <a:buFont typeface="Courier New" panose="02070309020205020404" pitchFamily="49" charset="0"/>
                <a:buChar char="o"/>
                <a:defRPr sz="1200" kern="1200">
                  <a:solidFill>
                    <a:schemeClr val="bg2"/>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Arial"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1200" dirty="0">
                  <a:solidFill>
                    <a:schemeClr val="tx1"/>
                  </a:solidFill>
                </a:rPr>
                <a:t>Bygninger og arenaer skal tilpasses universell utforming. Politisk engasjement i dette arbeidet. Utfordringer knyttet til gamle bygg.</a:t>
              </a:r>
            </a:p>
          </p:txBody>
        </p:sp>
        <p:cxnSp>
          <p:nvCxnSpPr>
            <p:cNvPr id="113" name="Straight Connector 35">
              <a:extLst>
                <a:ext uri="{FF2B5EF4-FFF2-40B4-BE49-F238E27FC236}">
                  <a16:creationId xmlns:a16="http://schemas.microsoft.com/office/drawing/2014/main" id="{D8E664AE-D14C-4108-BA66-17D321382495}"/>
                </a:ext>
              </a:extLst>
            </p:cNvPr>
            <p:cNvCxnSpPr>
              <a:cxnSpLocks/>
            </p:cNvCxnSpPr>
            <p:nvPr/>
          </p:nvCxnSpPr>
          <p:spPr>
            <a:xfrm flipV="1">
              <a:off x="4982335" y="4517712"/>
              <a:ext cx="0" cy="1159320"/>
            </a:xfrm>
            <a:prstGeom prst="line">
              <a:avLst/>
            </a:prstGeom>
            <a:ln w="12700">
              <a:gradFill>
                <a:gsLst>
                  <a:gs pos="0">
                    <a:schemeClr val="bg2">
                      <a:lumMod val="60000"/>
                      <a:lumOff val="40000"/>
                      <a:alpha val="0"/>
                    </a:schemeClr>
                  </a:gs>
                  <a:gs pos="55000">
                    <a:schemeClr val="bg2">
                      <a:lumMod val="60000"/>
                      <a:lumOff val="40000"/>
                    </a:schemeClr>
                  </a:gs>
                  <a:gs pos="100000">
                    <a:schemeClr val="bg2">
                      <a:lumMod val="60000"/>
                      <a:lumOff val="4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114" name="Group 113">
              <a:extLst>
                <a:ext uri="{FF2B5EF4-FFF2-40B4-BE49-F238E27FC236}">
                  <a16:creationId xmlns:a16="http://schemas.microsoft.com/office/drawing/2014/main" id="{E5FBFC29-363F-4587-B365-E72B23035C89}"/>
                </a:ext>
              </a:extLst>
            </p:cNvPr>
            <p:cNvGrpSpPr>
              <a:grpSpLocks noChangeAspect="1"/>
            </p:cNvGrpSpPr>
            <p:nvPr/>
          </p:nvGrpSpPr>
          <p:grpSpPr>
            <a:xfrm>
              <a:off x="4409730" y="4838172"/>
              <a:ext cx="572605" cy="518400"/>
              <a:chOff x="1655523" y="2652173"/>
              <a:chExt cx="1495234" cy="1353689"/>
            </a:xfrm>
            <a:solidFill>
              <a:schemeClr val="bg2">
                <a:lumMod val="60000"/>
                <a:lumOff val="40000"/>
              </a:schemeClr>
            </a:solidFill>
          </p:grpSpPr>
          <p:sp>
            <p:nvSpPr>
              <p:cNvPr id="115" name="Freeform 11">
                <a:extLst>
                  <a:ext uri="{FF2B5EF4-FFF2-40B4-BE49-F238E27FC236}">
                    <a16:creationId xmlns:a16="http://schemas.microsoft.com/office/drawing/2014/main" id="{4A84B86E-1708-4B20-8771-D52236D7A946}"/>
                  </a:ext>
                </a:extLst>
              </p:cNvPr>
              <p:cNvSpPr>
                <a:spLocks/>
              </p:cNvSpPr>
              <p:nvPr userDrawn="1"/>
            </p:nvSpPr>
            <p:spPr bwMode="auto">
              <a:xfrm rot="10800000" flipH="1">
                <a:off x="1655523" y="2652173"/>
                <a:ext cx="815012" cy="1353689"/>
              </a:xfrm>
              <a:custGeom>
                <a:avLst/>
                <a:gdLst>
                  <a:gd name="T0" fmla="*/ 409 w 444"/>
                  <a:gd name="T1" fmla="*/ 324 h 737"/>
                  <a:gd name="T2" fmla="*/ 257 w 444"/>
                  <a:gd name="T3" fmla="*/ 270 h 737"/>
                  <a:gd name="T4" fmla="*/ 130 w 444"/>
                  <a:gd name="T5" fmla="*/ 326 h 737"/>
                  <a:gd name="T6" fmla="*/ 366 w 444"/>
                  <a:gd name="T7" fmla="*/ 45 h 737"/>
                  <a:gd name="T8" fmla="*/ 338 w 444"/>
                  <a:gd name="T9" fmla="*/ 0 h 737"/>
                  <a:gd name="T10" fmla="*/ 19 w 444"/>
                  <a:gd name="T11" fmla="*/ 489 h 737"/>
                  <a:gd name="T12" fmla="*/ 276 w 444"/>
                  <a:gd name="T13" fmla="*/ 730 h 737"/>
                  <a:gd name="T14" fmla="*/ 444 w 444"/>
                  <a:gd name="T15" fmla="*/ 634 h 737"/>
                  <a:gd name="T16" fmla="*/ 391 w 444"/>
                  <a:gd name="T17" fmla="*/ 493 h 737"/>
                  <a:gd name="T18" fmla="*/ 409 w 444"/>
                  <a:gd name="T19" fmla="*/ 324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4" h="737">
                    <a:moveTo>
                      <a:pt x="409" y="324"/>
                    </a:moveTo>
                    <a:cubicBezTo>
                      <a:pt x="369" y="287"/>
                      <a:pt x="316" y="265"/>
                      <a:pt x="257" y="270"/>
                    </a:cubicBezTo>
                    <a:cubicBezTo>
                      <a:pt x="198" y="274"/>
                      <a:pt x="177" y="291"/>
                      <a:pt x="130" y="326"/>
                    </a:cubicBezTo>
                    <a:cubicBezTo>
                      <a:pt x="131" y="213"/>
                      <a:pt x="302" y="76"/>
                      <a:pt x="366" y="45"/>
                    </a:cubicBezTo>
                    <a:cubicBezTo>
                      <a:pt x="366" y="45"/>
                      <a:pt x="350" y="18"/>
                      <a:pt x="338" y="0"/>
                    </a:cubicBezTo>
                    <a:cubicBezTo>
                      <a:pt x="192" y="30"/>
                      <a:pt x="0" y="231"/>
                      <a:pt x="19" y="489"/>
                    </a:cubicBezTo>
                    <a:cubicBezTo>
                      <a:pt x="32" y="657"/>
                      <a:pt x="182" y="737"/>
                      <a:pt x="276" y="730"/>
                    </a:cubicBezTo>
                    <a:cubicBezTo>
                      <a:pt x="332" y="726"/>
                      <a:pt x="401" y="693"/>
                      <a:pt x="444" y="634"/>
                    </a:cubicBezTo>
                    <a:cubicBezTo>
                      <a:pt x="416" y="598"/>
                      <a:pt x="396" y="551"/>
                      <a:pt x="391" y="493"/>
                    </a:cubicBezTo>
                    <a:cubicBezTo>
                      <a:pt x="387" y="433"/>
                      <a:pt x="394" y="376"/>
                      <a:pt x="409" y="3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dirty="0"/>
              </a:p>
            </p:txBody>
          </p:sp>
          <p:sp>
            <p:nvSpPr>
              <p:cNvPr id="116" name="Freeform: Shape 115">
                <a:extLst>
                  <a:ext uri="{FF2B5EF4-FFF2-40B4-BE49-F238E27FC236}">
                    <a16:creationId xmlns:a16="http://schemas.microsoft.com/office/drawing/2014/main" id="{4B323A81-8E6D-47A9-9BDB-E2AF11FCB039}"/>
                  </a:ext>
                </a:extLst>
              </p:cNvPr>
              <p:cNvSpPr>
                <a:spLocks/>
              </p:cNvSpPr>
              <p:nvPr userDrawn="1"/>
            </p:nvSpPr>
            <p:spPr bwMode="auto">
              <a:xfrm rot="10800000" flipH="1">
                <a:off x="2441786" y="2652887"/>
                <a:ext cx="708971" cy="1341607"/>
              </a:xfrm>
              <a:custGeom>
                <a:avLst/>
                <a:gdLst>
                  <a:gd name="connsiteX0" fmla="*/ 473994 w 708971"/>
                  <a:gd name="connsiteY0" fmla="*/ 1340832 h 1341607"/>
                  <a:gd name="connsiteX1" fmla="*/ 676818 w 708971"/>
                  <a:gd name="connsiteY1" fmla="*/ 1265442 h 1341607"/>
                  <a:gd name="connsiteX2" fmla="*/ 708971 w 708971"/>
                  <a:gd name="connsiteY2" fmla="*/ 1239075 h 1341607"/>
                  <a:gd name="connsiteX3" fmla="*/ 708971 w 708971"/>
                  <a:gd name="connsiteY3" fmla="*/ 589345 h 1341607"/>
                  <a:gd name="connsiteX4" fmla="*/ 669113 w 708971"/>
                  <a:gd name="connsiteY4" fmla="*/ 556623 h 1341607"/>
                  <a:gd name="connsiteX5" fmla="*/ 439129 w 708971"/>
                  <a:gd name="connsiteY5" fmla="*/ 495924 h 1341607"/>
                  <a:gd name="connsiteX6" fmla="*/ 204250 w 708971"/>
                  <a:gd name="connsiteY6" fmla="*/ 598783 h 1341607"/>
                  <a:gd name="connsiteX7" fmla="*/ 639144 w 708971"/>
                  <a:gd name="connsiteY7" fmla="*/ 82654 h 1341607"/>
                  <a:gd name="connsiteX8" fmla="*/ 585929 w 708971"/>
                  <a:gd name="connsiteY8" fmla="*/ 0 h 1341607"/>
                  <a:gd name="connsiteX9" fmla="*/ 2400 w 708971"/>
                  <a:gd name="connsiteY9" fmla="*/ 896337 h 1341607"/>
                  <a:gd name="connsiteX10" fmla="*/ 473994 w 708971"/>
                  <a:gd name="connsiteY10" fmla="*/ 1340832 h 134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8971" h="1341607">
                    <a:moveTo>
                      <a:pt x="473994" y="1340832"/>
                    </a:moveTo>
                    <a:cubicBezTo>
                      <a:pt x="537990" y="1336010"/>
                      <a:pt x="611275" y="1310267"/>
                      <a:pt x="676818" y="1265442"/>
                    </a:cubicBezTo>
                    <a:lnTo>
                      <a:pt x="708971" y="1239075"/>
                    </a:lnTo>
                    <a:lnTo>
                      <a:pt x="708971" y="589345"/>
                    </a:lnTo>
                    <a:lnTo>
                      <a:pt x="669113" y="556623"/>
                    </a:lnTo>
                    <a:cubicBezTo>
                      <a:pt x="603677" y="512885"/>
                      <a:pt x="525145" y="489036"/>
                      <a:pt x="439129" y="495924"/>
                    </a:cubicBezTo>
                    <a:cubicBezTo>
                      <a:pt x="329029" y="503271"/>
                      <a:pt x="292329" y="534496"/>
                      <a:pt x="204250" y="598783"/>
                    </a:cubicBezTo>
                    <a:cubicBezTo>
                      <a:pt x="206085" y="391229"/>
                      <a:pt x="521704" y="139594"/>
                      <a:pt x="639144" y="82654"/>
                    </a:cubicBezTo>
                    <a:cubicBezTo>
                      <a:pt x="639144" y="82654"/>
                      <a:pt x="607949" y="33062"/>
                      <a:pt x="585929" y="0"/>
                    </a:cubicBezTo>
                    <a:cubicBezTo>
                      <a:pt x="319854" y="53266"/>
                      <a:pt x="-32465" y="424291"/>
                      <a:pt x="2400" y="896337"/>
                    </a:cubicBezTo>
                    <a:cubicBezTo>
                      <a:pt x="26255" y="1206749"/>
                      <a:pt x="301504" y="1353689"/>
                      <a:pt x="473994" y="13408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nb-NO" dirty="0"/>
              </a:p>
            </p:txBody>
          </p:sp>
        </p:grpSp>
      </p:grpSp>
      <p:grpSp>
        <p:nvGrpSpPr>
          <p:cNvPr id="124" name="Group 123">
            <a:extLst>
              <a:ext uri="{FF2B5EF4-FFF2-40B4-BE49-F238E27FC236}">
                <a16:creationId xmlns:a16="http://schemas.microsoft.com/office/drawing/2014/main" id="{484E7F1C-E221-4FB6-9B16-E56B61B21823}"/>
              </a:ext>
            </a:extLst>
          </p:cNvPr>
          <p:cNvGrpSpPr/>
          <p:nvPr/>
        </p:nvGrpSpPr>
        <p:grpSpPr>
          <a:xfrm>
            <a:off x="7211291" y="2798186"/>
            <a:ext cx="3665253" cy="1312043"/>
            <a:chOff x="6806804" y="3003985"/>
            <a:chExt cx="3249216" cy="1159320"/>
          </a:xfrm>
        </p:grpSpPr>
        <p:sp>
          <p:nvSpPr>
            <p:cNvPr id="119" name="Espace réservé du texte 20">
              <a:extLst>
                <a:ext uri="{FF2B5EF4-FFF2-40B4-BE49-F238E27FC236}">
                  <a16:creationId xmlns:a16="http://schemas.microsoft.com/office/drawing/2014/main" id="{F7A5666B-5F12-48E8-BB6D-58FC1ACEC665}"/>
                </a:ext>
              </a:extLst>
            </p:cNvPr>
            <p:cNvSpPr txBox="1">
              <a:spLocks/>
            </p:cNvSpPr>
            <p:nvPr/>
          </p:nvSpPr>
          <p:spPr>
            <a:xfrm>
              <a:off x="7379409" y="3183806"/>
              <a:ext cx="2676611" cy="799678"/>
            </a:xfrm>
            <a:prstGeom prst="rect">
              <a:avLst/>
            </a:prstGeom>
            <a:noFill/>
          </p:spPr>
          <p:txBody>
            <a:bodyPr anchor="ctr">
              <a:normAutofit fontScale="92500" lnSpcReduction="10000"/>
            </a:bodyPr>
            <a:lstStyle>
              <a:lvl1pPr marL="0" indent="0" algn="l" defTabSz="914400" rtl="0" eaLnBrk="1" latinLnBrk="0" hangingPunct="1">
                <a:lnSpc>
                  <a:spcPct val="90000"/>
                </a:lnSpc>
                <a:spcBef>
                  <a:spcPts val="1800"/>
                </a:spcBef>
                <a:buSzPct val="50000"/>
                <a:buFont typeface="Arial" panose="020B0406020202030204" pitchFamily="34" charset="0"/>
                <a:buNone/>
                <a:defRPr sz="2800" b="0" kern="1200">
                  <a:solidFill>
                    <a:schemeClr val="bg2"/>
                  </a:solidFill>
                  <a:latin typeface="+mn-lt"/>
                  <a:ea typeface="+mn-ea"/>
                  <a:cs typeface="+mn-cs"/>
                </a:defRPr>
              </a:lvl1pPr>
              <a:lvl2pPr marL="447675" indent="-314325" algn="l" defTabSz="914400" rtl="0" eaLnBrk="1" latinLnBrk="0" hangingPunct="1">
                <a:lnSpc>
                  <a:spcPct val="90000"/>
                </a:lnSpc>
                <a:spcBef>
                  <a:spcPts val="600"/>
                </a:spcBef>
                <a:buFont typeface="Arial" panose="020B0604020202020204" pitchFamily="34" charset="0"/>
                <a:buChar char="—"/>
                <a:defRPr sz="1400" kern="1200">
                  <a:solidFill>
                    <a:schemeClr val="bg2"/>
                  </a:solidFill>
                  <a:latin typeface="+mn-lt"/>
                  <a:ea typeface="+mn-ea"/>
                  <a:cs typeface="+mn-cs"/>
                </a:defRPr>
              </a:lvl2pPr>
              <a:lvl3pPr marL="714375" indent="-171450" algn="l" defTabSz="914400" rtl="0" eaLnBrk="1" latinLnBrk="0" hangingPunct="1">
                <a:lnSpc>
                  <a:spcPct val="90000"/>
                </a:lnSpc>
                <a:spcBef>
                  <a:spcPts val="600"/>
                </a:spcBef>
                <a:buFont typeface="Courier New" panose="02070309020205020404" pitchFamily="49" charset="0"/>
                <a:buChar char="o"/>
                <a:defRPr sz="1200" kern="1200">
                  <a:solidFill>
                    <a:schemeClr val="bg2"/>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Arial"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1100" dirty="0">
                  <a:solidFill>
                    <a:schemeClr val="tx1"/>
                  </a:solidFill>
                </a:rPr>
                <a:t>Når det gjelder utvikling og vedlikehold av eksisterende arenaer opplever vi en stor begrensning innen ressurser og deltakermengde. Vi er en liten kommune og et lite samfunn og utvikling av eksisterende arenaer er grunnet store kostnader ikke mulig å sette i gang med</a:t>
              </a:r>
            </a:p>
          </p:txBody>
        </p:sp>
        <p:cxnSp>
          <p:nvCxnSpPr>
            <p:cNvPr id="120" name="Straight Connector 35">
              <a:extLst>
                <a:ext uri="{FF2B5EF4-FFF2-40B4-BE49-F238E27FC236}">
                  <a16:creationId xmlns:a16="http://schemas.microsoft.com/office/drawing/2014/main" id="{D129E87A-31E9-418A-8FAB-BAF623BBDE9D}"/>
                </a:ext>
              </a:extLst>
            </p:cNvPr>
            <p:cNvCxnSpPr>
              <a:cxnSpLocks/>
            </p:cNvCxnSpPr>
            <p:nvPr/>
          </p:nvCxnSpPr>
          <p:spPr>
            <a:xfrm flipV="1">
              <a:off x="7379409" y="3003985"/>
              <a:ext cx="0" cy="1159320"/>
            </a:xfrm>
            <a:prstGeom prst="line">
              <a:avLst/>
            </a:prstGeom>
            <a:ln w="12700">
              <a:gradFill>
                <a:gsLst>
                  <a:gs pos="0">
                    <a:schemeClr val="tx2">
                      <a:lumMod val="75000"/>
                      <a:alpha val="0"/>
                    </a:schemeClr>
                  </a:gs>
                  <a:gs pos="55000">
                    <a:schemeClr val="tx2">
                      <a:lumMod val="75000"/>
                    </a:schemeClr>
                  </a:gs>
                  <a:gs pos="100000">
                    <a:schemeClr val="tx2">
                      <a:lumMod val="75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121" name="Group 120">
              <a:extLst>
                <a:ext uri="{FF2B5EF4-FFF2-40B4-BE49-F238E27FC236}">
                  <a16:creationId xmlns:a16="http://schemas.microsoft.com/office/drawing/2014/main" id="{01E6509D-1676-463C-A356-0BBE6D3D47BB}"/>
                </a:ext>
              </a:extLst>
            </p:cNvPr>
            <p:cNvGrpSpPr>
              <a:grpSpLocks noChangeAspect="1"/>
            </p:cNvGrpSpPr>
            <p:nvPr/>
          </p:nvGrpSpPr>
          <p:grpSpPr>
            <a:xfrm>
              <a:off x="6806804" y="3324445"/>
              <a:ext cx="572605" cy="518400"/>
              <a:chOff x="1655523" y="2652173"/>
              <a:chExt cx="1495234" cy="1353689"/>
            </a:xfrm>
            <a:solidFill>
              <a:schemeClr val="tx2">
                <a:lumMod val="75000"/>
              </a:schemeClr>
            </a:solidFill>
          </p:grpSpPr>
          <p:sp>
            <p:nvSpPr>
              <p:cNvPr id="122" name="Freeform 11">
                <a:extLst>
                  <a:ext uri="{FF2B5EF4-FFF2-40B4-BE49-F238E27FC236}">
                    <a16:creationId xmlns:a16="http://schemas.microsoft.com/office/drawing/2014/main" id="{7C271618-2291-4372-86A6-59F4B938C8B9}"/>
                  </a:ext>
                </a:extLst>
              </p:cNvPr>
              <p:cNvSpPr>
                <a:spLocks/>
              </p:cNvSpPr>
              <p:nvPr userDrawn="1"/>
            </p:nvSpPr>
            <p:spPr bwMode="auto">
              <a:xfrm rot="10800000" flipH="1">
                <a:off x="1655523" y="2652173"/>
                <a:ext cx="815012" cy="1353689"/>
              </a:xfrm>
              <a:custGeom>
                <a:avLst/>
                <a:gdLst>
                  <a:gd name="T0" fmla="*/ 409 w 444"/>
                  <a:gd name="T1" fmla="*/ 324 h 737"/>
                  <a:gd name="T2" fmla="*/ 257 w 444"/>
                  <a:gd name="T3" fmla="*/ 270 h 737"/>
                  <a:gd name="T4" fmla="*/ 130 w 444"/>
                  <a:gd name="T5" fmla="*/ 326 h 737"/>
                  <a:gd name="T6" fmla="*/ 366 w 444"/>
                  <a:gd name="T7" fmla="*/ 45 h 737"/>
                  <a:gd name="T8" fmla="*/ 338 w 444"/>
                  <a:gd name="T9" fmla="*/ 0 h 737"/>
                  <a:gd name="T10" fmla="*/ 19 w 444"/>
                  <a:gd name="T11" fmla="*/ 489 h 737"/>
                  <a:gd name="T12" fmla="*/ 276 w 444"/>
                  <a:gd name="T13" fmla="*/ 730 h 737"/>
                  <a:gd name="T14" fmla="*/ 444 w 444"/>
                  <a:gd name="T15" fmla="*/ 634 h 737"/>
                  <a:gd name="T16" fmla="*/ 391 w 444"/>
                  <a:gd name="T17" fmla="*/ 493 h 737"/>
                  <a:gd name="T18" fmla="*/ 409 w 444"/>
                  <a:gd name="T19" fmla="*/ 324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4" h="737">
                    <a:moveTo>
                      <a:pt x="409" y="324"/>
                    </a:moveTo>
                    <a:cubicBezTo>
                      <a:pt x="369" y="287"/>
                      <a:pt x="316" y="265"/>
                      <a:pt x="257" y="270"/>
                    </a:cubicBezTo>
                    <a:cubicBezTo>
                      <a:pt x="198" y="274"/>
                      <a:pt x="177" y="291"/>
                      <a:pt x="130" y="326"/>
                    </a:cubicBezTo>
                    <a:cubicBezTo>
                      <a:pt x="131" y="213"/>
                      <a:pt x="302" y="76"/>
                      <a:pt x="366" y="45"/>
                    </a:cubicBezTo>
                    <a:cubicBezTo>
                      <a:pt x="366" y="45"/>
                      <a:pt x="350" y="18"/>
                      <a:pt x="338" y="0"/>
                    </a:cubicBezTo>
                    <a:cubicBezTo>
                      <a:pt x="192" y="30"/>
                      <a:pt x="0" y="231"/>
                      <a:pt x="19" y="489"/>
                    </a:cubicBezTo>
                    <a:cubicBezTo>
                      <a:pt x="32" y="657"/>
                      <a:pt x="182" y="737"/>
                      <a:pt x="276" y="730"/>
                    </a:cubicBezTo>
                    <a:cubicBezTo>
                      <a:pt x="332" y="726"/>
                      <a:pt x="401" y="693"/>
                      <a:pt x="444" y="634"/>
                    </a:cubicBezTo>
                    <a:cubicBezTo>
                      <a:pt x="416" y="598"/>
                      <a:pt x="396" y="551"/>
                      <a:pt x="391" y="493"/>
                    </a:cubicBezTo>
                    <a:cubicBezTo>
                      <a:pt x="387" y="433"/>
                      <a:pt x="394" y="376"/>
                      <a:pt x="409" y="3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dirty="0"/>
              </a:p>
            </p:txBody>
          </p:sp>
          <p:sp>
            <p:nvSpPr>
              <p:cNvPr id="123" name="Freeform: Shape 122">
                <a:extLst>
                  <a:ext uri="{FF2B5EF4-FFF2-40B4-BE49-F238E27FC236}">
                    <a16:creationId xmlns:a16="http://schemas.microsoft.com/office/drawing/2014/main" id="{A0BF443D-36A6-4621-9FDB-15762E95194A}"/>
                  </a:ext>
                </a:extLst>
              </p:cNvPr>
              <p:cNvSpPr>
                <a:spLocks/>
              </p:cNvSpPr>
              <p:nvPr userDrawn="1"/>
            </p:nvSpPr>
            <p:spPr bwMode="auto">
              <a:xfrm rot="10800000" flipH="1">
                <a:off x="2441786" y="2652887"/>
                <a:ext cx="708971" cy="1341607"/>
              </a:xfrm>
              <a:custGeom>
                <a:avLst/>
                <a:gdLst>
                  <a:gd name="connsiteX0" fmla="*/ 473994 w 708971"/>
                  <a:gd name="connsiteY0" fmla="*/ 1340832 h 1341607"/>
                  <a:gd name="connsiteX1" fmla="*/ 676818 w 708971"/>
                  <a:gd name="connsiteY1" fmla="*/ 1265442 h 1341607"/>
                  <a:gd name="connsiteX2" fmla="*/ 708971 w 708971"/>
                  <a:gd name="connsiteY2" fmla="*/ 1239075 h 1341607"/>
                  <a:gd name="connsiteX3" fmla="*/ 708971 w 708971"/>
                  <a:gd name="connsiteY3" fmla="*/ 589345 h 1341607"/>
                  <a:gd name="connsiteX4" fmla="*/ 669113 w 708971"/>
                  <a:gd name="connsiteY4" fmla="*/ 556623 h 1341607"/>
                  <a:gd name="connsiteX5" fmla="*/ 439129 w 708971"/>
                  <a:gd name="connsiteY5" fmla="*/ 495924 h 1341607"/>
                  <a:gd name="connsiteX6" fmla="*/ 204250 w 708971"/>
                  <a:gd name="connsiteY6" fmla="*/ 598783 h 1341607"/>
                  <a:gd name="connsiteX7" fmla="*/ 639144 w 708971"/>
                  <a:gd name="connsiteY7" fmla="*/ 82654 h 1341607"/>
                  <a:gd name="connsiteX8" fmla="*/ 585929 w 708971"/>
                  <a:gd name="connsiteY8" fmla="*/ 0 h 1341607"/>
                  <a:gd name="connsiteX9" fmla="*/ 2400 w 708971"/>
                  <a:gd name="connsiteY9" fmla="*/ 896337 h 1341607"/>
                  <a:gd name="connsiteX10" fmla="*/ 473994 w 708971"/>
                  <a:gd name="connsiteY10" fmla="*/ 1340832 h 134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8971" h="1341607">
                    <a:moveTo>
                      <a:pt x="473994" y="1340832"/>
                    </a:moveTo>
                    <a:cubicBezTo>
                      <a:pt x="537990" y="1336010"/>
                      <a:pt x="611275" y="1310267"/>
                      <a:pt x="676818" y="1265442"/>
                    </a:cubicBezTo>
                    <a:lnTo>
                      <a:pt x="708971" y="1239075"/>
                    </a:lnTo>
                    <a:lnTo>
                      <a:pt x="708971" y="589345"/>
                    </a:lnTo>
                    <a:lnTo>
                      <a:pt x="669113" y="556623"/>
                    </a:lnTo>
                    <a:cubicBezTo>
                      <a:pt x="603677" y="512885"/>
                      <a:pt x="525145" y="489036"/>
                      <a:pt x="439129" y="495924"/>
                    </a:cubicBezTo>
                    <a:cubicBezTo>
                      <a:pt x="329029" y="503271"/>
                      <a:pt x="292329" y="534496"/>
                      <a:pt x="204250" y="598783"/>
                    </a:cubicBezTo>
                    <a:cubicBezTo>
                      <a:pt x="206085" y="391229"/>
                      <a:pt x="521704" y="139594"/>
                      <a:pt x="639144" y="82654"/>
                    </a:cubicBezTo>
                    <a:cubicBezTo>
                      <a:pt x="639144" y="82654"/>
                      <a:pt x="607949" y="33062"/>
                      <a:pt x="585929" y="0"/>
                    </a:cubicBezTo>
                    <a:cubicBezTo>
                      <a:pt x="319854" y="53266"/>
                      <a:pt x="-32465" y="424291"/>
                      <a:pt x="2400" y="896337"/>
                    </a:cubicBezTo>
                    <a:cubicBezTo>
                      <a:pt x="26255" y="1206749"/>
                      <a:pt x="301504" y="1353689"/>
                      <a:pt x="473994" y="13408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nb-NO" dirty="0"/>
              </a:p>
            </p:txBody>
          </p:sp>
        </p:grpSp>
      </p:grpSp>
      <p:pic>
        <p:nvPicPr>
          <p:cNvPr id="55" name="IpsosLogo">
            <a:extLst>
              <a:ext uri="{FF2B5EF4-FFF2-40B4-BE49-F238E27FC236}">
                <a16:creationId xmlns:a16="http://schemas.microsoft.com/office/drawing/2014/main" id="{72B24E05-DCD0-4DFA-85C4-E665C8D383D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1241113" y="6087408"/>
            <a:ext cx="557052" cy="510241"/>
          </a:xfrm>
          <a:prstGeom prst="rect">
            <a:avLst/>
          </a:prstGeom>
        </p:spPr>
      </p:pic>
      <p:sp>
        <p:nvSpPr>
          <p:cNvPr id="48" name="Title 4">
            <a:extLst>
              <a:ext uri="{FF2B5EF4-FFF2-40B4-BE49-F238E27FC236}">
                <a16:creationId xmlns:a16="http://schemas.microsoft.com/office/drawing/2014/main" id="{62339F03-E581-44E6-A7D1-0A9DDF03B150}"/>
              </a:ext>
            </a:extLst>
          </p:cNvPr>
          <p:cNvSpPr>
            <a:spLocks noGrp="1"/>
          </p:cNvSpPr>
          <p:nvPr>
            <p:ph type="title"/>
          </p:nvPr>
        </p:nvSpPr>
        <p:spPr>
          <a:xfrm>
            <a:off x="407988" y="368300"/>
            <a:ext cx="11376023" cy="387798"/>
          </a:xfrm>
        </p:spPr>
        <p:txBody>
          <a:bodyPr/>
          <a:lstStyle/>
          <a:p>
            <a:r>
              <a:rPr lang="nb-NO" sz="2000" dirty="0"/>
              <a:t>Mange kommuner viser til at det nå stilles krav til nybygg når det gjelder universell utforming, på spørsmål om hvordan de jobber med dette</a:t>
            </a:r>
          </a:p>
        </p:txBody>
      </p:sp>
    </p:spTree>
    <p:extLst>
      <p:ext uri="{BB962C8B-B14F-4D97-AF65-F5344CB8AC3E}">
        <p14:creationId xmlns:p14="http://schemas.microsoft.com/office/powerpoint/2010/main" val="322213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81C6FB6-1D9F-4420-A1D3-C598F2A59B60}"/>
              </a:ext>
            </a:extLst>
          </p:cNvPr>
          <p:cNvSpPr/>
          <p:nvPr/>
        </p:nvSpPr>
        <p:spPr>
          <a:xfrm rot="5400000">
            <a:off x="5692947" y="403052"/>
            <a:ext cx="6858003" cy="60518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 name="Slide Number Placeholder 1">
            <a:extLst>
              <a:ext uri="{FF2B5EF4-FFF2-40B4-BE49-F238E27FC236}">
                <a16:creationId xmlns:a16="http://schemas.microsoft.com/office/drawing/2014/main" id="{437564F9-FBFE-456B-9EA9-C2E1E2B925C3}"/>
              </a:ext>
            </a:extLst>
          </p:cNvPr>
          <p:cNvSpPr>
            <a:spLocks noGrp="1"/>
          </p:cNvSpPr>
          <p:nvPr>
            <p:ph type="sldNum" sz="quarter" idx="18"/>
          </p:nvPr>
        </p:nvSpPr>
        <p:spPr/>
        <p:txBody>
          <a:bodyPr/>
          <a:lstStyle/>
          <a:p>
            <a:fld id="{D61AABEC-672F-4B68-B914-690DA978312C}" type="slidenum">
              <a:rPr lang="nb-NO" smtClean="0"/>
              <a:pPr/>
              <a:t>25</a:t>
            </a:fld>
            <a:r>
              <a:rPr lang="nb-NO" dirty="0"/>
              <a:t> </a:t>
            </a:r>
          </a:p>
        </p:txBody>
      </p:sp>
      <p:sp>
        <p:nvSpPr>
          <p:cNvPr id="5" name="Text Placeholder 4">
            <a:extLst>
              <a:ext uri="{FF2B5EF4-FFF2-40B4-BE49-F238E27FC236}">
                <a16:creationId xmlns:a16="http://schemas.microsoft.com/office/drawing/2014/main" id="{364CF67E-4084-4C9E-B229-18CF1D933363}"/>
              </a:ext>
            </a:extLst>
          </p:cNvPr>
          <p:cNvSpPr>
            <a:spLocks noGrp="1"/>
          </p:cNvSpPr>
          <p:nvPr>
            <p:ph type="body" sz="quarter" idx="19"/>
          </p:nvPr>
        </p:nvSpPr>
        <p:spPr>
          <a:xfrm>
            <a:off x="143516" y="620030"/>
            <a:ext cx="5732117" cy="636641"/>
          </a:xfrm>
        </p:spPr>
        <p:txBody>
          <a:bodyPr/>
          <a:lstStyle/>
          <a:p>
            <a:r>
              <a:rPr lang="nb-NO" sz="1600" b="1" dirty="0"/>
              <a:t>Har kommunen kontakt med organisasjoner eller virksomheter som organiserer fritidsaktiviteter om hvordan de kan tilrettelegge for barn med nedsatt funksjonsevne?</a:t>
            </a:r>
          </a:p>
        </p:txBody>
      </p:sp>
      <p:grpSp>
        <p:nvGrpSpPr>
          <p:cNvPr id="8" name="Group 7">
            <a:extLst>
              <a:ext uri="{FF2B5EF4-FFF2-40B4-BE49-F238E27FC236}">
                <a16:creationId xmlns:a16="http://schemas.microsoft.com/office/drawing/2014/main" id="{52B3782E-E185-4AD0-96F5-5A3A544E1F24}"/>
              </a:ext>
            </a:extLst>
          </p:cNvPr>
          <p:cNvGrpSpPr/>
          <p:nvPr/>
        </p:nvGrpSpPr>
        <p:grpSpPr>
          <a:xfrm>
            <a:off x="11344275" y="6196640"/>
            <a:ext cx="446881" cy="575861"/>
            <a:chOff x="11344275" y="6196640"/>
            <a:chExt cx="446881" cy="575861"/>
          </a:xfrm>
        </p:grpSpPr>
        <p:sp>
          <p:nvSpPr>
            <p:cNvPr id="9" name="(c) Ipsos">
              <a:extLst>
                <a:ext uri="{FF2B5EF4-FFF2-40B4-BE49-F238E27FC236}">
                  <a16:creationId xmlns:a16="http://schemas.microsoft.com/office/drawing/2014/main" id="{4FC0E5F6-35E5-4FFA-8D56-3D62708372CF}"/>
                </a:ext>
              </a:extLst>
            </p:cNvPr>
            <p:cNvSpPr txBox="1"/>
            <p:nvPr/>
          </p:nvSpPr>
          <p:spPr>
            <a:xfrm>
              <a:off x="11344275" y="6597650"/>
              <a:ext cx="392736" cy="174851"/>
            </a:xfrm>
            <a:prstGeom prst="rect">
              <a:avLst/>
            </a:prstGeom>
            <a:noFill/>
          </p:spPr>
          <p:txBody>
            <a:bodyPr wrap="none" lIns="0" tIns="36000" rIns="0" bIns="0" rtlCol="0">
              <a:spAutoFit/>
            </a:bodyPr>
            <a:lstStyle/>
            <a:p>
              <a:r>
                <a:rPr lang="nb-NO" sz="900" dirty="0">
                  <a:solidFill>
                    <a:schemeClr val="bg1"/>
                  </a:solidFill>
                </a:rPr>
                <a:t>© Ipsos</a:t>
              </a:r>
            </a:p>
          </p:txBody>
        </p:sp>
        <p:pic>
          <p:nvPicPr>
            <p:cNvPr id="10" name="Graphique 8">
              <a:extLst>
                <a:ext uri="{FF2B5EF4-FFF2-40B4-BE49-F238E27FC236}">
                  <a16:creationId xmlns:a16="http://schemas.microsoft.com/office/drawing/2014/main" id="{B0B5A57D-A01D-4C6B-B836-AC7408CDD79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344275" y="6196640"/>
              <a:ext cx="446881" cy="409329"/>
            </a:xfrm>
            <a:prstGeom prst="rect">
              <a:avLst/>
            </a:prstGeom>
          </p:spPr>
        </p:pic>
      </p:grpSp>
      <p:grpSp>
        <p:nvGrpSpPr>
          <p:cNvPr id="13" name="Group 12">
            <a:extLst>
              <a:ext uri="{FF2B5EF4-FFF2-40B4-BE49-F238E27FC236}">
                <a16:creationId xmlns:a16="http://schemas.microsoft.com/office/drawing/2014/main" id="{AD26F3CE-73E5-466D-A28B-B967130882E5}"/>
              </a:ext>
            </a:extLst>
          </p:cNvPr>
          <p:cNvGrpSpPr/>
          <p:nvPr/>
        </p:nvGrpSpPr>
        <p:grpSpPr>
          <a:xfrm>
            <a:off x="8168307" y="5043183"/>
            <a:ext cx="3814479" cy="1017087"/>
            <a:chOff x="9673753" y="3597007"/>
            <a:chExt cx="4457220" cy="1403440"/>
          </a:xfrm>
        </p:grpSpPr>
        <p:grpSp>
          <p:nvGrpSpPr>
            <p:cNvPr id="14" name="Group 10">
              <a:extLst>
                <a:ext uri="{FF2B5EF4-FFF2-40B4-BE49-F238E27FC236}">
                  <a16:creationId xmlns:a16="http://schemas.microsoft.com/office/drawing/2014/main" id="{9DBBA7DD-EF95-46F3-AEF2-EEC3E0F71C04}"/>
                </a:ext>
              </a:extLst>
            </p:cNvPr>
            <p:cNvGrpSpPr>
              <a:grpSpLocks/>
            </p:cNvGrpSpPr>
            <p:nvPr/>
          </p:nvGrpSpPr>
          <p:grpSpPr bwMode="auto">
            <a:xfrm rot="10800000" flipH="1">
              <a:off x="9673753" y="4037841"/>
              <a:ext cx="557009" cy="521772"/>
              <a:chOff x="1194" y="1382"/>
              <a:chExt cx="1233" cy="1155"/>
            </a:xfrm>
            <a:solidFill>
              <a:schemeClr val="bg1"/>
            </a:solidFill>
          </p:grpSpPr>
          <p:sp>
            <p:nvSpPr>
              <p:cNvPr id="18" name="Freeform 11">
                <a:extLst>
                  <a:ext uri="{FF2B5EF4-FFF2-40B4-BE49-F238E27FC236}">
                    <a16:creationId xmlns:a16="http://schemas.microsoft.com/office/drawing/2014/main" id="{0FFD23C1-55F5-4A71-81B1-C4B4BAF1A482}"/>
                  </a:ext>
                </a:extLst>
              </p:cNvPr>
              <p:cNvSpPr>
                <a:spLocks/>
              </p:cNvSpPr>
              <p:nvPr userDrawn="1"/>
            </p:nvSpPr>
            <p:spPr bwMode="auto">
              <a:xfrm>
                <a:off x="1194" y="1382"/>
                <a:ext cx="663" cy="1155"/>
              </a:xfrm>
              <a:custGeom>
                <a:avLst/>
                <a:gdLst>
                  <a:gd name="T0" fmla="*/ 409 w 444"/>
                  <a:gd name="T1" fmla="*/ 324 h 737"/>
                  <a:gd name="T2" fmla="*/ 257 w 444"/>
                  <a:gd name="T3" fmla="*/ 270 h 737"/>
                  <a:gd name="T4" fmla="*/ 130 w 444"/>
                  <a:gd name="T5" fmla="*/ 326 h 737"/>
                  <a:gd name="T6" fmla="*/ 366 w 444"/>
                  <a:gd name="T7" fmla="*/ 45 h 737"/>
                  <a:gd name="T8" fmla="*/ 338 w 444"/>
                  <a:gd name="T9" fmla="*/ 0 h 737"/>
                  <a:gd name="T10" fmla="*/ 19 w 444"/>
                  <a:gd name="T11" fmla="*/ 489 h 737"/>
                  <a:gd name="T12" fmla="*/ 276 w 444"/>
                  <a:gd name="T13" fmla="*/ 730 h 737"/>
                  <a:gd name="T14" fmla="*/ 444 w 444"/>
                  <a:gd name="T15" fmla="*/ 634 h 737"/>
                  <a:gd name="T16" fmla="*/ 391 w 444"/>
                  <a:gd name="T17" fmla="*/ 493 h 737"/>
                  <a:gd name="T18" fmla="*/ 409 w 444"/>
                  <a:gd name="T19" fmla="*/ 324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4" h="737">
                    <a:moveTo>
                      <a:pt x="409" y="324"/>
                    </a:moveTo>
                    <a:cubicBezTo>
                      <a:pt x="369" y="287"/>
                      <a:pt x="316" y="265"/>
                      <a:pt x="257" y="270"/>
                    </a:cubicBezTo>
                    <a:cubicBezTo>
                      <a:pt x="198" y="274"/>
                      <a:pt x="177" y="291"/>
                      <a:pt x="130" y="326"/>
                    </a:cubicBezTo>
                    <a:cubicBezTo>
                      <a:pt x="131" y="213"/>
                      <a:pt x="302" y="76"/>
                      <a:pt x="366" y="45"/>
                    </a:cubicBezTo>
                    <a:cubicBezTo>
                      <a:pt x="366" y="45"/>
                      <a:pt x="350" y="18"/>
                      <a:pt x="338" y="0"/>
                    </a:cubicBezTo>
                    <a:cubicBezTo>
                      <a:pt x="192" y="30"/>
                      <a:pt x="0" y="231"/>
                      <a:pt x="19" y="489"/>
                    </a:cubicBezTo>
                    <a:cubicBezTo>
                      <a:pt x="32" y="657"/>
                      <a:pt x="182" y="737"/>
                      <a:pt x="276" y="730"/>
                    </a:cubicBezTo>
                    <a:cubicBezTo>
                      <a:pt x="332" y="726"/>
                      <a:pt x="401" y="693"/>
                      <a:pt x="444" y="634"/>
                    </a:cubicBezTo>
                    <a:cubicBezTo>
                      <a:pt x="416" y="598"/>
                      <a:pt x="396" y="551"/>
                      <a:pt x="391" y="493"/>
                    </a:cubicBezTo>
                    <a:cubicBezTo>
                      <a:pt x="387" y="433"/>
                      <a:pt x="394" y="376"/>
                      <a:pt x="409" y="3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dirty="0"/>
              </a:p>
            </p:txBody>
          </p:sp>
          <p:sp>
            <p:nvSpPr>
              <p:cNvPr id="19" name="Freeform 12">
                <a:extLst>
                  <a:ext uri="{FF2B5EF4-FFF2-40B4-BE49-F238E27FC236}">
                    <a16:creationId xmlns:a16="http://schemas.microsoft.com/office/drawing/2014/main" id="{628F67BC-D4A7-4067-91FA-CC81FE3CD322}"/>
                  </a:ext>
                </a:extLst>
              </p:cNvPr>
              <p:cNvSpPr>
                <a:spLocks/>
              </p:cNvSpPr>
              <p:nvPr userDrawn="1"/>
            </p:nvSpPr>
            <p:spPr bwMode="auto">
              <a:xfrm>
                <a:off x="1684" y="1382"/>
                <a:ext cx="743" cy="1155"/>
              </a:xfrm>
              <a:custGeom>
                <a:avLst/>
                <a:gdLst>
                  <a:gd name="T0" fmla="*/ 487 w 498"/>
                  <a:gd name="T1" fmla="*/ 485 h 737"/>
                  <a:gd name="T2" fmla="*/ 257 w 498"/>
                  <a:gd name="T3" fmla="*/ 270 h 737"/>
                  <a:gd name="T4" fmla="*/ 129 w 498"/>
                  <a:gd name="T5" fmla="*/ 326 h 737"/>
                  <a:gd name="T6" fmla="*/ 366 w 498"/>
                  <a:gd name="T7" fmla="*/ 45 h 737"/>
                  <a:gd name="T8" fmla="*/ 337 w 498"/>
                  <a:gd name="T9" fmla="*/ 0 h 737"/>
                  <a:gd name="T10" fmla="*/ 19 w 498"/>
                  <a:gd name="T11" fmla="*/ 488 h 737"/>
                  <a:gd name="T12" fmla="*/ 276 w 498"/>
                  <a:gd name="T13" fmla="*/ 730 h 737"/>
                  <a:gd name="T14" fmla="*/ 487 w 498"/>
                  <a:gd name="T15" fmla="*/ 485 h 7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8" h="737">
                    <a:moveTo>
                      <a:pt x="487" y="485"/>
                    </a:moveTo>
                    <a:cubicBezTo>
                      <a:pt x="478" y="369"/>
                      <a:pt x="382" y="260"/>
                      <a:pt x="257" y="270"/>
                    </a:cubicBezTo>
                    <a:cubicBezTo>
                      <a:pt x="197" y="274"/>
                      <a:pt x="177" y="291"/>
                      <a:pt x="129" y="326"/>
                    </a:cubicBezTo>
                    <a:cubicBezTo>
                      <a:pt x="130" y="213"/>
                      <a:pt x="302" y="76"/>
                      <a:pt x="366" y="45"/>
                    </a:cubicBezTo>
                    <a:cubicBezTo>
                      <a:pt x="366" y="45"/>
                      <a:pt x="349" y="18"/>
                      <a:pt x="337" y="0"/>
                    </a:cubicBezTo>
                    <a:cubicBezTo>
                      <a:pt x="192" y="29"/>
                      <a:pt x="0" y="231"/>
                      <a:pt x="19" y="488"/>
                    </a:cubicBezTo>
                    <a:cubicBezTo>
                      <a:pt x="32" y="657"/>
                      <a:pt x="182" y="737"/>
                      <a:pt x="276" y="730"/>
                    </a:cubicBezTo>
                    <a:cubicBezTo>
                      <a:pt x="369" y="723"/>
                      <a:pt x="498" y="635"/>
                      <a:pt x="487" y="4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050" dirty="0"/>
              </a:p>
            </p:txBody>
          </p:sp>
        </p:grpSp>
        <p:sp>
          <p:nvSpPr>
            <p:cNvPr id="16" name="Espace réservé du texte 20">
              <a:extLst>
                <a:ext uri="{FF2B5EF4-FFF2-40B4-BE49-F238E27FC236}">
                  <a16:creationId xmlns:a16="http://schemas.microsoft.com/office/drawing/2014/main" id="{0AB8B3A0-C37D-4A42-BB33-A6E7FD65EE1A}"/>
                </a:ext>
              </a:extLst>
            </p:cNvPr>
            <p:cNvSpPr txBox="1">
              <a:spLocks/>
            </p:cNvSpPr>
            <p:nvPr/>
          </p:nvSpPr>
          <p:spPr>
            <a:xfrm>
              <a:off x="10352610" y="3661584"/>
              <a:ext cx="3778363" cy="1274286"/>
            </a:xfrm>
            <a:prstGeom prst="rect">
              <a:avLst/>
            </a:prstGeom>
            <a:solidFill>
              <a:schemeClr val="tx2"/>
            </a:solidFill>
          </p:spPr>
          <p:txBody>
            <a:bodyPr anchor="ctr">
              <a:normAutofit/>
            </a:bodyPr>
            <a:lstStyle>
              <a:lvl1pPr marL="0" indent="0" algn="l" defTabSz="914400" rtl="0" eaLnBrk="1" latinLnBrk="0" hangingPunct="1">
                <a:lnSpc>
                  <a:spcPct val="90000"/>
                </a:lnSpc>
                <a:spcBef>
                  <a:spcPts val="1800"/>
                </a:spcBef>
                <a:buSzPct val="50000"/>
                <a:buFont typeface="Arial" panose="020B0406020202030204" pitchFamily="34" charset="0"/>
                <a:buNone/>
                <a:defRPr sz="2800" b="0" kern="1200">
                  <a:solidFill>
                    <a:schemeClr val="bg2"/>
                  </a:solidFill>
                  <a:latin typeface="+mn-lt"/>
                  <a:ea typeface="+mn-ea"/>
                  <a:cs typeface="+mn-cs"/>
                </a:defRPr>
              </a:lvl1pPr>
              <a:lvl2pPr marL="447675" indent="-314325" algn="l" defTabSz="914400" rtl="0" eaLnBrk="1" latinLnBrk="0" hangingPunct="1">
                <a:lnSpc>
                  <a:spcPct val="90000"/>
                </a:lnSpc>
                <a:spcBef>
                  <a:spcPts val="600"/>
                </a:spcBef>
                <a:buFont typeface="Arial" panose="020B0604020202020204" pitchFamily="34" charset="0"/>
                <a:buChar char="—"/>
                <a:defRPr sz="1400" kern="1200">
                  <a:solidFill>
                    <a:schemeClr val="bg2"/>
                  </a:solidFill>
                  <a:latin typeface="+mn-lt"/>
                  <a:ea typeface="+mn-ea"/>
                  <a:cs typeface="+mn-cs"/>
                </a:defRPr>
              </a:lvl2pPr>
              <a:lvl3pPr marL="714375" indent="-171450" algn="l" defTabSz="914400" rtl="0" eaLnBrk="1" latinLnBrk="0" hangingPunct="1">
                <a:lnSpc>
                  <a:spcPct val="90000"/>
                </a:lnSpc>
                <a:spcBef>
                  <a:spcPts val="600"/>
                </a:spcBef>
                <a:buFont typeface="Courier New" panose="02070309020205020404" pitchFamily="49" charset="0"/>
                <a:buChar char="o"/>
                <a:defRPr sz="1200" kern="1200">
                  <a:solidFill>
                    <a:schemeClr val="bg2"/>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Arial"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nb-NO" sz="1100" dirty="0" err="1">
                  <a:solidFill>
                    <a:schemeClr val="bg1"/>
                  </a:solidFill>
                </a:rPr>
                <a:t>Støttekontakttenesten</a:t>
              </a:r>
              <a:r>
                <a:rPr lang="nb-NO" sz="1100" dirty="0">
                  <a:solidFill>
                    <a:schemeClr val="bg1"/>
                  </a:solidFill>
                </a:rPr>
                <a:t> har noe kontakt med lag og organisasjoner.</a:t>
              </a:r>
            </a:p>
          </p:txBody>
        </p:sp>
        <p:cxnSp>
          <p:nvCxnSpPr>
            <p:cNvPr id="17" name="Straight Connector 16">
              <a:extLst>
                <a:ext uri="{FF2B5EF4-FFF2-40B4-BE49-F238E27FC236}">
                  <a16:creationId xmlns:a16="http://schemas.microsoft.com/office/drawing/2014/main" id="{A5C6116D-9435-4B63-B9D4-4082CF523103}"/>
                </a:ext>
              </a:extLst>
            </p:cNvPr>
            <p:cNvCxnSpPr>
              <a:cxnSpLocks/>
            </p:cNvCxnSpPr>
            <p:nvPr/>
          </p:nvCxnSpPr>
          <p:spPr>
            <a:xfrm flipV="1">
              <a:off x="10294259" y="3597007"/>
              <a:ext cx="0" cy="140344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graphicFrame>
        <p:nvGraphicFramePr>
          <p:cNvPr id="20" name="Content Placeholder 7">
            <a:extLst>
              <a:ext uri="{FF2B5EF4-FFF2-40B4-BE49-F238E27FC236}">
                <a16:creationId xmlns:a16="http://schemas.microsoft.com/office/drawing/2014/main" id="{FED45E23-016B-454C-944B-A3FA3D557C67}"/>
              </a:ext>
            </a:extLst>
          </p:cNvPr>
          <p:cNvGraphicFramePr>
            <a:graphicFrameLocks/>
          </p:cNvGraphicFramePr>
          <p:nvPr>
            <p:extLst>
              <p:ext uri="{D42A27DB-BD31-4B8C-83A1-F6EECF244321}">
                <p14:modId xmlns:p14="http://schemas.microsoft.com/office/powerpoint/2010/main" val="2766236715"/>
              </p:ext>
            </p:extLst>
          </p:nvPr>
        </p:nvGraphicFramePr>
        <p:xfrm>
          <a:off x="205250" y="1535762"/>
          <a:ext cx="5646048" cy="4351994"/>
        </p:xfrm>
        <a:graphic>
          <a:graphicData uri="http://schemas.openxmlformats.org/drawingml/2006/chart">
            <c:chart xmlns:c="http://schemas.openxmlformats.org/drawingml/2006/chart" xmlns:r="http://schemas.openxmlformats.org/officeDocument/2006/relationships" r:id="rId3"/>
          </a:graphicData>
        </a:graphic>
      </p:graphicFrame>
      <p:grpSp>
        <p:nvGrpSpPr>
          <p:cNvPr id="21" name="Group 12">
            <a:extLst>
              <a:ext uri="{FF2B5EF4-FFF2-40B4-BE49-F238E27FC236}">
                <a16:creationId xmlns:a16="http://schemas.microsoft.com/office/drawing/2014/main" id="{93C817FD-4D10-43B4-A104-562D3AA6BB88}"/>
              </a:ext>
            </a:extLst>
          </p:cNvPr>
          <p:cNvGrpSpPr/>
          <p:nvPr/>
        </p:nvGrpSpPr>
        <p:grpSpPr>
          <a:xfrm>
            <a:off x="6276532" y="1432785"/>
            <a:ext cx="3814479" cy="1017087"/>
            <a:chOff x="9673753" y="3597007"/>
            <a:chExt cx="4457220" cy="1403440"/>
          </a:xfrm>
        </p:grpSpPr>
        <p:grpSp>
          <p:nvGrpSpPr>
            <p:cNvPr id="22" name="Group 10">
              <a:extLst>
                <a:ext uri="{FF2B5EF4-FFF2-40B4-BE49-F238E27FC236}">
                  <a16:creationId xmlns:a16="http://schemas.microsoft.com/office/drawing/2014/main" id="{972BF2C8-A2CF-41C2-81D0-7F94EB5CFB70}"/>
                </a:ext>
              </a:extLst>
            </p:cNvPr>
            <p:cNvGrpSpPr>
              <a:grpSpLocks/>
            </p:cNvGrpSpPr>
            <p:nvPr/>
          </p:nvGrpSpPr>
          <p:grpSpPr bwMode="auto">
            <a:xfrm rot="10800000" flipH="1">
              <a:off x="9673753" y="4037841"/>
              <a:ext cx="557009" cy="521772"/>
              <a:chOff x="1194" y="1382"/>
              <a:chExt cx="1233" cy="1155"/>
            </a:xfrm>
            <a:solidFill>
              <a:schemeClr val="bg1"/>
            </a:solidFill>
          </p:grpSpPr>
          <p:sp>
            <p:nvSpPr>
              <p:cNvPr id="25" name="Freeform 11">
                <a:extLst>
                  <a:ext uri="{FF2B5EF4-FFF2-40B4-BE49-F238E27FC236}">
                    <a16:creationId xmlns:a16="http://schemas.microsoft.com/office/drawing/2014/main" id="{EC12734D-56A0-4D1E-8D13-15AA0D28A044}"/>
                  </a:ext>
                </a:extLst>
              </p:cNvPr>
              <p:cNvSpPr>
                <a:spLocks/>
              </p:cNvSpPr>
              <p:nvPr userDrawn="1"/>
            </p:nvSpPr>
            <p:spPr bwMode="auto">
              <a:xfrm>
                <a:off x="1194" y="1382"/>
                <a:ext cx="663" cy="1155"/>
              </a:xfrm>
              <a:custGeom>
                <a:avLst/>
                <a:gdLst>
                  <a:gd name="T0" fmla="*/ 409 w 444"/>
                  <a:gd name="T1" fmla="*/ 324 h 737"/>
                  <a:gd name="T2" fmla="*/ 257 w 444"/>
                  <a:gd name="T3" fmla="*/ 270 h 737"/>
                  <a:gd name="T4" fmla="*/ 130 w 444"/>
                  <a:gd name="T5" fmla="*/ 326 h 737"/>
                  <a:gd name="T6" fmla="*/ 366 w 444"/>
                  <a:gd name="T7" fmla="*/ 45 h 737"/>
                  <a:gd name="T8" fmla="*/ 338 w 444"/>
                  <a:gd name="T9" fmla="*/ 0 h 737"/>
                  <a:gd name="T10" fmla="*/ 19 w 444"/>
                  <a:gd name="T11" fmla="*/ 489 h 737"/>
                  <a:gd name="T12" fmla="*/ 276 w 444"/>
                  <a:gd name="T13" fmla="*/ 730 h 737"/>
                  <a:gd name="T14" fmla="*/ 444 w 444"/>
                  <a:gd name="T15" fmla="*/ 634 h 737"/>
                  <a:gd name="T16" fmla="*/ 391 w 444"/>
                  <a:gd name="T17" fmla="*/ 493 h 737"/>
                  <a:gd name="T18" fmla="*/ 409 w 444"/>
                  <a:gd name="T19" fmla="*/ 324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4" h="737">
                    <a:moveTo>
                      <a:pt x="409" y="324"/>
                    </a:moveTo>
                    <a:cubicBezTo>
                      <a:pt x="369" y="287"/>
                      <a:pt x="316" y="265"/>
                      <a:pt x="257" y="270"/>
                    </a:cubicBezTo>
                    <a:cubicBezTo>
                      <a:pt x="198" y="274"/>
                      <a:pt x="177" y="291"/>
                      <a:pt x="130" y="326"/>
                    </a:cubicBezTo>
                    <a:cubicBezTo>
                      <a:pt x="131" y="213"/>
                      <a:pt x="302" y="76"/>
                      <a:pt x="366" y="45"/>
                    </a:cubicBezTo>
                    <a:cubicBezTo>
                      <a:pt x="366" y="45"/>
                      <a:pt x="350" y="18"/>
                      <a:pt x="338" y="0"/>
                    </a:cubicBezTo>
                    <a:cubicBezTo>
                      <a:pt x="192" y="30"/>
                      <a:pt x="0" y="231"/>
                      <a:pt x="19" y="489"/>
                    </a:cubicBezTo>
                    <a:cubicBezTo>
                      <a:pt x="32" y="657"/>
                      <a:pt x="182" y="737"/>
                      <a:pt x="276" y="730"/>
                    </a:cubicBezTo>
                    <a:cubicBezTo>
                      <a:pt x="332" y="726"/>
                      <a:pt x="401" y="693"/>
                      <a:pt x="444" y="634"/>
                    </a:cubicBezTo>
                    <a:cubicBezTo>
                      <a:pt x="416" y="598"/>
                      <a:pt x="396" y="551"/>
                      <a:pt x="391" y="493"/>
                    </a:cubicBezTo>
                    <a:cubicBezTo>
                      <a:pt x="387" y="433"/>
                      <a:pt x="394" y="376"/>
                      <a:pt x="409" y="3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dirty="0"/>
              </a:p>
            </p:txBody>
          </p:sp>
          <p:sp>
            <p:nvSpPr>
              <p:cNvPr id="26" name="Freeform 12">
                <a:extLst>
                  <a:ext uri="{FF2B5EF4-FFF2-40B4-BE49-F238E27FC236}">
                    <a16:creationId xmlns:a16="http://schemas.microsoft.com/office/drawing/2014/main" id="{F0BE85F8-00A4-4134-B2F7-43F2F9FE2BA8}"/>
                  </a:ext>
                </a:extLst>
              </p:cNvPr>
              <p:cNvSpPr>
                <a:spLocks/>
              </p:cNvSpPr>
              <p:nvPr userDrawn="1"/>
            </p:nvSpPr>
            <p:spPr bwMode="auto">
              <a:xfrm>
                <a:off x="1684" y="1382"/>
                <a:ext cx="743" cy="1155"/>
              </a:xfrm>
              <a:custGeom>
                <a:avLst/>
                <a:gdLst>
                  <a:gd name="T0" fmla="*/ 487 w 498"/>
                  <a:gd name="T1" fmla="*/ 485 h 737"/>
                  <a:gd name="T2" fmla="*/ 257 w 498"/>
                  <a:gd name="T3" fmla="*/ 270 h 737"/>
                  <a:gd name="T4" fmla="*/ 129 w 498"/>
                  <a:gd name="T5" fmla="*/ 326 h 737"/>
                  <a:gd name="T6" fmla="*/ 366 w 498"/>
                  <a:gd name="T7" fmla="*/ 45 h 737"/>
                  <a:gd name="T8" fmla="*/ 337 w 498"/>
                  <a:gd name="T9" fmla="*/ 0 h 737"/>
                  <a:gd name="T10" fmla="*/ 19 w 498"/>
                  <a:gd name="T11" fmla="*/ 488 h 737"/>
                  <a:gd name="T12" fmla="*/ 276 w 498"/>
                  <a:gd name="T13" fmla="*/ 730 h 737"/>
                  <a:gd name="T14" fmla="*/ 487 w 498"/>
                  <a:gd name="T15" fmla="*/ 485 h 7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8" h="737">
                    <a:moveTo>
                      <a:pt x="487" y="485"/>
                    </a:moveTo>
                    <a:cubicBezTo>
                      <a:pt x="478" y="369"/>
                      <a:pt x="382" y="260"/>
                      <a:pt x="257" y="270"/>
                    </a:cubicBezTo>
                    <a:cubicBezTo>
                      <a:pt x="197" y="274"/>
                      <a:pt x="177" y="291"/>
                      <a:pt x="129" y="326"/>
                    </a:cubicBezTo>
                    <a:cubicBezTo>
                      <a:pt x="130" y="213"/>
                      <a:pt x="302" y="76"/>
                      <a:pt x="366" y="45"/>
                    </a:cubicBezTo>
                    <a:cubicBezTo>
                      <a:pt x="366" y="45"/>
                      <a:pt x="349" y="18"/>
                      <a:pt x="337" y="0"/>
                    </a:cubicBezTo>
                    <a:cubicBezTo>
                      <a:pt x="192" y="29"/>
                      <a:pt x="0" y="231"/>
                      <a:pt x="19" y="488"/>
                    </a:cubicBezTo>
                    <a:cubicBezTo>
                      <a:pt x="32" y="657"/>
                      <a:pt x="182" y="737"/>
                      <a:pt x="276" y="730"/>
                    </a:cubicBezTo>
                    <a:cubicBezTo>
                      <a:pt x="369" y="723"/>
                      <a:pt x="498" y="635"/>
                      <a:pt x="487" y="4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050" dirty="0"/>
              </a:p>
            </p:txBody>
          </p:sp>
        </p:grpSp>
        <p:sp>
          <p:nvSpPr>
            <p:cNvPr id="23" name="Espace réservé du texte 20">
              <a:extLst>
                <a:ext uri="{FF2B5EF4-FFF2-40B4-BE49-F238E27FC236}">
                  <a16:creationId xmlns:a16="http://schemas.microsoft.com/office/drawing/2014/main" id="{4444E819-E9C4-44BF-89CA-BF7D5FC7FFBC}"/>
                </a:ext>
              </a:extLst>
            </p:cNvPr>
            <p:cNvSpPr txBox="1">
              <a:spLocks/>
            </p:cNvSpPr>
            <p:nvPr/>
          </p:nvSpPr>
          <p:spPr>
            <a:xfrm>
              <a:off x="10352610" y="3661584"/>
              <a:ext cx="3778363" cy="1274286"/>
            </a:xfrm>
            <a:prstGeom prst="rect">
              <a:avLst/>
            </a:prstGeom>
            <a:solidFill>
              <a:schemeClr val="tx2"/>
            </a:solidFill>
          </p:spPr>
          <p:txBody>
            <a:bodyPr anchor="ctr">
              <a:normAutofit/>
            </a:bodyPr>
            <a:lstStyle>
              <a:lvl1pPr marL="0" indent="0" algn="l" defTabSz="914400" rtl="0" eaLnBrk="1" latinLnBrk="0" hangingPunct="1">
                <a:lnSpc>
                  <a:spcPct val="90000"/>
                </a:lnSpc>
                <a:spcBef>
                  <a:spcPts val="1800"/>
                </a:spcBef>
                <a:buSzPct val="50000"/>
                <a:buFont typeface="Arial" panose="020B0406020202030204" pitchFamily="34" charset="0"/>
                <a:buNone/>
                <a:defRPr sz="2800" b="0" kern="1200">
                  <a:solidFill>
                    <a:schemeClr val="bg2"/>
                  </a:solidFill>
                  <a:latin typeface="+mn-lt"/>
                  <a:ea typeface="+mn-ea"/>
                  <a:cs typeface="+mn-cs"/>
                </a:defRPr>
              </a:lvl1pPr>
              <a:lvl2pPr marL="447675" indent="-314325" algn="l" defTabSz="914400" rtl="0" eaLnBrk="1" latinLnBrk="0" hangingPunct="1">
                <a:lnSpc>
                  <a:spcPct val="90000"/>
                </a:lnSpc>
                <a:spcBef>
                  <a:spcPts val="600"/>
                </a:spcBef>
                <a:buFont typeface="Arial" panose="020B0604020202020204" pitchFamily="34" charset="0"/>
                <a:buChar char="—"/>
                <a:defRPr sz="1400" kern="1200">
                  <a:solidFill>
                    <a:schemeClr val="bg2"/>
                  </a:solidFill>
                  <a:latin typeface="+mn-lt"/>
                  <a:ea typeface="+mn-ea"/>
                  <a:cs typeface="+mn-cs"/>
                </a:defRPr>
              </a:lvl2pPr>
              <a:lvl3pPr marL="714375" indent="-171450" algn="l" defTabSz="914400" rtl="0" eaLnBrk="1" latinLnBrk="0" hangingPunct="1">
                <a:lnSpc>
                  <a:spcPct val="90000"/>
                </a:lnSpc>
                <a:spcBef>
                  <a:spcPts val="600"/>
                </a:spcBef>
                <a:buFont typeface="Courier New" panose="02070309020205020404" pitchFamily="49" charset="0"/>
                <a:buChar char="o"/>
                <a:defRPr sz="1200" kern="1200">
                  <a:solidFill>
                    <a:schemeClr val="bg2"/>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Arial"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nb-NO" sz="1100" dirty="0">
                  <a:solidFill>
                    <a:schemeClr val="bg1"/>
                  </a:solidFill>
                </a:rPr>
                <a:t>Vi har dialog med organisasjoner, men har ikke mottatt noen henvendelser ang. barn med nedsatt funksjonsevne.</a:t>
              </a:r>
            </a:p>
          </p:txBody>
        </p:sp>
        <p:cxnSp>
          <p:nvCxnSpPr>
            <p:cNvPr id="24" name="Straight Connector 16">
              <a:extLst>
                <a:ext uri="{FF2B5EF4-FFF2-40B4-BE49-F238E27FC236}">
                  <a16:creationId xmlns:a16="http://schemas.microsoft.com/office/drawing/2014/main" id="{B22618F2-8FFB-4223-A59D-921B0FDDE005}"/>
                </a:ext>
              </a:extLst>
            </p:cNvPr>
            <p:cNvCxnSpPr>
              <a:cxnSpLocks/>
            </p:cNvCxnSpPr>
            <p:nvPr/>
          </p:nvCxnSpPr>
          <p:spPr>
            <a:xfrm flipV="1">
              <a:off x="10294259" y="3597007"/>
              <a:ext cx="0" cy="140344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7" name="Group 12">
            <a:extLst>
              <a:ext uri="{FF2B5EF4-FFF2-40B4-BE49-F238E27FC236}">
                <a16:creationId xmlns:a16="http://schemas.microsoft.com/office/drawing/2014/main" id="{2AC31358-CB79-4301-A859-0B0BD7A42A5B}"/>
              </a:ext>
            </a:extLst>
          </p:cNvPr>
          <p:cNvGrpSpPr/>
          <p:nvPr/>
        </p:nvGrpSpPr>
        <p:grpSpPr>
          <a:xfrm>
            <a:off x="6322345" y="3103467"/>
            <a:ext cx="3814479" cy="1017087"/>
            <a:chOff x="9673753" y="3597007"/>
            <a:chExt cx="4457220" cy="1403440"/>
          </a:xfrm>
        </p:grpSpPr>
        <p:grpSp>
          <p:nvGrpSpPr>
            <p:cNvPr id="28" name="Group 10">
              <a:extLst>
                <a:ext uri="{FF2B5EF4-FFF2-40B4-BE49-F238E27FC236}">
                  <a16:creationId xmlns:a16="http://schemas.microsoft.com/office/drawing/2014/main" id="{2518AAC2-EF16-4CAC-A20F-C32B03432559}"/>
                </a:ext>
              </a:extLst>
            </p:cNvPr>
            <p:cNvGrpSpPr>
              <a:grpSpLocks/>
            </p:cNvGrpSpPr>
            <p:nvPr/>
          </p:nvGrpSpPr>
          <p:grpSpPr bwMode="auto">
            <a:xfrm rot="10800000" flipH="1">
              <a:off x="9673753" y="4037841"/>
              <a:ext cx="557009" cy="521772"/>
              <a:chOff x="1194" y="1382"/>
              <a:chExt cx="1233" cy="1155"/>
            </a:xfrm>
            <a:solidFill>
              <a:schemeClr val="bg1"/>
            </a:solidFill>
          </p:grpSpPr>
          <p:sp>
            <p:nvSpPr>
              <p:cNvPr id="31" name="Freeform 11">
                <a:extLst>
                  <a:ext uri="{FF2B5EF4-FFF2-40B4-BE49-F238E27FC236}">
                    <a16:creationId xmlns:a16="http://schemas.microsoft.com/office/drawing/2014/main" id="{8A938FE4-281A-4C3E-B3B5-B966AAF082FA}"/>
                  </a:ext>
                </a:extLst>
              </p:cNvPr>
              <p:cNvSpPr>
                <a:spLocks/>
              </p:cNvSpPr>
              <p:nvPr userDrawn="1"/>
            </p:nvSpPr>
            <p:spPr bwMode="auto">
              <a:xfrm>
                <a:off x="1194" y="1382"/>
                <a:ext cx="663" cy="1155"/>
              </a:xfrm>
              <a:custGeom>
                <a:avLst/>
                <a:gdLst>
                  <a:gd name="T0" fmla="*/ 409 w 444"/>
                  <a:gd name="T1" fmla="*/ 324 h 737"/>
                  <a:gd name="T2" fmla="*/ 257 w 444"/>
                  <a:gd name="T3" fmla="*/ 270 h 737"/>
                  <a:gd name="T4" fmla="*/ 130 w 444"/>
                  <a:gd name="T5" fmla="*/ 326 h 737"/>
                  <a:gd name="T6" fmla="*/ 366 w 444"/>
                  <a:gd name="T7" fmla="*/ 45 h 737"/>
                  <a:gd name="T8" fmla="*/ 338 w 444"/>
                  <a:gd name="T9" fmla="*/ 0 h 737"/>
                  <a:gd name="T10" fmla="*/ 19 w 444"/>
                  <a:gd name="T11" fmla="*/ 489 h 737"/>
                  <a:gd name="T12" fmla="*/ 276 w 444"/>
                  <a:gd name="T13" fmla="*/ 730 h 737"/>
                  <a:gd name="T14" fmla="*/ 444 w 444"/>
                  <a:gd name="T15" fmla="*/ 634 h 737"/>
                  <a:gd name="T16" fmla="*/ 391 w 444"/>
                  <a:gd name="T17" fmla="*/ 493 h 737"/>
                  <a:gd name="T18" fmla="*/ 409 w 444"/>
                  <a:gd name="T19" fmla="*/ 324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4" h="737">
                    <a:moveTo>
                      <a:pt x="409" y="324"/>
                    </a:moveTo>
                    <a:cubicBezTo>
                      <a:pt x="369" y="287"/>
                      <a:pt x="316" y="265"/>
                      <a:pt x="257" y="270"/>
                    </a:cubicBezTo>
                    <a:cubicBezTo>
                      <a:pt x="198" y="274"/>
                      <a:pt x="177" y="291"/>
                      <a:pt x="130" y="326"/>
                    </a:cubicBezTo>
                    <a:cubicBezTo>
                      <a:pt x="131" y="213"/>
                      <a:pt x="302" y="76"/>
                      <a:pt x="366" y="45"/>
                    </a:cubicBezTo>
                    <a:cubicBezTo>
                      <a:pt x="366" y="45"/>
                      <a:pt x="350" y="18"/>
                      <a:pt x="338" y="0"/>
                    </a:cubicBezTo>
                    <a:cubicBezTo>
                      <a:pt x="192" y="30"/>
                      <a:pt x="0" y="231"/>
                      <a:pt x="19" y="489"/>
                    </a:cubicBezTo>
                    <a:cubicBezTo>
                      <a:pt x="32" y="657"/>
                      <a:pt x="182" y="737"/>
                      <a:pt x="276" y="730"/>
                    </a:cubicBezTo>
                    <a:cubicBezTo>
                      <a:pt x="332" y="726"/>
                      <a:pt x="401" y="693"/>
                      <a:pt x="444" y="634"/>
                    </a:cubicBezTo>
                    <a:cubicBezTo>
                      <a:pt x="416" y="598"/>
                      <a:pt x="396" y="551"/>
                      <a:pt x="391" y="493"/>
                    </a:cubicBezTo>
                    <a:cubicBezTo>
                      <a:pt x="387" y="433"/>
                      <a:pt x="394" y="376"/>
                      <a:pt x="409" y="3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dirty="0"/>
              </a:p>
            </p:txBody>
          </p:sp>
          <p:sp>
            <p:nvSpPr>
              <p:cNvPr id="32" name="Freeform 12">
                <a:extLst>
                  <a:ext uri="{FF2B5EF4-FFF2-40B4-BE49-F238E27FC236}">
                    <a16:creationId xmlns:a16="http://schemas.microsoft.com/office/drawing/2014/main" id="{AED2D518-3B2A-4725-98A0-6BF161221308}"/>
                  </a:ext>
                </a:extLst>
              </p:cNvPr>
              <p:cNvSpPr>
                <a:spLocks/>
              </p:cNvSpPr>
              <p:nvPr userDrawn="1"/>
            </p:nvSpPr>
            <p:spPr bwMode="auto">
              <a:xfrm>
                <a:off x="1684" y="1382"/>
                <a:ext cx="743" cy="1155"/>
              </a:xfrm>
              <a:custGeom>
                <a:avLst/>
                <a:gdLst>
                  <a:gd name="T0" fmla="*/ 487 w 498"/>
                  <a:gd name="T1" fmla="*/ 485 h 737"/>
                  <a:gd name="T2" fmla="*/ 257 w 498"/>
                  <a:gd name="T3" fmla="*/ 270 h 737"/>
                  <a:gd name="T4" fmla="*/ 129 w 498"/>
                  <a:gd name="T5" fmla="*/ 326 h 737"/>
                  <a:gd name="T6" fmla="*/ 366 w 498"/>
                  <a:gd name="T7" fmla="*/ 45 h 737"/>
                  <a:gd name="T8" fmla="*/ 337 w 498"/>
                  <a:gd name="T9" fmla="*/ 0 h 737"/>
                  <a:gd name="T10" fmla="*/ 19 w 498"/>
                  <a:gd name="T11" fmla="*/ 488 h 737"/>
                  <a:gd name="T12" fmla="*/ 276 w 498"/>
                  <a:gd name="T13" fmla="*/ 730 h 737"/>
                  <a:gd name="T14" fmla="*/ 487 w 498"/>
                  <a:gd name="T15" fmla="*/ 485 h 7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8" h="737">
                    <a:moveTo>
                      <a:pt x="487" y="485"/>
                    </a:moveTo>
                    <a:cubicBezTo>
                      <a:pt x="478" y="369"/>
                      <a:pt x="382" y="260"/>
                      <a:pt x="257" y="270"/>
                    </a:cubicBezTo>
                    <a:cubicBezTo>
                      <a:pt x="197" y="274"/>
                      <a:pt x="177" y="291"/>
                      <a:pt x="129" y="326"/>
                    </a:cubicBezTo>
                    <a:cubicBezTo>
                      <a:pt x="130" y="213"/>
                      <a:pt x="302" y="76"/>
                      <a:pt x="366" y="45"/>
                    </a:cubicBezTo>
                    <a:cubicBezTo>
                      <a:pt x="366" y="45"/>
                      <a:pt x="349" y="18"/>
                      <a:pt x="337" y="0"/>
                    </a:cubicBezTo>
                    <a:cubicBezTo>
                      <a:pt x="192" y="29"/>
                      <a:pt x="0" y="231"/>
                      <a:pt x="19" y="488"/>
                    </a:cubicBezTo>
                    <a:cubicBezTo>
                      <a:pt x="32" y="657"/>
                      <a:pt x="182" y="737"/>
                      <a:pt x="276" y="730"/>
                    </a:cubicBezTo>
                    <a:cubicBezTo>
                      <a:pt x="369" y="723"/>
                      <a:pt x="498" y="635"/>
                      <a:pt x="487" y="4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050" dirty="0"/>
              </a:p>
            </p:txBody>
          </p:sp>
        </p:grpSp>
        <p:sp>
          <p:nvSpPr>
            <p:cNvPr id="29" name="Espace réservé du texte 20">
              <a:extLst>
                <a:ext uri="{FF2B5EF4-FFF2-40B4-BE49-F238E27FC236}">
                  <a16:creationId xmlns:a16="http://schemas.microsoft.com/office/drawing/2014/main" id="{37DA221B-B96F-463A-8FF7-2152ED432360}"/>
                </a:ext>
              </a:extLst>
            </p:cNvPr>
            <p:cNvSpPr txBox="1">
              <a:spLocks/>
            </p:cNvSpPr>
            <p:nvPr/>
          </p:nvSpPr>
          <p:spPr>
            <a:xfrm>
              <a:off x="10352610" y="3661584"/>
              <a:ext cx="3778363" cy="1274286"/>
            </a:xfrm>
            <a:prstGeom prst="rect">
              <a:avLst/>
            </a:prstGeom>
            <a:solidFill>
              <a:schemeClr val="tx2"/>
            </a:solidFill>
          </p:spPr>
          <p:txBody>
            <a:bodyPr anchor="ctr">
              <a:normAutofit/>
            </a:bodyPr>
            <a:lstStyle>
              <a:lvl1pPr marL="0" indent="0" algn="l" defTabSz="914400" rtl="0" eaLnBrk="1" latinLnBrk="0" hangingPunct="1">
                <a:lnSpc>
                  <a:spcPct val="90000"/>
                </a:lnSpc>
                <a:spcBef>
                  <a:spcPts val="1800"/>
                </a:spcBef>
                <a:buSzPct val="50000"/>
                <a:buFont typeface="Arial" panose="020B0406020202030204" pitchFamily="34" charset="0"/>
                <a:buNone/>
                <a:defRPr sz="2800" b="0" kern="1200">
                  <a:solidFill>
                    <a:schemeClr val="bg2"/>
                  </a:solidFill>
                  <a:latin typeface="+mn-lt"/>
                  <a:ea typeface="+mn-ea"/>
                  <a:cs typeface="+mn-cs"/>
                </a:defRPr>
              </a:lvl1pPr>
              <a:lvl2pPr marL="447675" indent="-314325" algn="l" defTabSz="914400" rtl="0" eaLnBrk="1" latinLnBrk="0" hangingPunct="1">
                <a:lnSpc>
                  <a:spcPct val="90000"/>
                </a:lnSpc>
                <a:spcBef>
                  <a:spcPts val="600"/>
                </a:spcBef>
                <a:buFont typeface="Arial" panose="020B0604020202020204" pitchFamily="34" charset="0"/>
                <a:buChar char="—"/>
                <a:defRPr sz="1400" kern="1200">
                  <a:solidFill>
                    <a:schemeClr val="bg2"/>
                  </a:solidFill>
                  <a:latin typeface="+mn-lt"/>
                  <a:ea typeface="+mn-ea"/>
                  <a:cs typeface="+mn-cs"/>
                </a:defRPr>
              </a:lvl2pPr>
              <a:lvl3pPr marL="714375" indent="-171450" algn="l" defTabSz="914400" rtl="0" eaLnBrk="1" latinLnBrk="0" hangingPunct="1">
                <a:lnSpc>
                  <a:spcPct val="90000"/>
                </a:lnSpc>
                <a:spcBef>
                  <a:spcPts val="600"/>
                </a:spcBef>
                <a:buFont typeface="Courier New" panose="02070309020205020404" pitchFamily="49" charset="0"/>
                <a:buChar char="o"/>
                <a:defRPr sz="1200" kern="1200">
                  <a:solidFill>
                    <a:schemeClr val="bg2"/>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Arial"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nb-NO" sz="1100" dirty="0">
                  <a:solidFill>
                    <a:schemeClr val="bg1"/>
                  </a:solidFill>
                </a:rPr>
                <a:t>Vi er et lite samfunn, og det offentlige har også barn som er aktive i fritidsaktiviteter, og vi foreldre er engasjerte. Det blir derfor en del muntlig formidling rundt dette.</a:t>
              </a:r>
            </a:p>
          </p:txBody>
        </p:sp>
        <p:cxnSp>
          <p:nvCxnSpPr>
            <p:cNvPr id="30" name="Straight Connector 16">
              <a:extLst>
                <a:ext uri="{FF2B5EF4-FFF2-40B4-BE49-F238E27FC236}">
                  <a16:creationId xmlns:a16="http://schemas.microsoft.com/office/drawing/2014/main" id="{A4C60821-FE96-41E1-AB8D-CE0F8EA22959}"/>
                </a:ext>
              </a:extLst>
            </p:cNvPr>
            <p:cNvCxnSpPr>
              <a:cxnSpLocks/>
            </p:cNvCxnSpPr>
            <p:nvPr/>
          </p:nvCxnSpPr>
          <p:spPr>
            <a:xfrm flipV="1">
              <a:off x="10294259" y="3597007"/>
              <a:ext cx="0" cy="140344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33" name="Group 12">
            <a:extLst>
              <a:ext uri="{FF2B5EF4-FFF2-40B4-BE49-F238E27FC236}">
                <a16:creationId xmlns:a16="http://schemas.microsoft.com/office/drawing/2014/main" id="{7DCA4955-0FA3-4AA1-B4AB-9314B48078FD}"/>
              </a:ext>
            </a:extLst>
          </p:cNvPr>
          <p:cNvGrpSpPr/>
          <p:nvPr/>
        </p:nvGrpSpPr>
        <p:grpSpPr>
          <a:xfrm>
            <a:off x="6370514" y="4235215"/>
            <a:ext cx="3814479" cy="1017087"/>
            <a:chOff x="9673753" y="3597007"/>
            <a:chExt cx="4457220" cy="1403440"/>
          </a:xfrm>
        </p:grpSpPr>
        <p:grpSp>
          <p:nvGrpSpPr>
            <p:cNvPr id="34" name="Group 10">
              <a:extLst>
                <a:ext uri="{FF2B5EF4-FFF2-40B4-BE49-F238E27FC236}">
                  <a16:creationId xmlns:a16="http://schemas.microsoft.com/office/drawing/2014/main" id="{95A257A3-FE56-4A91-9447-D177731ADD43}"/>
                </a:ext>
              </a:extLst>
            </p:cNvPr>
            <p:cNvGrpSpPr>
              <a:grpSpLocks/>
            </p:cNvGrpSpPr>
            <p:nvPr/>
          </p:nvGrpSpPr>
          <p:grpSpPr bwMode="auto">
            <a:xfrm rot="10800000" flipH="1">
              <a:off x="9673753" y="4037841"/>
              <a:ext cx="557009" cy="521772"/>
              <a:chOff x="1194" y="1382"/>
              <a:chExt cx="1233" cy="1155"/>
            </a:xfrm>
            <a:solidFill>
              <a:schemeClr val="bg1"/>
            </a:solidFill>
          </p:grpSpPr>
          <p:sp>
            <p:nvSpPr>
              <p:cNvPr id="37" name="Freeform 11">
                <a:extLst>
                  <a:ext uri="{FF2B5EF4-FFF2-40B4-BE49-F238E27FC236}">
                    <a16:creationId xmlns:a16="http://schemas.microsoft.com/office/drawing/2014/main" id="{72F74E61-DA0B-4EA3-A241-E7050CD599CF}"/>
                  </a:ext>
                </a:extLst>
              </p:cNvPr>
              <p:cNvSpPr>
                <a:spLocks/>
              </p:cNvSpPr>
              <p:nvPr userDrawn="1"/>
            </p:nvSpPr>
            <p:spPr bwMode="auto">
              <a:xfrm>
                <a:off x="1194" y="1382"/>
                <a:ext cx="663" cy="1155"/>
              </a:xfrm>
              <a:custGeom>
                <a:avLst/>
                <a:gdLst>
                  <a:gd name="T0" fmla="*/ 409 w 444"/>
                  <a:gd name="T1" fmla="*/ 324 h 737"/>
                  <a:gd name="T2" fmla="*/ 257 w 444"/>
                  <a:gd name="T3" fmla="*/ 270 h 737"/>
                  <a:gd name="T4" fmla="*/ 130 w 444"/>
                  <a:gd name="T5" fmla="*/ 326 h 737"/>
                  <a:gd name="T6" fmla="*/ 366 w 444"/>
                  <a:gd name="T7" fmla="*/ 45 h 737"/>
                  <a:gd name="T8" fmla="*/ 338 w 444"/>
                  <a:gd name="T9" fmla="*/ 0 h 737"/>
                  <a:gd name="T10" fmla="*/ 19 w 444"/>
                  <a:gd name="T11" fmla="*/ 489 h 737"/>
                  <a:gd name="T12" fmla="*/ 276 w 444"/>
                  <a:gd name="T13" fmla="*/ 730 h 737"/>
                  <a:gd name="T14" fmla="*/ 444 w 444"/>
                  <a:gd name="T15" fmla="*/ 634 h 737"/>
                  <a:gd name="T16" fmla="*/ 391 w 444"/>
                  <a:gd name="T17" fmla="*/ 493 h 737"/>
                  <a:gd name="T18" fmla="*/ 409 w 444"/>
                  <a:gd name="T19" fmla="*/ 324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4" h="737">
                    <a:moveTo>
                      <a:pt x="409" y="324"/>
                    </a:moveTo>
                    <a:cubicBezTo>
                      <a:pt x="369" y="287"/>
                      <a:pt x="316" y="265"/>
                      <a:pt x="257" y="270"/>
                    </a:cubicBezTo>
                    <a:cubicBezTo>
                      <a:pt x="198" y="274"/>
                      <a:pt x="177" y="291"/>
                      <a:pt x="130" y="326"/>
                    </a:cubicBezTo>
                    <a:cubicBezTo>
                      <a:pt x="131" y="213"/>
                      <a:pt x="302" y="76"/>
                      <a:pt x="366" y="45"/>
                    </a:cubicBezTo>
                    <a:cubicBezTo>
                      <a:pt x="366" y="45"/>
                      <a:pt x="350" y="18"/>
                      <a:pt x="338" y="0"/>
                    </a:cubicBezTo>
                    <a:cubicBezTo>
                      <a:pt x="192" y="30"/>
                      <a:pt x="0" y="231"/>
                      <a:pt x="19" y="489"/>
                    </a:cubicBezTo>
                    <a:cubicBezTo>
                      <a:pt x="32" y="657"/>
                      <a:pt x="182" y="737"/>
                      <a:pt x="276" y="730"/>
                    </a:cubicBezTo>
                    <a:cubicBezTo>
                      <a:pt x="332" y="726"/>
                      <a:pt x="401" y="693"/>
                      <a:pt x="444" y="634"/>
                    </a:cubicBezTo>
                    <a:cubicBezTo>
                      <a:pt x="416" y="598"/>
                      <a:pt x="396" y="551"/>
                      <a:pt x="391" y="493"/>
                    </a:cubicBezTo>
                    <a:cubicBezTo>
                      <a:pt x="387" y="433"/>
                      <a:pt x="394" y="376"/>
                      <a:pt x="409" y="3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dirty="0"/>
              </a:p>
            </p:txBody>
          </p:sp>
          <p:sp>
            <p:nvSpPr>
              <p:cNvPr id="38" name="Freeform 12">
                <a:extLst>
                  <a:ext uri="{FF2B5EF4-FFF2-40B4-BE49-F238E27FC236}">
                    <a16:creationId xmlns:a16="http://schemas.microsoft.com/office/drawing/2014/main" id="{B112FA2D-6C48-41C2-83DE-AB6ED5078A3A}"/>
                  </a:ext>
                </a:extLst>
              </p:cNvPr>
              <p:cNvSpPr>
                <a:spLocks/>
              </p:cNvSpPr>
              <p:nvPr userDrawn="1"/>
            </p:nvSpPr>
            <p:spPr bwMode="auto">
              <a:xfrm>
                <a:off x="1684" y="1382"/>
                <a:ext cx="743" cy="1155"/>
              </a:xfrm>
              <a:custGeom>
                <a:avLst/>
                <a:gdLst>
                  <a:gd name="T0" fmla="*/ 487 w 498"/>
                  <a:gd name="T1" fmla="*/ 485 h 737"/>
                  <a:gd name="T2" fmla="*/ 257 w 498"/>
                  <a:gd name="T3" fmla="*/ 270 h 737"/>
                  <a:gd name="T4" fmla="*/ 129 w 498"/>
                  <a:gd name="T5" fmla="*/ 326 h 737"/>
                  <a:gd name="T6" fmla="*/ 366 w 498"/>
                  <a:gd name="T7" fmla="*/ 45 h 737"/>
                  <a:gd name="T8" fmla="*/ 337 w 498"/>
                  <a:gd name="T9" fmla="*/ 0 h 737"/>
                  <a:gd name="T10" fmla="*/ 19 w 498"/>
                  <a:gd name="T11" fmla="*/ 488 h 737"/>
                  <a:gd name="T12" fmla="*/ 276 w 498"/>
                  <a:gd name="T13" fmla="*/ 730 h 737"/>
                  <a:gd name="T14" fmla="*/ 487 w 498"/>
                  <a:gd name="T15" fmla="*/ 485 h 7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8" h="737">
                    <a:moveTo>
                      <a:pt x="487" y="485"/>
                    </a:moveTo>
                    <a:cubicBezTo>
                      <a:pt x="478" y="369"/>
                      <a:pt x="382" y="260"/>
                      <a:pt x="257" y="270"/>
                    </a:cubicBezTo>
                    <a:cubicBezTo>
                      <a:pt x="197" y="274"/>
                      <a:pt x="177" y="291"/>
                      <a:pt x="129" y="326"/>
                    </a:cubicBezTo>
                    <a:cubicBezTo>
                      <a:pt x="130" y="213"/>
                      <a:pt x="302" y="76"/>
                      <a:pt x="366" y="45"/>
                    </a:cubicBezTo>
                    <a:cubicBezTo>
                      <a:pt x="366" y="45"/>
                      <a:pt x="349" y="18"/>
                      <a:pt x="337" y="0"/>
                    </a:cubicBezTo>
                    <a:cubicBezTo>
                      <a:pt x="192" y="29"/>
                      <a:pt x="0" y="231"/>
                      <a:pt x="19" y="488"/>
                    </a:cubicBezTo>
                    <a:cubicBezTo>
                      <a:pt x="32" y="657"/>
                      <a:pt x="182" y="737"/>
                      <a:pt x="276" y="730"/>
                    </a:cubicBezTo>
                    <a:cubicBezTo>
                      <a:pt x="369" y="723"/>
                      <a:pt x="498" y="635"/>
                      <a:pt x="487" y="4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050" dirty="0"/>
              </a:p>
            </p:txBody>
          </p:sp>
        </p:grpSp>
        <p:sp>
          <p:nvSpPr>
            <p:cNvPr id="35" name="Espace réservé du texte 20">
              <a:extLst>
                <a:ext uri="{FF2B5EF4-FFF2-40B4-BE49-F238E27FC236}">
                  <a16:creationId xmlns:a16="http://schemas.microsoft.com/office/drawing/2014/main" id="{20BD8540-E880-40BC-B6AB-A0A9FA417034}"/>
                </a:ext>
              </a:extLst>
            </p:cNvPr>
            <p:cNvSpPr txBox="1">
              <a:spLocks/>
            </p:cNvSpPr>
            <p:nvPr/>
          </p:nvSpPr>
          <p:spPr>
            <a:xfrm>
              <a:off x="10352610" y="3661584"/>
              <a:ext cx="3778363" cy="1274286"/>
            </a:xfrm>
            <a:prstGeom prst="rect">
              <a:avLst/>
            </a:prstGeom>
            <a:solidFill>
              <a:schemeClr val="tx2"/>
            </a:solidFill>
          </p:spPr>
          <p:txBody>
            <a:bodyPr anchor="ctr">
              <a:normAutofit/>
            </a:bodyPr>
            <a:lstStyle>
              <a:lvl1pPr marL="0" indent="0" algn="l" defTabSz="914400" rtl="0" eaLnBrk="1" latinLnBrk="0" hangingPunct="1">
                <a:lnSpc>
                  <a:spcPct val="90000"/>
                </a:lnSpc>
                <a:spcBef>
                  <a:spcPts val="1800"/>
                </a:spcBef>
                <a:buSzPct val="50000"/>
                <a:buFont typeface="Arial" panose="020B0406020202030204" pitchFamily="34" charset="0"/>
                <a:buNone/>
                <a:defRPr sz="2800" b="0" kern="1200">
                  <a:solidFill>
                    <a:schemeClr val="bg2"/>
                  </a:solidFill>
                  <a:latin typeface="+mn-lt"/>
                  <a:ea typeface="+mn-ea"/>
                  <a:cs typeface="+mn-cs"/>
                </a:defRPr>
              </a:lvl1pPr>
              <a:lvl2pPr marL="447675" indent="-314325" algn="l" defTabSz="914400" rtl="0" eaLnBrk="1" latinLnBrk="0" hangingPunct="1">
                <a:lnSpc>
                  <a:spcPct val="90000"/>
                </a:lnSpc>
                <a:spcBef>
                  <a:spcPts val="600"/>
                </a:spcBef>
                <a:buFont typeface="Arial" panose="020B0604020202020204" pitchFamily="34" charset="0"/>
                <a:buChar char="—"/>
                <a:defRPr sz="1400" kern="1200">
                  <a:solidFill>
                    <a:schemeClr val="bg2"/>
                  </a:solidFill>
                  <a:latin typeface="+mn-lt"/>
                  <a:ea typeface="+mn-ea"/>
                  <a:cs typeface="+mn-cs"/>
                </a:defRPr>
              </a:lvl2pPr>
              <a:lvl3pPr marL="714375" indent="-171450" algn="l" defTabSz="914400" rtl="0" eaLnBrk="1" latinLnBrk="0" hangingPunct="1">
                <a:lnSpc>
                  <a:spcPct val="90000"/>
                </a:lnSpc>
                <a:spcBef>
                  <a:spcPts val="600"/>
                </a:spcBef>
                <a:buFont typeface="Courier New" panose="02070309020205020404" pitchFamily="49" charset="0"/>
                <a:buChar char="o"/>
                <a:defRPr sz="1200" kern="1200">
                  <a:solidFill>
                    <a:schemeClr val="bg2"/>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Arial"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nb-NO" sz="1100" dirty="0">
                  <a:solidFill>
                    <a:schemeClr val="bg1"/>
                  </a:solidFill>
                </a:rPr>
                <a:t>Ja, organisasjoner tar kontakt med kommunen for råd og veiledning og hjelp til rekruttering.</a:t>
              </a:r>
            </a:p>
          </p:txBody>
        </p:sp>
        <p:cxnSp>
          <p:nvCxnSpPr>
            <p:cNvPr id="36" name="Straight Connector 16">
              <a:extLst>
                <a:ext uri="{FF2B5EF4-FFF2-40B4-BE49-F238E27FC236}">
                  <a16:creationId xmlns:a16="http://schemas.microsoft.com/office/drawing/2014/main" id="{3A87DA46-763F-42AE-988F-30EB5BB1FB1F}"/>
                </a:ext>
              </a:extLst>
            </p:cNvPr>
            <p:cNvCxnSpPr>
              <a:cxnSpLocks/>
            </p:cNvCxnSpPr>
            <p:nvPr/>
          </p:nvCxnSpPr>
          <p:spPr>
            <a:xfrm flipV="1">
              <a:off x="10294259" y="3597007"/>
              <a:ext cx="0" cy="140344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39" name="Group 12">
            <a:extLst>
              <a:ext uri="{FF2B5EF4-FFF2-40B4-BE49-F238E27FC236}">
                <a16:creationId xmlns:a16="http://schemas.microsoft.com/office/drawing/2014/main" id="{93CC162B-3E34-43FD-A795-D430A49A3D64}"/>
              </a:ext>
            </a:extLst>
          </p:cNvPr>
          <p:cNvGrpSpPr/>
          <p:nvPr/>
        </p:nvGrpSpPr>
        <p:grpSpPr>
          <a:xfrm>
            <a:off x="8040147" y="722362"/>
            <a:ext cx="3814479" cy="1017087"/>
            <a:chOff x="9673753" y="3597007"/>
            <a:chExt cx="4457220" cy="1403440"/>
          </a:xfrm>
        </p:grpSpPr>
        <p:grpSp>
          <p:nvGrpSpPr>
            <p:cNvPr id="40" name="Group 10">
              <a:extLst>
                <a:ext uri="{FF2B5EF4-FFF2-40B4-BE49-F238E27FC236}">
                  <a16:creationId xmlns:a16="http://schemas.microsoft.com/office/drawing/2014/main" id="{2B741AEC-CE54-47FF-8C08-272BE70627F8}"/>
                </a:ext>
              </a:extLst>
            </p:cNvPr>
            <p:cNvGrpSpPr>
              <a:grpSpLocks/>
            </p:cNvGrpSpPr>
            <p:nvPr/>
          </p:nvGrpSpPr>
          <p:grpSpPr bwMode="auto">
            <a:xfrm rot="10800000" flipH="1">
              <a:off x="9673753" y="4037841"/>
              <a:ext cx="557009" cy="521772"/>
              <a:chOff x="1194" y="1382"/>
              <a:chExt cx="1233" cy="1155"/>
            </a:xfrm>
            <a:solidFill>
              <a:schemeClr val="bg1"/>
            </a:solidFill>
          </p:grpSpPr>
          <p:sp>
            <p:nvSpPr>
              <p:cNvPr id="43" name="Freeform 11">
                <a:extLst>
                  <a:ext uri="{FF2B5EF4-FFF2-40B4-BE49-F238E27FC236}">
                    <a16:creationId xmlns:a16="http://schemas.microsoft.com/office/drawing/2014/main" id="{841A002C-8FD7-44BB-B263-67B44429AFDD}"/>
                  </a:ext>
                </a:extLst>
              </p:cNvPr>
              <p:cNvSpPr>
                <a:spLocks/>
              </p:cNvSpPr>
              <p:nvPr userDrawn="1"/>
            </p:nvSpPr>
            <p:spPr bwMode="auto">
              <a:xfrm>
                <a:off x="1194" y="1382"/>
                <a:ext cx="663" cy="1155"/>
              </a:xfrm>
              <a:custGeom>
                <a:avLst/>
                <a:gdLst>
                  <a:gd name="T0" fmla="*/ 409 w 444"/>
                  <a:gd name="T1" fmla="*/ 324 h 737"/>
                  <a:gd name="T2" fmla="*/ 257 w 444"/>
                  <a:gd name="T3" fmla="*/ 270 h 737"/>
                  <a:gd name="T4" fmla="*/ 130 w 444"/>
                  <a:gd name="T5" fmla="*/ 326 h 737"/>
                  <a:gd name="T6" fmla="*/ 366 w 444"/>
                  <a:gd name="T7" fmla="*/ 45 h 737"/>
                  <a:gd name="T8" fmla="*/ 338 w 444"/>
                  <a:gd name="T9" fmla="*/ 0 h 737"/>
                  <a:gd name="T10" fmla="*/ 19 w 444"/>
                  <a:gd name="T11" fmla="*/ 489 h 737"/>
                  <a:gd name="T12" fmla="*/ 276 w 444"/>
                  <a:gd name="T13" fmla="*/ 730 h 737"/>
                  <a:gd name="T14" fmla="*/ 444 w 444"/>
                  <a:gd name="T15" fmla="*/ 634 h 737"/>
                  <a:gd name="T16" fmla="*/ 391 w 444"/>
                  <a:gd name="T17" fmla="*/ 493 h 737"/>
                  <a:gd name="T18" fmla="*/ 409 w 444"/>
                  <a:gd name="T19" fmla="*/ 324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4" h="737">
                    <a:moveTo>
                      <a:pt x="409" y="324"/>
                    </a:moveTo>
                    <a:cubicBezTo>
                      <a:pt x="369" y="287"/>
                      <a:pt x="316" y="265"/>
                      <a:pt x="257" y="270"/>
                    </a:cubicBezTo>
                    <a:cubicBezTo>
                      <a:pt x="198" y="274"/>
                      <a:pt x="177" y="291"/>
                      <a:pt x="130" y="326"/>
                    </a:cubicBezTo>
                    <a:cubicBezTo>
                      <a:pt x="131" y="213"/>
                      <a:pt x="302" y="76"/>
                      <a:pt x="366" y="45"/>
                    </a:cubicBezTo>
                    <a:cubicBezTo>
                      <a:pt x="366" y="45"/>
                      <a:pt x="350" y="18"/>
                      <a:pt x="338" y="0"/>
                    </a:cubicBezTo>
                    <a:cubicBezTo>
                      <a:pt x="192" y="30"/>
                      <a:pt x="0" y="231"/>
                      <a:pt x="19" y="489"/>
                    </a:cubicBezTo>
                    <a:cubicBezTo>
                      <a:pt x="32" y="657"/>
                      <a:pt x="182" y="737"/>
                      <a:pt x="276" y="730"/>
                    </a:cubicBezTo>
                    <a:cubicBezTo>
                      <a:pt x="332" y="726"/>
                      <a:pt x="401" y="693"/>
                      <a:pt x="444" y="634"/>
                    </a:cubicBezTo>
                    <a:cubicBezTo>
                      <a:pt x="416" y="598"/>
                      <a:pt x="396" y="551"/>
                      <a:pt x="391" y="493"/>
                    </a:cubicBezTo>
                    <a:cubicBezTo>
                      <a:pt x="387" y="433"/>
                      <a:pt x="394" y="376"/>
                      <a:pt x="409" y="3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dirty="0"/>
              </a:p>
            </p:txBody>
          </p:sp>
          <p:sp>
            <p:nvSpPr>
              <p:cNvPr id="44" name="Freeform 12">
                <a:extLst>
                  <a:ext uri="{FF2B5EF4-FFF2-40B4-BE49-F238E27FC236}">
                    <a16:creationId xmlns:a16="http://schemas.microsoft.com/office/drawing/2014/main" id="{928F94C1-166A-4C98-9DC9-A5CF9407AE50}"/>
                  </a:ext>
                </a:extLst>
              </p:cNvPr>
              <p:cNvSpPr>
                <a:spLocks/>
              </p:cNvSpPr>
              <p:nvPr userDrawn="1"/>
            </p:nvSpPr>
            <p:spPr bwMode="auto">
              <a:xfrm>
                <a:off x="1684" y="1382"/>
                <a:ext cx="743" cy="1155"/>
              </a:xfrm>
              <a:custGeom>
                <a:avLst/>
                <a:gdLst>
                  <a:gd name="T0" fmla="*/ 487 w 498"/>
                  <a:gd name="T1" fmla="*/ 485 h 737"/>
                  <a:gd name="T2" fmla="*/ 257 w 498"/>
                  <a:gd name="T3" fmla="*/ 270 h 737"/>
                  <a:gd name="T4" fmla="*/ 129 w 498"/>
                  <a:gd name="T5" fmla="*/ 326 h 737"/>
                  <a:gd name="T6" fmla="*/ 366 w 498"/>
                  <a:gd name="T7" fmla="*/ 45 h 737"/>
                  <a:gd name="T8" fmla="*/ 337 w 498"/>
                  <a:gd name="T9" fmla="*/ 0 h 737"/>
                  <a:gd name="T10" fmla="*/ 19 w 498"/>
                  <a:gd name="T11" fmla="*/ 488 h 737"/>
                  <a:gd name="T12" fmla="*/ 276 w 498"/>
                  <a:gd name="T13" fmla="*/ 730 h 737"/>
                  <a:gd name="T14" fmla="*/ 487 w 498"/>
                  <a:gd name="T15" fmla="*/ 485 h 7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8" h="737">
                    <a:moveTo>
                      <a:pt x="487" y="485"/>
                    </a:moveTo>
                    <a:cubicBezTo>
                      <a:pt x="478" y="369"/>
                      <a:pt x="382" y="260"/>
                      <a:pt x="257" y="270"/>
                    </a:cubicBezTo>
                    <a:cubicBezTo>
                      <a:pt x="197" y="274"/>
                      <a:pt x="177" y="291"/>
                      <a:pt x="129" y="326"/>
                    </a:cubicBezTo>
                    <a:cubicBezTo>
                      <a:pt x="130" y="213"/>
                      <a:pt x="302" y="76"/>
                      <a:pt x="366" y="45"/>
                    </a:cubicBezTo>
                    <a:cubicBezTo>
                      <a:pt x="366" y="45"/>
                      <a:pt x="349" y="18"/>
                      <a:pt x="337" y="0"/>
                    </a:cubicBezTo>
                    <a:cubicBezTo>
                      <a:pt x="192" y="29"/>
                      <a:pt x="0" y="231"/>
                      <a:pt x="19" y="488"/>
                    </a:cubicBezTo>
                    <a:cubicBezTo>
                      <a:pt x="32" y="657"/>
                      <a:pt x="182" y="737"/>
                      <a:pt x="276" y="730"/>
                    </a:cubicBezTo>
                    <a:cubicBezTo>
                      <a:pt x="369" y="723"/>
                      <a:pt x="498" y="635"/>
                      <a:pt x="487" y="4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050" dirty="0"/>
              </a:p>
            </p:txBody>
          </p:sp>
        </p:grpSp>
        <p:sp>
          <p:nvSpPr>
            <p:cNvPr id="41" name="Espace réservé du texte 20">
              <a:extLst>
                <a:ext uri="{FF2B5EF4-FFF2-40B4-BE49-F238E27FC236}">
                  <a16:creationId xmlns:a16="http://schemas.microsoft.com/office/drawing/2014/main" id="{C85AFB3F-04C0-489B-B151-9903B34D8CBC}"/>
                </a:ext>
              </a:extLst>
            </p:cNvPr>
            <p:cNvSpPr txBox="1">
              <a:spLocks/>
            </p:cNvSpPr>
            <p:nvPr/>
          </p:nvSpPr>
          <p:spPr>
            <a:xfrm>
              <a:off x="10352610" y="3661584"/>
              <a:ext cx="3778363" cy="1274286"/>
            </a:xfrm>
            <a:prstGeom prst="rect">
              <a:avLst/>
            </a:prstGeom>
            <a:solidFill>
              <a:schemeClr val="tx2"/>
            </a:solidFill>
          </p:spPr>
          <p:txBody>
            <a:bodyPr anchor="ctr">
              <a:normAutofit/>
            </a:bodyPr>
            <a:lstStyle>
              <a:lvl1pPr marL="0" indent="0" algn="l" defTabSz="914400" rtl="0" eaLnBrk="1" latinLnBrk="0" hangingPunct="1">
                <a:lnSpc>
                  <a:spcPct val="90000"/>
                </a:lnSpc>
                <a:spcBef>
                  <a:spcPts val="1800"/>
                </a:spcBef>
                <a:buSzPct val="50000"/>
                <a:buFont typeface="Arial" panose="020B0406020202030204" pitchFamily="34" charset="0"/>
                <a:buNone/>
                <a:defRPr sz="2800" b="0" kern="1200">
                  <a:solidFill>
                    <a:schemeClr val="bg2"/>
                  </a:solidFill>
                  <a:latin typeface="+mn-lt"/>
                  <a:ea typeface="+mn-ea"/>
                  <a:cs typeface="+mn-cs"/>
                </a:defRPr>
              </a:lvl1pPr>
              <a:lvl2pPr marL="447675" indent="-314325" algn="l" defTabSz="914400" rtl="0" eaLnBrk="1" latinLnBrk="0" hangingPunct="1">
                <a:lnSpc>
                  <a:spcPct val="90000"/>
                </a:lnSpc>
                <a:spcBef>
                  <a:spcPts val="600"/>
                </a:spcBef>
                <a:buFont typeface="Arial" panose="020B0604020202020204" pitchFamily="34" charset="0"/>
                <a:buChar char="—"/>
                <a:defRPr sz="1400" kern="1200">
                  <a:solidFill>
                    <a:schemeClr val="bg2"/>
                  </a:solidFill>
                  <a:latin typeface="+mn-lt"/>
                  <a:ea typeface="+mn-ea"/>
                  <a:cs typeface="+mn-cs"/>
                </a:defRPr>
              </a:lvl2pPr>
              <a:lvl3pPr marL="714375" indent="-171450" algn="l" defTabSz="914400" rtl="0" eaLnBrk="1" latinLnBrk="0" hangingPunct="1">
                <a:lnSpc>
                  <a:spcPct val="90000"/>
                </a:lnSpc>
                <a:spcBef>
                  <a:spcPts val="600"/>
                </a:spcBef>
                <a:buFont typeface="Courier New" panose="02070309020205020404" pitchFamily="49" charset="0"/>
                <a:buChar char="o"/>
                <a:defRPr sz="1200" kern="1200">
                  <a:solidFill>
                    <a:schemeClr val="bg2"/>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Arial"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nb-NO" sz="1100" dirty="0">
                  <a:solidFill>
                    <a:schemeClr val="bg1"/>
                  </a:solidFill>
                </a:rPr>
                <a:t>dialogen går gjennom frivillighetssentralen</a:t>
              </a:r>
            </a:p>
          </p:txBody>
        </p:sp>
        <p:cxnSp>
          <p:nvCxnSpPr>
            <p:cNvPr id="42" name="Straight Connector 16">
              <a:extLst>
                <a:ext uri="{FF2B5EF4-FFF2-40B4-BE49-F238E27FC236}">
                  <a16:creationId xmlns:a16="http://schemas.microsoft.com/office/drawing/2014/main" id="{5794084C-499D-4013-8485-8905693638A6}"/>
                </a:ext>
              </a:extLst>
            </p:cNvPr>
            <p:cNvCxnSpPr>
              <a:cxnSpLocks/>
            </p:cNvCxnSpPr>
            <p:nvPr/>
          </p:nvCxnSpPr>
          <p:spPr>
            <a:xfrm flipV="1">
              <a:off x="10294259" y="3597007"/>
              <a:ext cx="0" cy="140344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47" name="strFooter">
            <a:extLst>
              <a:ext uri="{FF2B5EF4-FFF2-40B4-BE49-F238E27FC236}">
                <a16:creationId xmlns:a16="http://schemas.microsoft.com/office/drawing/2014/main" id="{596F61BF-14DF-4C7D-A32B-472677C82BE1}"/>
              </a:ext>
            </a:extLst>
          </p:cNvPr>
          <p:cNvSpPr txBox="1">
            <a:spLocks/>
          </p:cNvSpPr>
          <p:nvPr/>
        </p:nvSpPr>
        <p:spPr>
          <a:xfrm>
            <a:off x="950887" y="6200774"/>
            <a:ext cx="10080000" cy="396875"/>
          </a:xfrm>
          <a:prstGeom prst="rect">
            <a:avLst/>
          </a:prstGeom>
        </p:spPr>
        <p:txBody>
          <a:bodyPr/>
          <a:lstStyle>
            <a:lvl1pPr marL="0" indent="0" algn="l" defTabSz="914400" rtl="0" eaLnBrk="1" latinLnBrk="0" hangingPunct="1">
              <a:lnSpc>
                <a:spcPct val="100000"/>
              </a:lnSpc>
              <a:spcBef>
                <a:spcPts val="800"/>
              </a:spcBef>
              <a:buSzPct val="50000"/>
              <a:buFont typeface="Arial" panose="020B0406020202030204" pitchFamily="34" charset="0"/>
              <a:buNone/>
              <a:defRPr sz="1600" b="0" kern="1200">
                <a:solidFill>
                  <a:schemeClr val="tx1"/>
                </a:solidFill>
                <a:latin typeface="+mn-lt"/>
                <a:ea typeface="+mn-ea"/>
                <a:cs typeface="+mn-cs"/>
              </a:defRPr>
            </a:lvl1pPr>
            <a:lvl2pPr marL="266700" indent="-219075" algn="l" defTabSz="898525" rtl="0" eaLnBrk="1" latinLnBrk="0" hangingPunct="1">
              <a:lnSpc>
                <a:spcPct val="100000"/>
              </a:lnSpc>
              <a:spcBef>
                <a:spcPts val="600"/>
              </a:spcBef>
              <a:buSzPct val="80000"/>
              <a:buFontTx/>
              <a:buBlip>
                <a:blip r:embed="rId4"/>
              </a:buBlip>
              <a:tabLst/>
              <a:defRPr sz="1600" kern="1200">
                <a:solidFill>
                  <a:schemeClr val="tx1"/>
                </a:solidFill>
                <a:latin typeface="+mn-lt"/>
                <a:ea typeface="+mn-ea"/>
                <a:cs typeface="+mn-cs"/>
              </a:defRPr>
            </a:lvl2pPr>
            <a:lvl3pPr marL="539750" indent="-180975" algn="l" defTabSz="898525"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808038" indent="-176213" algn="l" defTabSz="898525"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4pPr>
            <a:lvl5pPr marL="996950" indent="-146050" algn="l" defTabSz="898525" rtl="0" eaLnBrk="1" latinLnBrk="0" hangingPunct="1">
              <a:lnSpc>
                <a:spcPct val="90000"/>
              </a:lnSpc>
              <a:spcBef>
                <a:spcPts val="500"/>
              </a:spcBef>
              <a:buFont typeface="Arial" panose="020B040602020203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541338">
              <a:spcBef>
                <a:spcPts val="0"/>
              </a:spcBef>
            </a:pPr>
            <a:r>
              <a:rPr lang="nb-NO" sz="800" i="1" dirty="0">
                <a:solidFill>
                  <a:schemeClr val="tx1">
                    <a:lumMod val="50000"/>
                    <a:lumOff val="50000"/>
                  </a:schemeClr>
                </a:solidFill>
              </a:rPr>
              <a:t>Base:	n= 133 </a:t>
            </a:r>
          </a:p>
          <a:p>
            <a:pPr defTabSz="541338">
              <a:spcBef>
                <a:spcPts val="0"/>
              </a:spcBef>
            </a:pPr>
            <a:r>
              <a:rPr lang="nb-NO" sz="800" i="1" dirty="0">
                <a:solidFill>
                  <a:schemeClr val="tx1">
                    <a:lumMod val="50000"/>
                    <a:lumOff val="50000"/>
                  </a:schemeClr>
                </a:solidFill>
              </a:rPr>
              <a:t>Spørsmål: Q12b Har kommunen kontakt med organisasjoner eller virksomheter som organiserer fritidsaktiviteter </a:t>
            </a:r>
            <a:r>
              <a:rPr lang="nb-NO" sz="800" i="1" dirty="0">
                <a:solidFill>
                  <a:schemeClr val="bg1"/>
                </a:solidFill>
              </a:rPr>
              <a:t>om hvordan de kan tilrettelegge for barn med nedsatt funksjonsevne?</a:t>
            </a:r>
          </a:p>
        </p:txBody>
      </p:sp>
      <p:sp>
        <p:nvSpPr>
          <p:cNvPr id="49" name="Text Placeholder 4">
            <a:extLst>
              <a:ext uri="{FF2B5EF4-FFF2-40B4-BE49-F238E27FC236}">
                <a16:creationId xmlns:a16="http://schemas.microsoft.com/office/drawing/2014/main" id="{B9237F66-F6E4-4BC7-ADDB-FB45F40442D7}"/>
              </a:ext>
            </a:extLst>
          </p:cNvPr>
          <p:cNvSpPr txBox="1">
            <a:spLocks/>
          </p:cNvSpPr>
          <p:nvPr/>
        </p:nvSpPr>
        <p:spPr>
          <a:xfrm>
            <a:off x="6799032" y="223035"/>
            <a:ext cx="5732117" cy="636641"/>
          </a:xfrm>
          <a:prstGeom prst="rect">
            <a:avLst/>
          </a:prstGeom>
          <a:noFill/>
        </p:spPr>
        <p:txBody>
          <a:bodyPr vert="horz" wrap="square" lIns="0" tIns="36000" rIns="0" bIns="36000" rtlCol="0" anchor="b">
            <a:noAutofit/>
          </a:bodyPr>
          <a:lstStyle>
            <a:lvl1pPr marL="0" indent="0" algn="l" defTabSz="914400" rtl="0" eaLnBrk="1" latinLnBrk="0" hangingPunct="1">
              <a:lnSpc>
                <a:spcPct val="100000"/>
              </a:lnSpc>
              <a:spcBef>
                <a:spcPts val="0"/>
              </a:spcBef>
              <a:buSzPct val="50000"/>
              <a:buFont typeface="Arial" panose="020B0406020202030204" pitchFamily="34" charset="0"/>
              <a:buNone/>
              <a:defRPr sz="1800" b="0" kern="1200">
                <a:solidFill>
                  <a:schemeClr val="tx2"/>
                </a:solidFill>
                <a:latin typeface="+mn-lt"/>
                <a:ea typeface="+mn-ea"/>
                <a:cs typeface="+mn-cs"/>
              </a:defRPr>
            </a:lvl1pPr>
            <a:lvl2pPr marL="266700" indent="-219075" algn="l" defTabSz="898525" rtl="0" eaLnBrk="1" latinLnBrk="0" hangingPunct="1">
              <a:lnSpc>
                <a:spcPct val="100000"/>
              </a:lnSpc>
              <a:spcBef>
                <a:spcPts val="600"/>
              </a:spcBef>
              <a:buSzPct val="80000"/>
              <a:buFontTx/>
              <a:buBlip>
                <a:blip r:embed="rId4"/>
              </a:buBlip>
              <a:tabLst/>
              <a:defRPr sz="1600" kern="1200">
                <a:solidFill>
                  <a:schemeClr val="tx1"/>
                </a:solidFill>
                <a:latin typeface="+mn-lt"/>
                <a:ea typeface="+mn-ea"/>
                <a:cs typeface="+mn-cs"/>
              </a:defRPr>
            </a:lvl2pPr>
            <a:lvl3pPr marL="539750" indent="-180975" algn="l" defTabSz="898525"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808038" indent="-176213" algn="l" defTabSz="898525"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4pPr>
            <a:lvl5pPr marL="996950" indent="-146050" algn="l" defTabSz="898525" rtl="0" eaLnBrk="1" latinLnBrk="0" hangingPunct="1">
              <a:lnSpc>
                <a:spcPct val="90000"/>
              </a:lnSpc>
              <a:spcBef>
                <a:spcPts val="500"/>
              </a:spcBef>
              <a:buFont typeface="Arial" panose="020B040602020203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1600" b="1" dirty="0">
                <a:solidFill>
                  <a:schemeClr val="bg1"/>
                </a:solidFill>
              </a:rPr>
              <a:t>Ja, beskriv hvordan dialogen foregår</a:t>
            </a:r>
            <a:r>
              <a:rPr lang="nb-NO" sz="1600" dirty="0">
                <a:solidFill>
                  <a:schemeClr val="bg1"/>
                </a:solidFill>
              </a:rPr>
              <a:t>:</a:t>
            </a:r>
          </a:p>
        </p:txBody>
      </p:sp>
      <p:grpSp>
        <p:nvGrpSpPr>
          <p:cNvPr id="50" name="Group 12">
            <a:extLst>
              <a:ext uri="{FF2B5EF4-FFF2-40B4-BE49-F238E27FC236}">
                <a16:creationId xmlns:a16="http://schemas.microsoft.com/office/drawing/2014/main" id="{713840BF-69C3-4641-91C1-EBBA15406D6E}"/>
              </a:ext>
            </a:extLst>
          </p:cNvPr>
          <p:cNvGrpSpPr/>
          <p:nvPr/>
        </p:nvGrpSpPr>
        <p:grpSpPr>
          <a:xfrm>
            <a:off x="8193161" y="2151645"/>
            <a:ext cx="3814479" cy="1017087"/>
            <a:chOff x="9673753" y="3597007"/>
            <a:chExt cx="4457220" cy="1403440"/>
          </a:xfrm>
        </p:grpSpPr>
        <p:grpSp>
          <p:nvGrpSpPr>
            <p:cNvPr id="51" name="Group 10">
              <a:extLst>
                <a:ext uri="{FF2B5EF4-FFF2-40B4-BE49-F238E27FC236}">
                  <a16:creationId xmlns:a16="http://schemas.microsoft.com/office/drawing/2014/main" id="{D6DB36C0-4E9D-4ABA-A47B-088272CE9E04}"/>
                </a:ext>
              </a:extLst>
            </p:cNvPr>
            <p:cNvGrpSpPr>
              <a:grpSpLocks/>
            </p:cNvGrpSpPr>
            <p:nvPr/>
          </p:nvGrpSpPr>
          <p:grpSpPr bwMode="auto">
            <a:xfrm rot="10800000" flipH="1">
              <a:off x="9673753" y="4037841"/>
              <a:ext cx="557009" cy="521772"/>
              <a:chOff x="1194" y="1382"/>
              <a:chExt cx="1233" cy="1155"/>
            </a:xfrm>
            <a:solidFill>
              <a:schemeClr val="bg1"/>
            </a:solidFill>
          </p:grpSpPr>
          <p:sp>
            <p:nvSpPr>
              <p:cNvPr id="54" name="Freeform 11">
                <a:extLst>
                  <a:ext uri="{FF2B5EF4-FFF2-40B4-BE49-F238E27FC236}">
                    <a16:creationId xmlns:a16="http://schemas.microsoft.com/office/drawing/2014/main" id="{ABFE7F48-06FF-48E4-B4DA-B8FC8D722344}"/>
                  </a:ext>
                </a:extLst>
              </p:cNvPr>
              <p:cNvSpPr>
                <a:spLocks/>
              </p:cNvSpPr>
              <p:nvPr userDrawn="1"/>
            </p:nvSpPr>
            <p:spPr bwMode="auto">
              <a:xfrm>
                <a:off x="1194" y="1382"/>
                <a:ext cx="663" cy="1155"/>
              </a:xfrm>
              <a:custGeom>
                <a:avLst/>
                <a:gdLst>
                  <a:gd name="T0" fmla="*/ 409 w 444"/>
                  <a:gd name="T1" fmla="*/ 324 h 737"/>
                  <a:gd name="T2" fmla="*/ 257 w 444"/>
                  <a:gd name="T3" fmla="*/ 270 h 737"/>
                  <a:gd name="T4" fmla="*/ 130 w 444"/>
                  <a:gd name="T5" fmla="*/ 326 h 737"/>
                  <a:gd name="T6" fmla="*/ 366 w 444"/>
                  <a:gd name="T7" fmla="*/ 45 h 737"/>
                  <a:gd name="T8" fmla="*/ 338 w 444"/>
                  <a:gd name="T9" fmla="*/ 0 h 737"/>
                  <a:gd name="T10" fmla="*/ 19 w 444"/>
                  <a:gd name="T11" fmla="*/ 489 h 737"/>
                  <a:gd name="T12" fmla="*/ 276 w 444"/>
                  <a:gd name="T13" fmla="*/ 730 h 737"/>
                  <a:gd name="T14" fmla="*/ 444 w 444"/>
                  <a:gd name="T15" fmla="*/ 634 h 737"/>
                  <a:gd name="T16" fmla="*/ 391 w 444"/>
                  <a:gd name="T17" fmla="*/ 493 h 737"/>
                  <a:gd name="T18" fmla="*/ 409 w 444"/>
                  <a:gd name="T19" fmla="*/ 324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4" h="737">
                    <a:moveTo>
                      <a:pt x="409" y="324"/>
                    </a:moveTo>
                    <a:cubicBezTo>
                      <a:pt x="369" y="287"/>
                      <a:pt x="316" y="265"/>
                      <a:pt x="257" y="270"/>
                    </a:cubicBezTo>
                    <a:cubicBezTo>
                      <a:pt x="198" y="274"/>
                      <a:pt x="177" y="291"/>
                      <a:pt x="130" y="326"/>
                    </a:cubicBezTo>
                    <a:cubicBezTo>
                      <a:pt x="131" y="213"/>
                      <a:pt x="302" y="76"/>
                      <a:pt x="366" y="45"/>
                    </a:cubicBezTo>
                    <a:cubicBezTo>
                      <a:pt x="366" y="45"/>
                      <a:pt x="350" y="18"/>
                      <a:pt x="338" y="0"/>
                    </a:cubicBezTo>
                    <a:cubicBezTo>
                      <a:pt x="192" y="30"/>
                      <a:pt x="0" y="231"/>
                      <a:pt x="19" y="489"/>
                    </a:cubicBezTo>
                    <a:cubicBezTo>
                      <a:pt x="32" y="657"/>
                      <a:pt x="182" y="737"/>
                      <a:pt x="276" y="730"/>
                    </a:cubicBezTo>
                    <a:cubicBezTo>
                      <a:pt x="332" y="726"/>
                      <a:pt x="401" y="693"/>
                      <a:pt x="444" y="634"/>
                    </a:cubicBezTo>
                    <a:cubicBezTo>
                      <a:pt x="416" y="598"/>
                      <a:pt x="396" y="551"/>
                      <a:pt x="391" y="493"/>
                    </a:cubicBezTo>
                    <a:cubicBezTo>
                      <a:pt x="387" y="433"/>
                      <a:pt x="394" y="376"/>
                      <a:pt x="409" y="3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dirty="0"/>
              </a:p>
            </p:txBody>
          </p:sp>
          <p:sp>
            <p:nvSpPr>
              <p:cNvPr id="55" name="Freeform 12">
                <a:extLst>
                  <a:ext uri="{FF2B5EF4-FFF2-40B4-BE49-F238E27FC236}">
                    <a16:creationId xmlns:a16="http://schemas.microsoft.com/office/drawing/2014/main" id="{920FD56F-523C-4C94-AB96-A453C0540A2F}"/>
                  </a:ext>
                </a:extLst>
              </p:cNvPr>
              <p:cNvSpPr>
                <a:spLocks/>
              </p:cNvSpPr>
              <p:nvPr userDrawn="1"/>
            </p:nvSpPr>
            <p:spPr bwMode="auto">
              <a:xfrm>
                <a:off x="1684" y="1382"/>
                <a:ext cx="743" cy="1155"/>
              </a:xfrm>
              <a:custGeom>
                <a:avLst/>
                <a:gdLst>
                  <a:gd name="T0" fmla="*/ 487 w 498"/>
                  <a:gd name="T1" fmla="*/ 485 h 737"/>
                  <a:gd name="T2" fmla="*/ 257 w 498"/>
                  <a:gd name="T3" fmla="*/ 270 h 737"/>
                  <a:gd name="T4" fmla="*/ 129 w 498"/>
                  <a:gd name="T5" fmla="*/ 326 h 737"/>
                  <a:gd name="T6" fmla="*/ 366 w 498"/>
                  <a:gd name="T7" fmla="*/ 45 h 737"/>
                  <a:gd name="T8" fmla="*/ 337 w 498"/>
                  <a:gd name="T9" fmla="*/ 0 h 737"/>
                  <a:gd name="T10" fmla="*/ 19 w 498"/>
                  <a:gd name="T11" fmla="*/ 488 h 737"/>
                  <a:gd name="T12" fmla="*/ 276 w 498"/>
                  <a:gd name="T13" fmla="*/ 730 h 737"/>
                  <a:gd name="T14" fmla="*/ 487 w 498"/>
                  <a:gd name="T15" fmla="*/ 485 h 7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8" h="737">
                    <a:moveTo>
                      <a:pt x="487" y="485"/>
                    </a:moveTo>
                    <a:cubicBezTo>
                      <a:pt x="478" y="369"/>
                      <a:pt x="382" y="260"/>
                      <a:pt x="257" y="270"/>
                    </a:cubicBezTo>
                    <a:cubicBezTo>
                      <a:pt x="197" y="274"/>
                      <a:pt x="177" y="291"/>
                      <a:pt x="129" y="326"/>
                    </a:cubicBezTo>
                    <a:cubicBezTo>
                      <a:pt x="130" y="213"/>
                      <a:pt x="302" y="76"/>
                      <a:pt x="366" y="45"/>
                    </a:cubicBezTo>
                    <a:cubicBezTo>
                      <a:pt x="366" y="45"/>
                      <a:pt x="349" y="18"/>
                      <a:pt x="337" y="0"/>
                    </a:cubicBezTo>
                    <a:cubicBezTo>
                      <a:pt x="192" y="29"/>
                      <a:pt x="0" y="231"/>
                      <a:pt x="19" y="488"/>
                    </a:cubicBezTo>
                    <a:cubicBezTo>
                      <a:pt x="32" y="657"/>
                      <a:pt x="182" y="737"/>
                      <a:pt x="276" y="730"/>
                    </a:cubicBezTo>
                    <a:cubicBezTo>
                      <a:pt x="369" y="723"/>
                      <a:pt x="498" y="635"/>
                      <a:pt x="487" y="4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050" dirty="0"/>
              </a:p>
            </p:txBody>
          </p:sp>
        </p:grpSp>
        <p:sp>
          <p:nvSpPr>
            <p:cNvPr id="52" name="Espace réservé du texte 20">
              <a:extLst>
                <a:ext uri="{FF2B5EF4-FFF2-40B4-BE49-F238E27FC236}">
                  <a16:creationId xmlns:a16="http://schemas.microsoft.com/office/drawing/2014/main" id="{23AF30C0-044A-45ED-9D0F-AD0A51A1A5B1}"/>
                </a:ext>
              </a:extLst>
            </p:cNvPr>
            <p:cNvSpPr txBox="1">
              <a:spLocks/>
            </p:cNvSpPr>
            <p:nvPr/>
          </p:nvSpPr>
          <p:spPr>
            <a:xfrm>
              <a:off x="10352610" y="3661585"/>
              <a:ext cx="3778363" cy="1274286"/>
            </a:xfrm>
            <a:prstGeom prst="rect">
              <a:avLst/>
            </a:prstGeom>
            <a:solidFill>
              <a:schemeClr val="tx2"/>
            </a:solidFill>
          </p:spPr>
          <p:txBody>
            <a:bodyPr anchor="ctr">
              <a:normAutofit fontScale="92500"/>
            </a:bodyPr>
            <a:lstStyle>
              <a:lvl1pPr marL="0" indent="0" algn="l" defTabSz="914400" rtl="0" eaLnBrk="1" latinLnBrk="0" hangingPunct="1">
                <a:lnSpc>
                  <a:spcPct val="90000"/>
                </a:lnSpc>
                <a:spcBef>
                  <a:spcPts val="1800"/>
                </a:spcBef>
                <a:buSzPct val="50000"/>
                <a:buFont typeface="Arial" panose="020B0406020202030204" pitchFamily="34" charset="0"/>
                <a:buNone/>
                <a:defRPr sz="2800" b="0" kern="1200">
                  <a:solidFill>
                    <a:schemeClr val="bg2"/>
                  </a:solidFill>
                  <a:latin typeface="+mn-lt"/>
                  <a:ea typeface="+mn-ea"/>
                  <a:cs typeface="+mn-cs"/>
                </a:defRPr>
              </a:lvl1pPr>
              <a:lvl2pPr marL="447675" indent="-314325" algn="l" defTabSz="914400" rtl="0" eaLnBrk="1" latinLnBrk="0" hangingPunct="1">
                <a:lnSpc>
                  <a:spcPct val="90000"/>
                </a:lnSpc>
                <a:spcBef>
                  <a:spcPts val="600"/>
                </a:spcBef>
                <a:buFont typeface="Arial" panose="020B0604020202020204" pitchFamily="34" charset="0"/>
                <a:buChar char="—"/>
                <a:defRPr sz="1400" kern="1200">
                  <a:solidFill>
                    <a:schemeClr val="bg2"/>
                  </a:solidFill>
                  <a:latin typeface="+mn-lt"/>
                  <a:ea typeface="+mn-ea"/>
                  <a:cs typeface="+mn-cs"/>
                </a:defRPr>
              </a:lvl2pPr>
              <a:lvl3pPr marL="714375" indent="-171450" algn="l" defTabSz="914400" rtl="0" eaLnBrk="1" latinLnBrk="0" hangingPunct="1">
                <a:lnSpc>
                  <a:spcPct val="90000"/>
                </a:lnSpc>
                <a:spcBef>
                  <a:spcPts val="600"/>
                </a:spcBef>
                <a:buFont typeface="Courier New" panose="02070309020205020404" pitchFamily="49" charset="0"/>
                <a:buChar char="o"/>
                <a:defRPr sz="1200" kern="1200">
                  <a:solidFill>
                    <a:schemeClr val="bg2"/>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Arial"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nb-NO" sz="1100" dirty="0">
                  <a:solidFill>
                    <a:schemeClr val="bg1"/>
                  </a:solidFill>
                </a:rPr>
                <a:t>Dialog med trenere, kontaktpersoner. Behov drøftes i samråd med barnet, pårørende, koordinator og den som organiserer. Dialog med eksterne aktører er noen ganger behov for. eks. paraidrettssenteret.</a:t>
              </a:r>
            </a:p>
          </p:txBody>
        </p:sp>
        <p:cxnSp>
          <p:nvCxnSpPr>
            <p:cNvPr id="53" name="Straight Connector 16">
              <a:extLst>
                <a:ext uri="{FF2B5EF4-FFF2-40B4-BE49-F238E27FC236}">
                  <a16:creationId xmlns:a16="http://schemas.microsoft.com/office/drawing/2014/main" id="{05EB53D6-2199-4AE9-A03B-D7B0A215EB6B}"/>
                </a:ext>
              </a:extLst>
            </p:cNvPr>
            <p:cNvCxnSpPr>
              <a:cxnSpLocks/>
            </p:cNvCxnSpPr>
            <p:nvPr/>
          </p:nvCxnSpPr>
          <p:spPr>
            <a:xfrm flipV="1">
              <a:off x="10294259" y="3597007"/>
              <a:ext cx="0" cy="140344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048819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786A0C-7427-416E-8B7D-6717C813FFA2}"/>
              </a:ext>
            </a:extLst>
          </p:cNvPr>
          <p:cNvSpPr>
            <a:spLocks noGrp="1"/>
          </p:cNvSpPr>
          <p:nvPr>
            <p:ph type="body" sz="quarter" idx="15"/>
          </p:nvPr>
        </p:nvSpPr>
        <p:spPr>
          <a:xfrm>
            <a:off x="407989" y="943236"/>
            <a:ext cx="5859462" cy="850187"/>
          </a:xfrm>
        </p:spPr>
        <p:txBody>
          <a:bodyPr/>
          <a:lstStyle/>
          <a:p>
            <a:r>
              <a:rPr lang="nb-NO" sz="1600" dirty="0"/>
              <a:t>Tilbys det brukerstyrt personlig assistanse eller støttekontakt til barn for å oppfylle deres mulighet til å delta på fritidsaktiviteter?</a:t>
            </a:r>
          </a:p>
          <a:p>
            <a:r>
              <a:rPr lang="nb-NO" sz="1600" dirty="0"/>
              <a:t>Flere svar mulig</a:t>
            </a:r>
          </a:p>
          <a:p>
            <a:endParaRPr lang="nb-NO" dirty="0"/>
          </a:p>
          <a:p>
            <a:endParaRPr lang="nb-NO" i="1" dirty="0"/>
          </a:p>
          <a:p>
            <a:endParaRPr lang="nb-NO" dirty="0"/>
          </a:p>
          <a:p>
            <a:endParaRPr lang="nb-NO" dirty="0"/>
          </a:p>
        </p:txBody>
      </p:sp>
      <p:sp>
        <p:nvSpPr>
          <p:cNvPr id="3" name="strFooter">
            <a:extLst>
              <a:ext uri="{FF2B5EF4-FFF2-40B4-BE49-F238E27FC236}">
                <a16:creationId xmlns:a16="http://schemas.microsoft.com/office/drawing/2014/main" id="{5281DFD9-A549-46A8-9944-C566D00EC967}"/>
              </a:ext>
            </a:extLst>
          </p:cNvPr>
          <p:cNvSpPr>
            <a:spLocks noGrp="1"/>
          </p:cNvSpPr>
          <p:nvPr>
            <p:ph type="body" sz="quarter" idx="17"/>
          </p:nvPr>
        </p:nvSpPr>
        <p:spPr/>
        <p:txBody>
          <a:bodyPr/>
          <a:lstStyle/>
          <a:p>
            <a:r>
              <a:rPr lang="nb-NO" dirty="0"/>
              <a:t>Base:	n=133 og n=119</a:t>
            </a:r>
          </a:p>
          <a:p>
            <a:r>
              <a:rPr lang="nb-NO" dirty="0"/>
              <a:t>Spørsmål:	Q13 </a:t>
            </a:r>
            <a:r>
              <a:rPr lang="nb-NO" sz="800" dirty="0"/>
              <a:t>Tilbys det brukerstyrt personlig assistanse eller støttekontakt til barn for å oppfylle deres mulighet til å delta på fritidsaktiviteter?</a:t>
            </a:r>
          </a:p>
          <a:p>
            <a:r>
              <a:rPr lang="nb-NO" dirty="0"/>
              <a:t>	Q14 Basert på din vurdering, i hvilken grad innfrir tilbud om brukerstyrt personlig assistanse eller støttekontakt barns rett til å delta på fritidsaktiviteter?</a:t>
            </a:r>
          </a:p>
          <a:p>
            <a:endParaRPr lang="nb-NO" dirty="0"/>
          </a:p>
        </p:txBody>
      </p:sp>
      <p:sp>
        <p:nvSpPr>
          <p:cNvPr id="6" name="Slide Number Placeholder 5">
            <a:extLst>
              <a:ext uri="{FF2B5EF4-FFF2-40B4-BE49-F238E27FC236}">
                <a16:creationId xmlns:a16="http://schemas.microsoft.com/office/drawing/2014/main" id="{2DFC2D7F-16FD-423C-A519-8A8A06DEBE21}"/>
              </a:ext>
            </a:extLst>
          </p:cNvPr>
          <p:cNvSpPr>
            <a:spLocks noGrp="1"/>
          </p:cNvSpPr>
          <p:nvPr>
            <p:ph type="sldNum" sz="quarter" idx="18"/>
          </p:nvPr>
        </p:nvSpPr>
        <p:spPr/>
        <p:txBody>
          <a:bodyPr/>
          <a:lstStyle/>
          <a:p>
            <a:fld id="{D61AABEC-672F-4B68-B914-690DA978312C}" type="slidenum">
              <a:rPr lang="nb-NO" smtClean="0"/>
              <a:pPr/>
              <a:t>26</a:t>
            </a:fld>
            <a:r>
              <a:rPr lang="nb-NO" dirty="0"/>
              <a:t> </a:t>
            </a:r>
          </a:p>
        </p:txBody>
      </p:sp>
      <p:sp>
        <p:nvSpPr>
          <p:cNvPr id="5" name="Title 4">
            <a:extLst>
              <a:ext uri="{FF2B5EF4-FFF2-40B4-BE49-F238E27FC236}">
                <a16:creationId xmlns:a16="http://schemas.microsoft.com/office/drawing/2014/main" id="{E14F78F5-287C-4826-83D6-75F90D4E94FB}"/>
              </a:ext>
            </a:extLst>
          </p:cNvPr>
          <p:cNvSpPr>
            <a:spLocks noGrp="1"/>
          </p:cNvSpPr>
          <p:nvPr>
            <p:ph type="title"/>
          </p:nvPr>
        </p:nvSpPr>
        <p:spPr>
          <a:xfrm>
            <a:off x="439271" y="481319"/>
            <a:ext cx="11376023" cy="387798"/>
          </a:xfrm>
        </p:spPr>
        <p:txBody>
          <a:bodyPr/>
          <a:lstStyle/>
          <a:p>
            <a:r>
              <a:rPr lang="nb-NO" sz="2000" dirty="0"/>
              <a:t>2 av 3 kommuner tilbyr BPA eller støttekontakt i et visst antall timer </a:t>
            </a:r>
            <a:br>
              <a:rPr lang="nb-NO" sz="2000" dirty="0"/>
            </a:br>
            <a:endParaRPr lang="nb-NO" sz="2000" dirty="0"/>
          </a:p>
        </p:txBody>
      </p:sp>
      <p:pic>
        <p:nvPicPr>
          <p:cNvPr id="8" name="IpsosLogo">
            <a:extLst>
              <a:ext uri="{FF2B5EF4-FFF2-40B4-BE49-F238E27FC236}">
                <a16:creationId xmlns:a16="http://schemas.microsoft.com/office/drawing/2014/main" id="{B983ABFF-25AB-4C34-A6B6-A70B7CC90DD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1241113" y="6087408"/>
            <a:ext cx="557052" cy="510241"/>
          </a:xfrm>
          <a:prstGeom prst="rect">
            <a:avLst/>
          </a:prstGeom>
        </p:spPr>
      </p:pic>
      <p:graphicFrame>
        <p:nvGraphicFramePr>
          <p:cNvPr id="9" name="Diagram 10">
            <a:extLst>
              <a:ext uri="{FF2B5EF4-FFF2-40B4-BE49-F238E27FC236}">
                <a16:creationId xmlns:a16="http://schemas.microsoft.com/office/drawing/2014/main" id="{52E654CB-3B17-4BEA-9301-59D99A541681}"/>
              </a:ext>
            </a:extLst>
          </p:cNvPr>
          <p:cNvGraphicFramePr/>
          <p:nvPr>
            <p:extLst>
              <p:ext uri="{D42A27DB-BD31-4B8C-83A1-F6EECF244321}">
                <p14:modId xmlns:p14="http://schemas.microsoft.com/office/powerpoint/2010/main" val="3431317434"/>
              </p:ext>
            </p:extLst>
          </p:nvPr>
        </p:nvGraphicFramePr>
        <p:xfrm>
          <a:off x="295081" y="1793424"/>
          <a:ext cx="6207259" cy="3972859"/>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2">
            <a:extLst>
              <a:ext uri="{FF2B5EF4-FFF2-40B4-BE49-F238E27FC236}">
                <a16:creationId xmlns:a16="http://schemas.microsoft.com/office/drawing/2014/main" id="{CA18FF57-BDC9-4CA8-B37C-351B53B0E890}"/>
              </a:ext>
            </a:extLst>
          </p:cNvPr>
          <p:cNvSpPr txBox="1"/>
          <p:nvPr/>
        </p:nvSpPr>
        <p:spPr>
          <a:xfrm>
            <a:off x="407987" y="5590093"/>
            <a:ext cx="10833126" cy="430887"/>
          </a:xfrm>
          <a:prstGeom prst="rect">
            <a:avLst/>
          </a:prstGeom>
          <a:noFill/>
        </p:spPr>
        <p:txBody>
          <a:bodyPr wrap="square" rtlCol="0">
            <a:spAutoFit/>
          </a:bodyPr>
          <a:lstStyle/>
          <a:p>
            <a:r>
              <a:rPr lang="nb-NO" sz="1100" b="1" dirty="0">
                <a:latin typeface="Calibri" panose="020F0502020204030204" pitchFamily="34" charset="0"/>
              </a:rPr>
              <a:t>Halvparten (49%) av kommunene svarer at deres kommune tilbyr assistanse/støttekontakt for at barn kan delta på organiserte fritidsaktiviteter. </a:t>
            </a:r>
          </a:p>
          <a:p>
            <a:r>
              <a:rPr lang="nb-NO" sz="1100" b="1" dirty="0">
                <a:latin typeface="Calibri" panose="020F0502020204030204" pitchFamily="34" charset="0"/>
              </a:rPr>
              <a:t>  </a:t>
            </a:r>
            <a:endParaRPr lang="nb-NO" sz="1100" dirty="0">
              <a:latin typeface="Calibri" panose="020F0502020204030204" pitchFamily="34" charset="0"/>
            </a:endParaRPr>
          </a:p>
        </p:txBody>
      </p:sp>
      <p:sp>
        <p:nvSpPr>
          <p:cNvPr id="14" name="ZoneTexte 21">
            <a:extLst>
              <a:ext uri="{FF2B5EF4-FFF2-40B4-BE49-F238E27FC236}">
                <a16:creationId xmlns:a16="http://schemas.microsoft.com/office/drawing/2014/main" id="{1B721E20-6C53-4025-9D32-F9D4CA6EF006}"/>
              </a:ext>
            </a:extLst>
          </p:cNvPr>
          <p:cNvSpPr txBox="1"/>
          <p:nvPr/>
        </p:nvSpPr>
        <p:spPr>
          <a:xfrm>
            <a:off x="8454397" y="1754887"/>
            <a:ext cx="2463816" cy="1477328"/>
          </a:xfrm>
          <a:prstGeom prst="rect">
            <a:avLst/>
          </a:prstGeom>
          <a:noFill/>
        </p:spPr>
        <p:txBody>
          <a:bodyPr wrap="none" lIns="0" tIns="0" rIns="0" bIns="0" rtlCol="0">
            <a:spAutoFit/>
          </a:bodyPr>
          <a:lstStyle/>
          <a:p>
            <a:r>
              <a:rPr lang="nb-NO" sz="9600" b="1" dirty="0">
                <a:solidFill>
                  <a:srgbClr val="002554"/>
                </a:solidFill>
              </a:rPr>
              <a:t>36%</a:t>
            </a:r>
          </a:p>
        </p:txBody>
      </p:sp>
      <p:sp>
        <p:nvSpPr>
          <p:cNvPr id="15" name="ZoneTexte 25">
            <a:extLst>
              <a:ext uri="{FF2B5EF4-FFF2-40B4-BE49-F238E27FC236}">
                <a16:creationId xmlns:a16="http://schemas.microsoft.com/office/drawing/2014/main" id="{75124D20-3073-4BC0-BF69-26B0D39CB8C1}"/>
              </a:ext>
            </a:extLst>
          </p:cNvPr>
          <p:cNvSpPr txBox="1"/>
          <p:nvPr/>
        </p:nvSpPr>
        <p:spPr>
          <a:xfrm>
            <a:off x="6966284" y="3232215"/>
            <a:ext cx="4849010" cy="861774"/>
          </a:xfrm>
          <a:prstGeom prst="rect">
            <a:avLst/>
          </a:prstGeom>
          <a:noFill/>
        </p:spPr>
        <p:txBody>
          <a:bodyPr wrap="square" lIns="0" tIns="0" rIns="0" bIns="0" rtlCol="0">
            <a:spAutoFit/>
          </a:bodyPr>
          <a:lstStyle/>
          <a:p>
            <a:pPr algn="ctr"/>
            <a:r>
              <a:rPr lang="nb-NO" sz="1400" dirty="0">
                <a:latin typeface="+mj-lt"/>
              </a:rPr>
              <a:t>av kommunene som tilbyr brukerstyrt personlig assistanse eller støttekontakt mener at tilbudet innfrir barns rett til å delta på fritidsaktiviteter i stor eller svært stor grad. </a:t>
            </a:r>
          </a:p>
        </p:txBody>
      </p:sp>
      <p:cxnSp>
        <p:nvCxnSpPr>
          <p:cNvPr id="16" name="Straight Connector 35">
            <a:extLst>
              <a:ext uri="{FF2B5EF4-FFF2-40B4-BE49-F238E27FC236}">
                <a16:creationId xmlns:a16="http://schemas.microsoft.com/office/drawing/2014/main" id="{0AB06AF6-4D1D-4CF4-8F95-0639E521D4C2}"/>
              </a:ext>
            </a:extLst>
          </p:cNvPr>
          <p:cNvCxnSpPr>
            <a:cxnSpLocks/>
          </p:cNvCxnSpPr>
          <p:nvPr/>
        </p:nvCxnSpPr>
        <p:spPr>
          <a:xfrm flipH="1">
            <a:off x="7399421" y="3131179"/>
            <a:ext cx="401854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35">
            <a:extLst>
              <a:ext uri="{FF2B5EF4-FFF2-40B4-BE49-F238E27FC236}">
                <a16:creationId xmlns:a16="http://schemas.microsoft.com/office/drawing/2014/main" id="{117AB4D1-0040-4844-A3F2-D43BFE6640B2}"/>
              </a:ext>
            </a:extLst>
          </p:cNvPr>
          <p:cNvCxnSpPr>
            <a:cxnSpLocks/>
          </p:cNvCxnSpPr>
          <p:nvPr/>
        </p:nvCxnSpPr>
        <p:spPr>
          <a:xfrm>
            <a:off x="6096000" y="1196976"/>
            <a:ext cx="0" cy="4716462"/>
          </a:xfrm>
          <a:prstGeom prst="line">
            <a:avLst/>
          </a:prstGeom>
          <a:ln w="12700">
            <a:gradFill>
              <a:gsLst>
                <a:gs pos="50000">
                  <a:schemeClr val="tx1">
                    <a:lumMod val="50000"/>
                    <a:lumOff val="50000"/>
                  </a:schemeClr>
                </a:gs>
                <a:gs pos="0">
                  <a:schemeClr val="tx1">
                    <a:lumMod val="50000"/>
                    <a:lumOff val="50000"/>
                    <a:alpha val="0"/>
                  </a:schemeClr>
                </a:gs>
                <a:gs pos="100000">
                  <a:schemeClr val="tx1">
                    <a:lumMod val="50000"/>
                    <a:lumOff val="50000"/>
                    <a:alpha val="0"/>
                  </a:schemeClr>
                </a:gs>
              </a:gsLst>
              <a:lin ang="5400000" scaled="1"/>
            </a:gra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63927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786A0C-7427-416E-8B7D-6717C813FFA2}"/>
              </a:ext>
            </a:extLst>
          </p:cNvPr>
          <p:cNvSpPr>
            <a:spLocks noGrp="1"/>
          </p:cNvSpPr>
          <p:nvPr>
            <p:ph type="body" sz="quarter" idx="15"/>
          </p:nvPr>
        </p:nvSpPr>
        <p:spPr>
          <a:xfrm>
            <a:off x="407986" y="982799"/>
            <a:ext cx="11376025" cy="719138"/>
          </a:xfrm>
        </p:spPr>
        <p:txBody>
          <a:bodyPr/>
          <a:lstStyle/>
          <a:p>
            <a:r>
              <a:rPr lang="nb-NO" sz="1600" dirty="0"/>
              <a:t>Hva mener du må til for at barn og unge med nedsatt funksjonsevne skal få delta på fritiden, på lik linje med andre barn og unge?</a:t>
            </a:r>
          </a:p>
        </p:txBody>
      </p:sp>
      <p:sp>
        <p:nvSpPr>
          <p:cNvPr id="3" name="strFooter">
            <a:extLst>
              <a:ext uri="{FF2B5EF4-FFF2-40B4-BE49-F238E27FC236}">
                <a16:creationId xmlns:a16="http://schemas.microsoft.com/office/drawing/2014/main" id="{5281DFD9-A549-46A8-9944-C566D00EC967}"/>
              </a:ext>
            </a:extLst>
          </p:cNvPr>
          <p:cNvSpPr>
            <a:spLocks noGrp="1"/>
          </p:cNvSpPr>
          <p:nvPr>
            <p:ph type="body" sz="quarter" idx="17"/>
          </p:nvPr>
        </p:nvSpPr>
        <p:spPr/>
        <p:txBody>
          <a:bodyPr/>
          <a:lstStyle/>
          <a:p>
            <a:r>
              <a:rPr lang="nb-NO" dirty="0"/>
              <a:t>Base:	n=133   filter: skriv inn =107</a:t>
            </a:r>
          </a:p>
          <a:p>
            <a:r>
              <a:rPr lang="nb-NO" dirty="0"/>
              <a:t>Spørsmål: Q20 Hva mener du må til for at barn og unge med nedsatt funksjonsevne skal få delta på fritiden, på lik linje med andre barn og unge? </a:t>
            </a:r>
          </a:p>
        </p:txBody>
      </p:sp>
      <p:sp>
        <p:nvSpPr>
          <p:cNvPr id="6" name="Slide Number Placeholder 5">
            <a:extLst>
              <a:ext uri="{FF2B5EF4-FFF2-40B4-BE49-F238E27FC236}">
                <a16:creationId xmlns:a16="http://schemas.microsoft.com/office/drawing/2014/main" id="{CA5AEE9E-F813-471C-9F5D-1DB05233A7D8}"/>
              </a:ext>
            </a:extLst>
          </p:cNvPr>
          <p:cNvSpPr>
            <a:spLocks noGrp="1"/>
          </p:cNvSpPr>
          <p:nvPr>
            <p:ph type="sldNum" sz="quarter" idx="18"/>
          </p:nvPr>
        </p:nvSpPr>
        <p:spPr/>
        <p:txBody>
          <a:bodyPr/>
          <a:lstStyle/>
          <a:p>
            <a:fld id="{D61AABEC-672F-4B68-B914-690DA978312C}" type="slidenum">
              <a:rPr lang="nb-NO" smtClean="0"/>
              <a:pPr/>
              <a:t>27</a:t>
            </a:fld>
            <a:r>
              <a:rPr lang="nb-NO" dirty="0"/>
              <a:t> </a:t>
            </a:r>
          </a:p>
        </p:txBody>
      </p:sp>
      <p:grpSp>
        <p:nvGrpSpPr>
          <p:cNvPr id="14" name="Group 13">
            <a:extLst>
              <a:ext uri="{FF2B5EF4-FFF2-40B4-BE49-F238E27FC236}">
                <a16:creationId xmlns:a16="http://schemas.microsoft.com/office/drawing/2014/main" id="{57B486C0-DD41-4F23-ACB6-6E5DB56A9922}"/>
              </a:ext>
            </a:extLst>
          </p:cNvPr>
          <p:cNvGrpSpPr/>
          <p:nvPr/>
        </p:nvGrpSpPr>
        <p:grpSpPr>
          <a:xfrm>
            <a:off x="407988" y="1687371"/>
            <a:ext cx="3249216" cy="1159320"/>
            <a:chOff x="407988" y="1687371"/>
            <a:chExt cx="3249216" cy="1159320"/>
          </a:xfrm>
        </p:grpSpPr>
        <p:sp>
          <p:nvSpPr>
            <p:cNvPr id="18" name="Espace réservé du texte 20">
              <a:extLst>
                <a:ext uri="{FF2B5EF4-FFF2-40B4-BE49-F238E27FC236}">
                  <a16:creationId xmlns:a16="http://schemas.microsoft.com/office/drawing/2014/main" id="{1059ACDE-512A-4C25-B35E-94F58A0E2903}"/>
                </a:ext>
              </a:extLst>
            </p:cNvPr>
            <p:cNvSpPr txBox="1">
              <a:spLocks/>
            </p:cNvSpPr>
            <p:nvPr/>
          </p:nvSpPr>
          <p:spPr>
            <a:xfrm>
              <a:off x="980593" y="1867192"/>
              <a:ext cx="2676611" cy="799678"/>
            </a:xfrm>
            <a:prstGeom prst="rect">
              <a:avLst/>
            </a:prstGeom>
            <a:noFill/>
          </p:spPr>
          <p:txBody>
            <a:bodyPr anchor="ctr">
              <a:normAutofit/>
            </a:bodyPr>
            <a:lstStyle>
              <a:lvl1pPr marL="0" indent="0" algn="l" defTabSz="914400" rtl="0" eaLnBrk="1" latinLnBrk="0" hangingPunct="1">
                <a:lnSpc>
                  <a:spcPct val="90000"/>
                </a:lnSpc>
                <a:spcBef>
                  <a:spcPts val="1800"/>
                </a:spcBef>
                <a:buSzPct val="50000"/>
                <a:buFont typeface="Arial" panose="020B0406020202030204" pitchFamily="34" charset="0"/>
                <a:buNone/>
                <a:defRPr sz="2800" b="0" kern="1200">
                  <a:solidFill>
                    <a:schemeClr val="bg2"/>
                  </a:solidFill>
                  <a:latin typeface="+mn-lt"/>
                  <a:ea typeface="+mn-ea"/>
                  <a:cs typeface="+mn-cs"/>
                </a:defRPr>
              </a:lvl1pPr>
              <a:lvl2pPr marL="447675" indent="-314325" algn="l" defTabSz="914400" rtl="0" eaLnBrk="1" latinLnBrk="0" hangingPunct="1">
                <a:lnSpc>
                  <a:spcPct val="90000"/>
                </a:lnSpc>
                <a:spcBef>
                  <a:spcPts val="600"/>
                </a:spcBef>
                <a:buFont typeface="Arial" panose="020B0604020202020204" pitchFamily="34" charset="0"/>
                <a:buChar char="—"/>
                <a:defRPr sz="1400" kern="1200">
                  <a:solidFill>
                    <a:schemeClr val="bg2"/>
                  </a:solidFill>
                  <a:latin typeface="+mn-lt"/>
                  <a:ea typeface="+mn-ea"/>
                  <a:cs typeface="+mn-cs"/>
                </a:defRPr>
              </a:lvl2pPr>
              <a:lvl3pPr marL="714375" indent="-171450" algn="l" defTabSz="914400" rtl="0" eaLnBrk="1" latinLnBrk="0" hangingPunct="1">
                <a:lnSpc>
                  <a:spcPct val="90000"/>
                </a:lnSpc>
                <a:spcBef>
                  <a:spcPts val="600"/>
                </a:spcBef>
                <a:buFont typeface="Courier New" panose="02070309020205020404" pitchFamily="49" charset="0"/>
                <a:buChar char="o"/>
                <a:defRPr sz="1200" kern="1200">
                  <a:solidFill>
                    <a:schemeClr val="bg2"/>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Arial"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1200" dirty="0">
                  <a:solidFill>
                    <a:schemeClr val="tx1"/>
                  </a:solidFill>
                </a:rPr>
                <a:t>At det prioriteres arbeidet med tilbud for mennesker med nedsatt funksjonsevne -eget fagfelt/egne fagansvarlige budsjett</a:t>
              </a:r>
            </a:p>
          </p:txBody>
        </p:sp>
        <p:cxnSp>
          <p:nvCxnSpPr>
            <p:cNvPr id="25" name="Straight Connector 35">
              <a:extLst>
                <a:ext uri="{FF2B5EF4-FFF2-40B4-BE49-F238E27FC236}">
                  <a16:creationId xmlns:a16="http://schemas.microsoft.com/office/drawing/2014/main" id="{FD6078D3-0D56-45D7-9E10-87CD1789B67F}"/>
                </a:ext>
              </a:extLst>
            </p:cNvPr>
            <p:cNvCxnSpPr>
              <a:cxnSpLocks/>
            </p:cNvCxnSpPr>
            <p:nvPr/>
          </p:nvCxnSpPr>
          <p:spPr>
            <a:xfrm flipV="1">
              <a:off x="980593" y="1687371"/>
              <a:ext cx="0" cy="115932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D84714C0-0DEF-494A-8EDA-E43991ED4353}"/>
                </a:ext>
              </a:extLst>
            </p:cNvPr>
            <p:cNvGrpSpPr>
              <a:grpSpLocks noChangeAspect="1"/>
            </p:cNvGrpSpPr>
            <p:nvPr/>
          </p:nvGrpSpPr>
          <p:grpSpPr>
            <a:xfrm>
              <a:off x="407988" y="2007831"/>
              <a:ext cx="572605" cy="518400"/>
              <a:chOff x="1655523" y="2652173"/>
              <a:chExt cx="1495234" cy="1353689"/>
            </a:xfrm>
          </p:grpSpPr>
          <p:sp>
            <p:nvSpPr>
              <p:cNvPr id="45" name="Freeform 11">
                <a:extLst>
                  <a:ext uri="{FF2B5EF4-FFF2-40B4-BE49-F238E27FC236}">
                    <a16:creationId xmlns:a16="http://schemas.microsoft.com/office/drawing/2014/main" id="{7E5B580F-3DD7-4278-9D59-169CABF4BC72}"/>
                  </a:ext>
                </a:extLst>
              </p:cNvPr>
              <p:cNvSpPr>
                <a:spLocks/>
              </p:cNvSpPr>
              <p:nvPr userDrawn="1"/>
            </p:nvSpPr>
            <p:spPr bwMode="auto">
              <a:xfrm rot="10800000" flipH="1">
                <a:off x="1655523" y="2652173"/>
                <a:ext cx="815012" cy="1353689"/>
              </a:xfrm>
              <a:custGeom>
                <a:avLst/>
                <a:gdLst>
                  <a:gd name="T0" fmla="*/ 409 w 444"/>
                  <a:gd name="T1" fmla="*/ 324 h 737"/>
                  <a:gd name="T2" fmla="*/ 257 w 444"/>
                  <a:gd name="T3" fmla="*/ 270 h 737"/>
                  <a:gd name="T4" fmla="*/ 130 w 444"/>
                  <a:gd name="T5" fmla="*/ 326 h 737"/>
                  <a:gd name="T6" fmla="*/ 366 w 444"/>
                  <a:gd name="T7" fmla="*/ 45 h 737"/>
                  <a:gd name="T8" fmla="*/ 338 w 444"/>
                  <a:gd name="T9" fmla="*/ 0 h 737"/>
                  <a:gd name="T10" fmla="*/ 19 w 444"/>
                  <a:gd name="T11" fmla="*/ 489 h 737"/>
                  <a:gd name="T12" fmla="*/ 276 w 444"/>
                  <a:gd name="T13" fmla="*/ 730 h 737"/>
                  <a:gd name="T14" fmla="*/ 444 w 444"/>
                  <a:gd name="T15" fmla="*/ 634 h 737"/>
                  <a:gd name="T16" fmla="*/ 391 w 444"/>
                  <a:gd name="T17" fmla="*/ 493 h 737"/>
                  <a:gd name="T18" fmla="*/ 409 w 444"/>
                  <a:gd name="T19" fmla="*/ 324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4" h="737">
                    <a:moveTo>
                      <a:pt x="409" y="324"/>
                    </a:moveTo>
                    <a:cubicBezTo>
                      <a:pt x="369" y="287"/>
                      <a:pt x="316" y="265"/>
                      <a:pt x="257" y="270"/>
                    </a:cubicBezTo>
                    <a:cubicBezTo>
                      <a:pt x="198" y="274"/>
                      <a:pt x="177" y="291"/>
                      <a:pt x="130" y="326"/>
                    </a:cubicBezTo>
                    <a:cubicBezTo>
                      <a:pt x="131" y="213"/>
                      <a:pt x="302" y="76"/>
                      <a:pt x="366" y="45"/>
                    </a:cubicBezTo>
                    <a:cubicBezTo>
                      <a:pt x="366" y="45"/>
                      <a:pt x="350" y="18"/>
                      <a:pt x="338" y="0"/>
                    </a:cubicBezTo>
                    <a:cubicBezTo>
                      <a:pt x="192" y="30"/>
                      <a:pt x="0" y="231"/>
                      <a:pt x="19" y="489"/>
                    </a:cubicBezTo>
                    <a:cubicBezTo>
                      <a:pt x="32" y="657"/>
                      <a:pt x="182" y="737"/>
                      <a:pt x="276" y="730"/>
                    </a:cubicBezTo>
                    <a:cubicBezTo>
                      <a:pt x="332" y="726"/>
                      <a:pt x="401" y="693"/>
                      <a:pt x="444" y="634"/>
                    </a:cubicBezTo>
                    <a:cubicBezTo>
                      <a:pt x="416" y="598"/>
                      <a:pt x="396" y="551"/>
                      <a:pt x="391" y="493"/>
                    </a:cubicBezTo>
                    <a:cubicBezTo>
                      <a:pt x="387" y="433"/>
                      <a:pt x="394" y="376"/>
                      <a:pt x="409" y="32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dirty="0"/>
              </a:p>
            </p:txBody>
          </p:sp>
          <p:sp>
            <p:nvSpPr>
              <p:cNvPr id="46" name="Freeform: Shape 45">
                <a:extLst>
                  <a:ext uri="{FF2B5EF4-FFF2-40B4-BE49-F238E27FC236}">
                    <a16:creationId xmlns:a16="http://schemas.microsoft.com/office/drawing/2014/main" id="{E79BFE03-4A94-4EF9-9F44-5F1FFC49340C}"/>
                  </a:ext>
                </a:extLst>
              </p:cNvPr>
              <p:cNvSpPr>
                <a:spLocks/>
              </p:cNvSpPr>
              <p:nvPr userDrawn="1"/>
            </p:nvSpPr>
            <p:spPr bwMode="auto">
              <a:xfrm rot="10800000" flipH="1">
                <a:off x="2441786" y="2652887"/>
                <a:ext cx="708971" cy="1341607"/>
              </a:xfrm>
              <a:custGeom>
                <a:avLst/>
                <a:gdLst>
                  <a:gd name="connsiteX0" fmla="*/ 473994 w 708971"/>
                  <a:gd name="connsiteY0" fmla="*/ 1340832 h 1341607"/>
                  <a:gd name="connsiteX1" fmla="*/ 676818 w 708971"/>
                  <a:gd name="connsiteY1" fmla="*/ 1265442 h 1341607"/>
                  <a:gd name="connsiteX2" fmla="*/ 708971 w 708971"/>
                  <a:gd name="connsiteY2" fmla="*/ 1239075 h 1341607"/>
                  <a:gd name="connsiteX3" fmla="*/ 708971 w 708971"/>
                  <a:gd name="connsiteY3" fmla="*/ 589345 h 1341607"/>
                  <a:gd name="connsiteX4" fmla="*/ 669113 w 708971"/>
                  <a:gd name="connsiteY4" fmla="*/ 556623 h 1341607"/>
                  <a:gd name="connsiteX5" fmla="*/ 439129 w 708971"/>
                  <a:gd name="connsiteY5" fmla="*/ 495924 h 1341607"/>
                  <a:gd name="connsiteX6" fmla="*/ 204250 w 708971"/>
                  <a:gd name="connsiteY6" fmla="*/ 598783 h 1341607"/>
                  <a:gd name="connsiteX7" fmla="*/ 639144 w 708971"/>
                  <a:gd name="connsiteY7" fmla="*/ 82654 h 1341607"/>
                  <a:gd name="connsiteX8" fmla="*/ 585929 w 708971"/>
                  <a:gd name="connsiteY8" fmla="*/ 0 h 1341607"/>
                  <a:gd name="connsiteX9" fmla="*/ 2400 w 708971"/>
                  <a:gd name="connsiteY9" fmla="*/ 896337 h 1341607"/>
                  <a:gd name="connsiteX10" fmla="*/ 473994 w 708971"/>
                  <a:gd name="connsiteY10" fmla="*/ 1340832 h 134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8971" h="1341607">
                    <a:moveTo>
                      <a:pt x="473994" y="1340832"/>
                    </a:moveTo>
                    <a:cubicBezTo>
                      <a:pt x="537990" y="1336010"/>
                      <a:pt x="611275" y="1310267"/>
                      <a:pt x="676818" y="1265442"/>
                    </a:cubicBezTo>
                    <a:lnTo>
                      <a:pt x="708971" y="1239075"/>
                    </a:lnTo>
                    <a:lnTo>
                      <a:pt x="708971" y="589345"/>
                    </a:lnTo>
                    <a:lnTo>
                      <a:pt x="669113" y="556623"/>
                    </a:lnTo>
                    <a:cubicBezTo>
                      <a:pt x="603677" y="512885"/>
                      <a:pt x="525145" y="489036"/>
                      <a:pt x="439129" y="495924"/>
                    </a:cubicBezTo>
                    <a:cubicBezTo>
                      <a:pt x="329029" y="503271"/>
                      <a:pt x="292329" y="534496"/>
                      <a:pt x="204250" y="598783"/>
                    </a:cubicBezTo>
                    <a:cubicBezTo>
                      <a:pt x="206085" y="391229"/>
                      <a:pt x="521704" y="139594"/>
                      <a:pt x="639144" y="82654"/>
                    </a:cubicBezTo>
                    <a:cubicBezTo>
                      <a:pt x="639144" y="82654"/>
                      <a:pt x="607949" y="33062"/>
                      <a:pt x="585929" y="0"/>
                    </a:cubicBezTo>
                    <a:cubicBezTo>
                      <a:pt x="319854" y="53266"/>
                      <a:pt x="-32465" y="424291"/>
                      <a:pt x="2400" y="896337"/>
                    </a:cubicBezTo>
                    <a:cubicBezTo>
                      <a:pt x="26255" y="1206749"/>
                      <a:pt x="301504" y="1353689"/>
                      <a:pt x="473994" y="1340832"/>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nb-NO" dirty="0"/>
              </a:p>
            </p:txBody>
          </p:sp>
        </p:grpSp>
      </p:grpSp>
      <p:grpSp>
        <p:nvGrpSpPr>
          <p:cNvPr id="16" name="Group 15">
            <a:extLst>
              <a:ext uri="{FF2B5EF4-FFF2-40B4-BE49-F238E27FC236}">
                <a16:creationId xmlns:a16="http://schemas.microsoft.com/office/drawing/2014/main" id="{5650CEDB-83EA-4DDC-B19F-54A4C51096A7}"/>
              </a:ext>
            </a:extLst>
          </p:cNvPr>
          <p:cNvGrpSpPr/>
          <p:nvPr/>
        </p:nvGrpSpPr>
        <p:grpSpPr>
          <a:xfrm>
            <a:off x="7578002" y="1484313"/>
            <a:ext cx="4229809" cy="1652400"/>
            <a:chOff x="5078811" y="1687371"/>
            <a:chExt cx="3249216" cy="1159320"/>
          </a:xfrm>
        </p:grpSpPr>
        <p:sp>
          <p:nvSpPr>
            <p:cNvPr id="84" name="Espace réservé du texte 20">
              <a:extLst>
                <a:ext uri="{FF2B5EF4-FFF2-40B4-BE49-F238E27FC236}">
                  <a16:creationId xmlns:a16="http://schemas.microsoft.com/office/drawing/2014/main" id="{62290E89-B30B-48C8-A55E-EF0785D6DF13}"/>
                </a:ext>
              </a:extLst>
            </p:cNvPr>
            <p:cNvSpPr txBox="1">
              <a:spLocks/>
            </p:cNvSpPr>
            <p:nvPr/>
          </p:nvSpPr>
          <p:spPr>
            <a:xfrm>
              <a:off x="5651416" y="1867192"/>
              <a:ext cx="2676611" cy="799678"/>
            </a:xfrm>
            <a:prstGeom prst="rect">
              <a:avLst/>
            </a:prstGeom>
            <a:noFill/>
          </p:spPr>
          <p:txBody>
            <a:bodyPr anchor="ctr">
              <a:normAutofit/>
            </a:bodyPr>
            <a:lstStyle>
              <a:lvl1pPr marL="0" indent="0" algn="l" defTabSz="914400" rtl="0" eaLnBrk="1" latinLnBrk="0" hangingPunct="1">
                <a:lnSpc>
                  <a:spcPct val="90000"/>
                </a:lnSpc>
                <a:spcBef>
                  <a:spcPts val="1800"/>
                </a:spcBef>
                <a:buSzPct val="50000"/>
                <a:buFont typeface="Arial" panose="020B0406020202030204" pitchFamily="34" charset="0"/>
                <a:buNone/>
                <a:defRPr sz="2800" b="0" kern="1200">
                  <a:solidFill>
                    <a:schemeClr val="bg2"/>
                  </a:solidFill>
                  <a:latin typeface="+mn-lt"/>
                  <a:ea typeface="+mn-ea"/>
                  <a:cs typeface="+mn-cs"/>
                </a:defRPr>
              </a:lvl1pPr>
              <a:lvl2pPr marL="447675" indent="-314325" algn="l" defTabSz="914400" rtl="0" eaLnBrk="1" latinLnBrk="0" hangingPunct="1">
                <a:lnSpc>
                  <a:spcPct val="90000"/>
                </a:lnSpc>
                <a:spcBef>
                  <a:spcPts val="600"/>
                </a:spcBef>
                <a:buFont typeface="Arial" panose="020B0604020202020204" pitchFamily="34" charset="0"/>
                <a:buChar char="—"/>
                <a:defRPr sz="1400" kern="1200">
                  <a:solidFill>
                    <a:schemeClr val="bg2"/>
                  </a:solidFill>
                  <a:latin typeface="+mn-lt"/>
                  <a:ea typeface="+mn-ea"/>
                  <a:cs typeface="+mn-cs"/>
                </a:defRPr>
              </a:lvl2pPr>
              <a:lvl3pPr marL="714375" indent="-171450" algn="l" defTabSz="914400" rtl="0" eaLnBrk="1" latinLnBrk="0" hangingPunct="1">
                <a:lnSpc>
                  <a:spcPct val="90000"/>
                </a:lnSpc>
                <a:spcBef>
                  <a:spcPts val="600"/>
                </a:spcBef>
                <a:buFont typeface="Courier New" panose="02070309020205020404" pitchFamily="49" charset="0"/>
                <a:buChar char="o"/>
                <a:defRPr sz="1200" kern="1200">
                  <a:solidFill>
                    <a:schemeClr val="bg2"/>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Arial"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1200" dirty="0">
                  <a:solidFill>
                    <a:schemeClr val="tx1"/>
                  </a:solidFill>
                </a:rPr>
                <a:t>Politiske prioriteringer og tydelige føringer. Det må være klare forventninger til hva slags tilbud som må være på plass og at en aktivt jobber for inkludering sammen med de forskjellige instansene som foresatte, kulturskole, frivilligheten, ungdomsbaser og tjenestetildeling.</a:t>
              </a:r>
            </a:p>
          </p:txBody>
        </p:sp>
        <p:cxnSp>
          <p:nvCxnSpPr>
            <p:cNvPr id="85" name="Straight Connector 35">
              <a:extLst>
                <a:ext uri="{FF2B5EF4-FFF2-40B4-BE49-F238E27FC236}">
                  <a16:creationId xmlns:a16="http://schemas.microsoft.com/office/drawing/2014/main" id="{34EC4F5C-E702-4DD8-A74B-8982F25866FD}"/>
                </a:ext>
              </a:extLst>
            </p:cNvPr>
            <p:cNvCxnSpPr>
              <a:cxnSpLocks/>
            </p:cNvCxnSpPr>
            <p:nvPr/>
          </p:nvCxnSpPr>
          <p:spPr>
            <a:xfrm flipV="1">
              <a:off x="5651416" y="1687371"/>
              <a:ext cx="0" cy="1159320"/>
            </a:xfrm>
            <a:prstGeom prst="line">
              <a:avLst/>
            </a:prstGeom>
            <a:ln w="12700">
              <a:gradFill>
                <a:gsLst>
                  <a:gs pos="0">
                    <a:schemeClr val="bg2">
                      <a:alpha val="0"/>
                    </a:schemeClr>
                  </a:gs>
                  <a:gs pos="55000">
                    <a:schemeClr val="bg2"/>
                  </a:gs>
                  <a:gs pos="100000">
                    <a:schemeClr val="bg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86" name="Group 85">
              <a:extLst>
                <a:ext uri="{FF2B5EF4-FFF2-40B4-BE49-F238E27FC236}">
                  <a16:creationId xmlns:a16="http://schemas.microsoft.com/office/drawing/2014/main" id="{D770643A-ACA0-4E24-BD7B-4069CCD539A8}"/>
                </a:ext>
              </a:extLst>
            </p:cNvPr>
            <p:cNvGrpSpPr>
              <a:grpSpLocks noChangeAspect="1"/>
            </p:cNvGrpSpPr>
            <p:nvPr/>
          </p:nvGrpSpPr>
          <p:grpSpPr>
            <a:xfrm>
              <a:off x="5078811" y="2007831"/>
              <a:ext cx="572605" cy="518400"/>
              <a:chOff x="1655523" y="2652173"/>
              <a:chExt cx="1495234" cy="1353689"/>
            </a:xfrm>
            <a:solidFill>
              <a:schemeClr val="bg2"/>
            </a:solidFill>
          </p:grpSpPr>
          <p:sp>
            <p:nvSpPr>
              <p:cNvPr id="87" name="Freeform 11">
                <a:extLst>
                  <a:ext uri="{FF2B5EF4-FFF2-40B4-BE49-F238E27FC236}">
                    <a16:creationId xmlns:a16="http://schemas.microsoft.com/office/drawing/2014/main" id="{02039AF6-BEF2-4367-BCD9-FED61CD5DFB6}"/>
                  </a:ext>
                </a:extLst>
              </p:cNvPr>
              <p:cNvSpPr>
                <a:spLocks/>
              </p:cNvSpPr>
              <p:nvPr userDrawn="1"/>
            </p:nvSpPr>
            <p:spPr bwMode="auto">
              <a:xfrm rot="10800000" flipH="1">
                <a:off x="1655523" y="2652173"/>
                <a:ext cx="815012" cy="1353689"/>
              </a:xfrm>
              <a:custGeom>
                <a:avLst/>
                <a:gdLst>
                  <a:gd name="T0" fmla="*/ 409 w 444"/>
                  <a:gd name="T1" fmla="*/ 324 h 737"/>
                  <a:gd name="T2" fmla="*/ 257 w 444"/>
                  <a:gd name="T3" fmla="*/ 270 h 737"/>
                  <a:gd name="T4" fmla="*/ 130 w 444"/>
                  <a:gd name="T5" fmla="*/ 326 h 737"/>
                  <a:gd name="T6" fmla="*/ 366 w 444"/>
                  <a:gd name="T7" fmla="*/ 45 h 737"/>
                  <a:gd name="T8" fmla="*/ 338 w 444"/>
                  <a:gd name="T9" fmla="*/ 0 h 737"/>
                  <a:gd name="T10" fmla="*/ 19 w 444"/>
                  <a:gd name="T11" fmla="*/ 489 h 737"/>
                  <a:gd name="T12" fmla="*/ 276 w 444"/>
                  <a:gd name="T13" fmla="*/ 730 h 737"/>
                  <a:gd name="T14" fmla="*/ 444 w 444"/>
                  <a:gd name="T15" fmla="*/ 634 h 737"/>
                  <a:gd name="T16" fmla="*/ 391 w 444"/>
                  <a:gd name="T17" fmla="*/ 493 h 737"/>
                  <a:gd name="T18" fmla="*/ 409 w 444"/>
                  <a:gd name="T19" fmla="*/ 324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4" h="737">
                    <a:moveTo>
                      <a:pt x="409" y="324"/>
                    </a:moveTo>
                    <a:cubicBezTo>
                      <a:pt x="369" y="287"/>
                      <a:pt x="316" y="265"/>
                      <a:pt x="257" y="270"/>
                    </a:cubicBezTo>
                    <a:cubicBezTo>
                      <a:pt x="198" y="274"/>
                      <a:pt x="177" y="291"/>
                      <a:pt x="130" y="326"/>
                    </a:cubicBezTo>
                    <a:cubicBezTo>
                      <a:pt x="131" y="213"/>
                      <a:pt x="302" y="76"/>
                      <a:pt x="366" y="45"/>
                    </a:cubicBezTo>
                    <a:cubicBezTo>
                      <a:pt x="366" y="45"/>
                      <a:pt x="350" y="18"/>
                      <a:pt x="338" y="0"/>
                    </a:cubicBezTo>
                    <a:cubicBezTo>
                      <a:pt x="192" y="30"/>
                      <a:pt x="0" y="231"/>
                      <a:pt x="19" y="489"/>
                    </a:cubicBezTo>
                    <a:cubicBezTo>
                      <a:pt x="32" y="657"/>
                      <a:pt x="182" y="737"/>
                      <a:pt x="276" y="730"/>
                    </a:cubicBezTo>
                    <a:cubicBezTo>
                      <a:pt x="332" y="726"/>
                      <a:pt x="401" y="693"/>
                      <a:pt x="444" y="634"/>
                    </a:cubicBezTo>
                    <a:cubicBezTo>
                      <a:pt x="416" y="598"/>
                      <a:pt x="396" y="551"/>
                      <a:pt x="391" y="493"/>
                    </a:cubicBezTo>
                    <a:cubicBezTo>
                      <a:pt x="387" y="433"/>
                      <a:pt x="394" y="376"/>
                      <a:pt x="409" y="3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dirty="0"/>
              </a:p>
            </p:txBody>
          </p:sp>
          <p:sp>
            <p:nvSpPr>
              <p:cNvPr id="88" name="Freeform: Shape 87">
                <a:extLst>
                  <a:ext uri="{FF2B5EF4-FFF2-40B4-BE49-F238E27FC236}">
                    <a16:creationId xmlns:a16="http://schemas.microsoft.com/office/drawing/2014/main" id="{9C7286B1-5C35-4186-9183-C73E027CA2A1}"/>
                  </a:ext>
                </a:extLst>
              </p:cNvPr>
              <p:cNvSpPr>
                <a:spLocks/>
              </p:cNvSpPr>
              <p:nvPr userDrawn="1"/>
            </p:nvSpPr>
            <p:spPr bwMode="auto">
              <a:xfrm rot="10800000" flipH="1">
                <a:off x="2441786" y="2652887"/>
                <a:ext cx="708971" cy="1341607"/>
              </a:xfrm>
              <a:custGeom>
                <a:avLst/>
                <a:gdLst>
                  <a:gd name="connsiteX0" fmla="*/ 473994 w 708971"/>
                  <a:gd name="connsiteY0" fmla="*/ 1340832 h 1341607"/>
                  <a:gd name="connsiteX1" fmla="*/ 676818 w 708971"/>
                  <a:gd name="connsiteY1" fmla="*/ 1265442 h 1341607"/>
                  <a:gd name="connsiteX2" fmla="*/ 708971 w 708971"/>
                  <a:gd name="connsiteY2" fmla="*/ 1239075 h 1341607"/>
                  <a:gd name="connsiteX3" fmla="*/ 708971 w 708971"/>
                  <a:gd name="connsiteY3" fmla="*/ 589345 h 1341607"/>
                  <a:gd name="connsiteX4" fmla="*/ 669113 w 708971"/>
                  <a:gd name="connsiteY4" fmla="*/ 556623 h 1341607"/>
                  <a:gd name="connsiteX5" fmla="*/ 439129 w 708971"/>
                  <a:gd name="connsiteY5" fmla="*/ 495924 h 1341607"/>
                  <a:gd name="connsiteX6" fmla="*/ 204250 w 708971"/>
                  <a:gd name="connsiteY6" fmla="*/ 598783 h 1341607"/>
                  <a:gd name="connsiteX7" fmla="*/ 639144 w 708971"/>
                  <a:gd name="connsiteY7" fmla="*/ 82654 h 1341607"/>
                  <a:gd name="connsiteX8" fmla="*/ 585929 w 708971"/>
                  <a:gd name="connsiteY8" fmla="*/ 0 h 1341607"/>
                  <a:gd name="connsiteX9" fmla="*/ 2400 w 708971"/>
                  <a:gd name="connsiteY9" fmla="*/ 896337 h 1341607"/>
                  <a:gd name="connsiteX10" fmla="*/ 473994 w 708971"/>
                  <a:gd name="connsiteY10" fmla="*/ 1340832 h 134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8971" h="1341607">
                    <a:moveTo>
                      <a:pt x="473994" y="1340832"/>
                    </a:moveTo>
                    <a:cubicBezTo>
                      <a:pt x="537990" y="1336010"/>
                      <a:pt x="611275" y="1310267"/>
                      <a:pt x="676818" y="1265442"/>
                    </a:cubicBezTo>
                    <a:lnTo>
                      <a:pt x="708971" y="1239075"/>
                    </a:lnTo>
                    <a:lnTo>
                      <a:pt x="708971" y="589345"/>
                    </a:lnTo>
                    <a:lnTo>
                      <a:pt x="669113" y="556623"/>
                    </a:lnTo>
                    <a:cubicBezTo>
                      <a:pt x="603677" y="512885"/>
                      <a:pt x="525145" y="489036"/>
                      <a:pt x="439129" y="495924"/>
                    </a:cubicBezTo>
                    <a:cubicBezTo>
                      <a:pt x="329029" y="503271"/>
                      <a:pt x="292329" y="534496"/>
                      <a:pt x="204250" y="598783"/>
                    </a:cubicBezTo>
                    <a:cubicBezTo>
                      <a:pt x="206085" y="391229"/>
                      <a:pt x="521704" y="139594"/>
                      <a:pt x="639144" y="82654"/>
                    </a:cubicBezTo>
                    <a:cubicBezTo>
                      <a:pt x="639144" y="82654"/>
                      <a:pt x="607949" y="33062"/>
                      <a:pt x="585929" y="0"/>
                    </a:cubicBezTo>
                    <a:cubicBezTo>
                      <a:pt x="319854" y="53266"/>
                      <a:pt x="-32465" y="424291"/>
                      <a:pt x="2400" y="896337"/>
                    </a:cubicBezTo>
                    <a:cubicBezTo>
                      <a:pt x="26255" y="1206749"/>
                      <a:pt x="301504" y="1353689"/>
                      <a:pt x="473994" y="13408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nb-NO" dirty="0"/>
              </a:p>
            </p:txBody>
          </p:sp>
        </p:grpSp>
      </p:grpSp>
      <p:grpSp>
        <p:nvGrpSpPr>
          <p:cNvPr id="15" name="Group 14">
            <a:extLst>
              <a:ext uri="{FF2B5EF4-FFF2-40B4-BE49-F238E27FC236}">
                <a16:creationId xmlns:a16="http://schemas.microsoft.com/office/drawing/2014/main" id="{A1A4DD2F-EB34-4036-B9DB-8DF46C714388}"/>
              </a:ext>
            </a:extLst>
          </p:cNvPr>
          <p:cNvGrpSpPr/>
          <p:nvPr/>
        </p:nvGrpSpPr>
        <p:grpSpPr>
          <a:xfrm>
            <a:off x="2499094" y="2795369"/>
            <a:ext cx="4306704" cy="1368735"/>
            <a:chOff x="2408859" y="3003985"/>
            <a:chExt cx="3534741" cy="1368735"/>
          </a:xfrm>
        </p:grpSpPr>
        <p:sp>
          <p:nvSpPr>
            <p:cNvPr id="91" name="Espace réservé du texte 20">
              <a:extLst>
                <a:ext uri="{FF2B5EF4-FFF2-40B4-BE49-F238E27FC236}">
                  <a16:creationId xmlns:a16="http://schemas.microsoft.com/office/drawing/2014/main" id="{B50EC52F-76E0-4A85-A15F-09A448DCB93A}"/>
                </a:ext>
              </a:extLst>
            </p:cNvPr>
            <p:cNvSpPr txBox="1">
              <a:spLocks/>
            </p:cNvSpPr>
            <p:nvPr/>
          </p:nvSpPr>
          <p:spPr>
            <a:xfrm>
              <a:off x="2981464" y="3183806"/>
              <a:ext cx="2962136" cy="1188914"/>
            </a:xfrm>
            <a:prstGeom prst="rect">
              <a:avLst/>
            </a:prstGeom>
            <a:noFill/>
          </p:spPr>
          <p:txBody>
            <a:bodyPr anchor="ctr">
              <a:normAutofit fontScale="92500" lnSpcReduction="10000"/>
            </a:bodyPr>
            <a:lstStyle>
              <a:lvl1pPr marL="0" indent="0" algn="l" defTabSz="914400" rtl="0" eaLnBrk="1" latinLnBrk="0" hangingPunct="1">
                <a:lnSpc>
                  <a:spcPct val="90000"/>
                </a:lnSpc>
                <a:spcBef>
                  <a:spcPts val="1800"/>
                </a:spcBef>
                <a:buSzPct val="50000"/>
                <a:buFont typeface="Arial" panose="020B0406020202030204" pitchFamily="34" charset="0"/>
                <a:buNone/>
                <a:defRPr sz="2800" b="0" kern="1200">
                  <a:solidFill>
                    <a:schemeClr val="bg2"/>
                  </a:solidFill>
                  <a:latin typeface="+mn-lt"/>
                  <a:ea typeface="+mn-ea"/>
                  <a:cs typeface="+mn-cs"/>
                </a:defRPr>
              </a:lvl1pPr>
              <a:lvl2pPr marL="447675" indent="-314325" algn="l" defTabSz="914400" rtl="0" eaLnBrk="1" latinLnBrk="0" hangingPunct="1">
                <a:lnSpc>
                  <a:spcPct val="90000"/>
                </a:lnSpc>
                <a:spcBef>
                  <a:spcPts val="600"/>
                </a:spcBef>
                <a:buFont typeface="Arial" panose="020B0604020202020204" pitchFamily="34" charset="0"/>
                <a:buChar char="—"/>
                <a:defRPr sz="1400" kern="1200">
                  <a:solidFill>
                    <a:schemeClr val="bg2"/>
                  </a:solidFill>
                  <a:latin typeface="+mn-lt"/>
                  <a:ea typeface="+mn-ea"/>
                  <a:cs typeface="+mn-cs"/>
                </a:defRPr>
              </a:lvl2pPr>
              <a:lvl3pPr marL="714375" indent="-171450" algn="l" defTabSz="914400" rtl="0" eaLnBrk="1" latinLnBrk="0" hangingPunct="1">
                <a:lnSpc>
                  <a:spcPct val="90000"/>
                </a:lnSpc>
                <a:spcBef>
                  <a:spcPts val="600"/>
                </a:spcBef>
                <a:buFont typeface="Courier New" panose="02070309020205020404" pitchFamily="49" charset="0"/>
                <a:buChar char="o"/>
                <a:defRPr sz="1200" kern="1200">
                  <a:solidFill>
                    <a:schemeClr val="bg2"/>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Arial"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1200" dirty="0">
                  <a:solidFill>
                    <a:schemeClr val="tx1"/>
                  </a:solidFill>
                </a:rPr>
                <a:t>Lovforslag at kommuner skal utarbeid plan for at barn og unge kan delta på selvvalgt fritidstilbud - ikke kun frivillig å følge </a:t>
              </a:r>
              <a:r>
                <a:rPr lang="nb-NO" sz="1200" dirty="0" err="1">
                  <a:solidFill>
                    <a:schemeClr val="tx1"/>
                  </a:solidFill>
                </a:rPr>
                <a:t>fritidserklæringen.Sikre</a:t>
              </a:r>
              <a:r>
                <a:rPr lang="nb-NO" sz="1200" dirty="0">
                  <a:solidFill>
                    <a:schemeClr val="tx1"/>
                  </a:solidFill>
                </a:rPr>
                <a:t> større bruk av ALLE MED verktøy i alle kommuner for å sikre kunnskap og verktøy for hvordan inkludere, både politisk, </a:t>
              </a:r>
              <a:r>
                <a:rPr lang="nb-NO" sz="1200" dirty="0" err="1">
                  <a:solidFill>
                    <a:schemeClr val="tx1"/>
                  </a:solidFill>
                </a:rPr>
                <a:t>intert</a:t>
              </a:r>
              <a:r>
                <a:rPr lang="nb-NO" sz="1200" dirty="0">
                  <a:solidFill>
                    <a:schemeClr val="tx1"/>
                  </a:solidFill>
                </a:rPr>
                <a:t> og eksternt i kommunen. Sette ansvaret hos folkehelsekoordinator som fanebærer av informasjonsarbeidet rundt problemstillingen</a:t>
              </a:r>
            </a:p>
          </p:txBody>
        </p:sp>
        <p:cxnSp>
          <p:nvCxnSpPr>
            <p:cNvPr id="92" name="Straight Connector 35">
              <a:extLst>
                <a:ext uri="{FF2B5EF4-FFF2-40B4-BE49-F238E27FC236}">
                  <a16:creationId xmlns:a16="http://schemas.microsoft.com/office/drawing/2014/main" id="{16F4B8FD-D9EF-431C-9A09-8A8B2B34F142}"/>
                </a:ext>
              </a:extLst>
            </p:cNvPr>
            <p:cNvCxnSpPr>
              <a:cxnSpLocks/>
            </p:cNvCxnSpPr>
            <p:nvPr/>
          </p:nvCxnSpPr>
          <p:spPr>
            <a:xfrm flipV="1">
              <a:off x="2981464" y="3003985"/>
              <a:ext cx="0" cy="1159320"/>
            </a:xfrm>
            <a:prstGeom prst="line">
              <a:avLst/>
            </a:prstGeom>
            <a:ln w="12700">
              <a:gradFill>
                <a:gsLst>
                  <a:gs pos="0">
                    <a:schemeClr val="accent1">
                      <a:alpha val="0"/>
                    </a:schemeClr>
                  </a:gs>
                  <a:gs pos="55000">
                    <a:schemeClr val="accent1"/>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93" name="Group 92">
              <a:extLst>
                <a:ext uri="{FF2B5EF4-FFF2-40B4-BE49-F238E27FC236}">
                  <a16:creationId xmlns:a16="http://schemas.microsoft.com/office/drawing/2014/main" id="{5BA89418-0D1D-4133-B652-3F92C8BE579F}"/>
                </a:ext>
              </a:extLst>
            </p:cNvPr>
            <p:cNvGrpSpPr>
              <a:grpSpLocks noChangeAspect="1"/>
            </p:cNvGrpSpPr>
            <p:nvPr/>
          </p:nvGrpSpPr>
          <p:grpSpPr>
            <a:xfrm>
              <a:off x="2408859" y="3324445"/>
              <a:ext cx="572605" cy="518400"/>
              <a:chOff x="1655523" y="2652173"/>
              <a:chExt cx="1495234" cy="1353689"/>
            </a:xfrm>
            <a:solidFill>
              <a:schemeClr val="accent1"/>
            </a:solidFill>
          </p:grpSpPr>
          <p:sp>
            <p:nvSpPr>
              <p:cNvPr id="94" name="Freeform 11">
                <a:extLst>
                  <a:ext uri="{FF2B5EF4-FFF2-40B4-BE49-F238E27FC236}">
                    <a16:creationId xmlns:a16="http://schemas.microsoft.com/office/drawing/2014/main" id="{4D614E89-F4C8-43BD-828E-2913955B288E}"/>
                  </a:ext>
                </a:extLst>
              </p:cNvPr>
              <p:cNvSpPr>
                <a:spLocks/>
              </p:cNvSpPr>
              <p:nvPr userDrawn="1"/>
            </p:nvSpPr>
            <p:spPr bwMode="auto">
              <a:xfrm rot="10800000" flipH="1">
                <a:off x="1655523" y="2652173"/>
                <a:ext cx="815012" cy="1353689"/>
              </a:xfrm>
              <a:custGeom>
                <a:avLst/>
                <a:gdLst>
                  <a:gd name="T0" fmla="*/ 409 w 444"/>
                  <a:gd name="T1" fmla="*/ 324 h 737"/>
                  <a:gd name="T2" fmla="*/ 257 w 444"/>
                  <a:gd name="T3" fmla="*/ 270 h 737"/>
                  <a:gd name="T4" fmla="*/ 130 w 444"/>
                  <a:gd name="T5" fmla="*/ 326 h 737"/>
                  <a:gd name="T6" fmla="*/ 366 w 444"/>
                  <a:gd name="T7" fmla="*/ 45 h 737"/>
                  <a:gd name="T8" fmla="*/ 338 w 444"/>
                  <a:gd name="T9" fmla="*/ 0 h 737"/>
                  <a:gd name="T10" fmla="*/ 19 w 444"/>
                  <a:gd name="T11" fmla="*/ 489 h 737"/>
                  <a:gd name="T12" fmla="*/ 276 w 444"/>
                  <a:gd name="T13" fmla="*/ 730 h 737"/>
                  <a:gd name="T14" fmla="*/ 444 w 444"/>
                  <a:gd name="T15" fmla="*/ 634 h 737"/>
                  <a:gd name="T16" fmla="*/ 391 w 444"/>
                  <a:gd name="T17" fmla="*/ 493 h 737"/>
                  <a:gd name="T18" fmla="*/ 409 w 444"/>
                  <a:gd name="T19" fmla="*/ 324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4" h="737">
                    <a:moveTo>
                      <a:pt x="409" y="324"/>
                    </a:moveTo>
                    <a:cubicBezTo>
                      <a:pt x="369" y="287"/>
                      <a:pt x="316" y="265"/>
                      <a:pt x="257" y="270"/>
                    </a:cubicBezTo>
                    <a:cubicBezTo>
                      <a:pt x="198" y="274"/>
                      <a:pt x="177" y="291"/>
                      <a:pt x="130" y="326"/>
                    </a:cubicBezTo>
                    <a:cubicBezTo>
                      <a:pt x="131" y="213"/>
                      <a:pt x="302" y="76"/>
                      <a:pt x="366" y="45"/>
                    </a:cubicBezTo>
                    <a:cubicBezTo>
                      <a:pt x="366" y="45"/>
                      <a:pt x="350" y="18"/>
                      <a:pt x="338" y="0"/>
                    </a:cubicBezTo>
                    <a:cubicBezTo>
                      <a:pt x="192" y="30"/>
                      <a:pt x="0" y="231"/>
                      <a:pt x="19" y="489"/>
                    </a:cubicBezTo>
                    <a:cubicBezTo>
                      <a:pt x="32" y="657"/>
                      <a:pt x="182" y="737"/>
                      <a:pt x="276" y="730"/>
                    </a:cubicBezTo>
                    <a:cubicBezTo>
                      <a:pt x="332" y="726"/>
                      <a:pt x="401" y="693"/>
                      <a:pt x="444" y="634"/>
                    </a:cubicBezTo>
                    <a:cubicBezTo>
                      <a:pt x="416" y="598"/>
                      <a:pt x="396" y="551"/>
                      <a:pt x="391" y="493"/>
                    </a:cubicBezTo>
                    <a:cubicBezTo>
                      <a:pt x="387" y="433"/>
                      <a:pt x="394" y="376"/>
                      <a:pt x="409" y="3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dirty="0"/>
              </a:p>
            </p:txBody>
          </p:sp>
          <p:sp>
            <p:nvSpPr>
              <p:cNvPr id="95" name="Freeform: Shape 94">
                <a:extLst>
                  <a:ext uri="{FF2B5EF4-FFF2-40B4-BE49-F238E27FC236}">
                    <a16:creationId xmlns:a16="http://schemas.microsoft.com/office/drawing/2014/main" id="{B548FE27-0984-4B73-A16C-0CA44857B428}"/>
                  </a:ext>
                </a:extLst>
              </p:cNvPr>
              <p:cNvSpPr>
                <a:spLocks/>
              </p:cNvSpPr>
              <p:nvPr userDrawn="1"/>
            </p:nvSpPr>
            <p:spPr bwMode="auto">
              <a:xfrm rot="10800000" flipH="1">
                <a:off x="2441786" y="2652887"/>
                <a:ext cx="708971" cy="1341607"/>
              </a:xfrm>
              <a:custGeom>
                <a:avLst/>
                <a:gdLst>
                  <a:gd name="connsiteX0" fmla="*/ 473994 w 708971"/>
                  <a:gd name="connsiteY0" fmla="*/ 1340832 h 1341607"/>
                  <a:gd name="connsiteX1" fmla="*/ 676818 w 708971"/>
                  <a:gd name="connsiteY1" fmla="*/ 1265442 h 1341607"/>
                  <a:gd name="connsiteX2" fmla="*/ 708971 w 708971"/>
                  <a:gd name="connsiteY2" fmla="*/ 1239075 h 1341607"/>
                  <a:gd name="connsiteX3" fmla="*/ 708971 w 708971"/>
                  <a:gd name="connsiteY3" fmla="*/ 589345 h 1341607"/>
                  <a:gd name="connsiteX4" fmla="*/ 669113 w 708971"/>
                  <a:gd name="connsiteY4" fmla="*/ 556623 h 1341607"/>
                  <a:gd name="connsiteX5" fmla="*/ 439129 w 708971"/>
                  <a:gd name="connsiteY5" fmla="*/ 495924 h 1341607"/>
                  <a:gd name="connsiteX6" fmla="*/ 204250 w 708971"/>
                  <a:gd name="connsiteY6" fmla="*/ 598783 h 1341607"/>
                  <a:gd name="connsiteX7" fmla="*/ 639144 w 708971"/>
                  <a:gd name="connsiteY7" fmla="*/ 82654 h 1341607"/>
                  <a:gd name="connsiteX8" fmla="*/ 585929 w 708971"/>
                  <a:gd name="connsiteY8" fmla="*/ 0 h 1341607"/>
                  <a:gd name="connsiteX9" fmla="*/ 2400 w 708971"/>
                  <a:gd name="connsiteY9" fmla="*/ 896337 h 1341607"/>
                  <a:gd name="connsiteX10" fmla="*/ 473994 w 708971"/>
                  <a:gd name="connsiteY10" fmla="*/ 1340832 h 134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8971" h="1341607">
                    <a:moveTo>
                      <a:pt x="473994" y="1340832"/>
                    </a:moveTo>
                    <a:cubicBezTo>
                      <a:pt x="537990" y="1336010"/>
                      <a:pt x="611275" y="1310267"/>
                      <a:pt x="676818" y="1265442"/>
                    </a:cubicBezTo>
                    <a:lnTo>
                      <a:pt x="708971" y="1239075"/>
                    </a:lnTo>
                    <a:lnTo>
                      <a:pt x="708971" y="589345"/>
                    </a:lnTo>
                    <a:lnTo>
                      <a:pt x="669113" y="556623"/>
                    </a:lnTo>
                    <a:cubicBezTo>
                      <a:pt x="603677" y="512885"/>
                      <a:pt x="525145" y="489036"/>
                      <a:pt x="439129" y="495924"/>
                    </a:cubicBezTo>
                    <a:cubicBezTo>
                      <a:pt x="329029" y="503271"/>
                      <a:pt x="292329" y="534496"/>
                      <a:pt x="204250" y="598783"/>
                    </a:cubicBezTo>
                    <a:cubicBezTo>
                      <a:pt x="206085" y="391229"/>
                      <a:pt x="521704" y="139594"/>
                      <a:pt x="639144" y="82654"/>
                    </a:cubicBezTo>
                    <a:cubicBezTo>
                      <a:pt x="639144" y="82654"/>
                      <a:pt x="607949" y="33062"/>
                      <a:pt x="585929" y="0"/>
                    </a:cubicBezTo>
                    <a:cubicBezTo>
                      <a:pt x="319854" y="53266"/>
                      <a:pt x="-32465" y="424291"/>
                      <a:pt x="2400" y="896337"/>
                    </a:cubicBezTo>
                    <a:cubicBezTo>
                      <a:pt x="26255" y="1206749"/>
                      <a:pt x="301504" y="1353689"/>
                      <a:pt x="473994" y="13408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nb-NO" dirty="0"/>
              </a:p>
            </p:txBody>
          </p:sp>
        </p:grpSp>
      </p:grpSp>
      <p:grpSp>
        <p:nvGrpSpPr>
          <p:cNvPr id="126" name="Group 125">
            <a:extLst>
              <a:ext uri="{FF2B5EF4-FFF2-40B4-BE49-F238E27FC236}">
                <a16:creationId xmlns:a16="http://schemas.microsoft.com/office/drawing/2014/main" id="{C780DF9F-4DA8-487B-85EA-7211F15CC855}"/>
              </a:ext>
            </a:extLst>
          </p:cNvPr>
          <p:cNvGrpSpPr/>
          <p:nvPr/>
        </p:nvGrpSpPr>
        <p:grpSpPr>
          <a:xfrm>
            <a:off x="8534798" y="4517712"/>
            <a:ext cx="3249216" cy="1159320"/>
            <a:chOff x="8534798" y="4517712"/>
            <a:chExt cx="3249216" cy="1159320"/>
          </a:xfrm>
        </p:grpSpPr>
        <p:sp>
          <p:nvSpPr>
            <p:cNvPr id="98" name="Espace réservé du texte 20">
              <a:extLst>
                <a:ext uri="{FF2B5EF4-FFF2-40B4-BE49-F238E27FC236}">
                  <a16:creationId xmlns:a16="http://schemas.microsoft.com/office/drawing/2014/main" id="{9B915583-9B36-4FF4-9743-27C11C91EDB7}"/>
                </a:ext>
              </a:extLst>
            </p:cNvPr>
            <p:cNvSpPr txBox="1">
              <a:spLocks/>
            </p:cNvSpPr>
            <p:nvPr/>
          </p:nvSpPr>
          <p:spPr>
            <a:xfrm>
              <a:off x="9107403" y="4697533"/>
              <a:ext cx="2676611" cy="799678"/>
            </a:xfrm>
            <a:prstGeom prst="rect">
              <a:avLst/>
            </a:prstGeom>
            <a:noFill/>
          </p:spPr>
          <p:txBody>
            <a:bodyPr anchor="ctr">
              <a:normAutofit/>
            </a:bodyPr>
            <a:lstStyle>
              <a:lvl1pPr marL="0" indent="0" algn="l" defTabSz="914400" rtl="0" eaLnBrk="1" latinLnBrk="0" hangingPunct="1">
                <a:lnSpc>
                  <a:spcPct val="90000"/>
                </a:lnSpc>
                <a:spcBef>
                  <a:spcPts val="1800"/>
                </a:spcBef>
                <a:buSzPct val="50000"/>
                <a:buFont typeface="Arial" panose="020B0406020202030204" pitchFamily="34" charset="0"/>
                <a:buNone/>
                <a:defRPr sz="2800" b="0" kern="1200">
                  <a:solidFill>
                    <a:schemeClr val="bg2"/>
                  </a:solidFill>
                  <a:latin typeface="+mn-lt"/>
                  <a:ea typeface="+mn-ea"/>
                  <a:cs typeface="+mn-cs"/>
                </a:defRPr>
              </a:lvl1pPr>
              <a:lvl2pPr marL="447675" indent="-314325" algn="l" defTabSz="914400" rtl="0" eaLnBrk="1" latinLnBrk="0" hangingPunct="1">
                <a:lnSpc>
                  <a:spcPct val="90000"/>
                </a:lnSpc>
                <a:spcBef>
                  <a:spcPts val="600"/>
                </a:spcBef>
                <a:buFont typeface="Arial" panose="020B0604020202020204" pitchFamily="34" charset="0"/>
                <a:buChar char="—"/>
                <a:defRPr sz="1400" kern="1200">
                  <a:solidFill>
                    <a:schemeClr val="bg2"/>
                  </a:solidFill>
                  <a:latin typeface="+mn-lt"/>
                  <a:ea typeface="+mn-ea"/>
                  <a:cs typeface="+mn-cs"/>
                </a:defRPr>
              </a:lvl2pPr>
              <a:lvl3pPr marL="714375" indent="-171450" algn="l" defTabSz="914400" rtl="0" eaLnBrk="1" latinLnBrk="0" hangingPunct="1">
                <a:lnSpc>
                  <a:spcPct val="90000"/>
                </a:lnSpc>
                <a:spcBef>
                  <a:spcPts val="600"/>
                </a:spcBef>
                <a:buFont typeface="Courier New" panose="02070309020205020404" pitchFamily="49" charset="0"/>
                <a:buChar char="o"/>
                <a:defRPr sz="1200" kern="1200">
                  <a:solidFill>
                    <a:schemeClr val="bg2"/>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Arial"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1200" dirty="0">
                  <a:solidFill>
                    <a:schemeClr val="tx1"/>
                  </a:solidFill>
                </a:rPr>
                <a:t>Vi må sette det på agendaen på alle nivå politisk og i enheter og tjenester. Vi må ha en overordnet strategi og i overordnede planer. </a:t>
              </a:r>
            </a:p>
          </p:txBody>
        </p:sp>
        <p:cxnSp>
          <p:nvCxnSpPr>
            <p:cNvPr id="99" name="Straight Connector 35">
              <a:extLst>
                <a:ext uri="{FF2B5EF4-FFF2-40B4-BE49-F238E27FC236}">
                  <a16:creationId xmlns:a16="http://schemas.microsoft.com/office/drawing/2014/main" id="{23467683-8D0E-41E2-A226-B41181B99732}"/>
                </a:ext>
              </a:extLst>
            </p:cNvPr>
            <p:cNvCxnSpPr>
              <a:cxnSpLocks/>
            </p:cNvCxnSpPr>
            <p:nvPr/>
          </p:nvCxnSpPr>
          <p:spPr>
            <a:xfrm flipV="1">
              <a:off x="9107403" y="4517712"/>
              <a:ext cx="0" cy="115932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100" name="Group 99">
              <a:extLst>
                <a:ext uri="{FF2B5EF4-FFF2-40B4-BE49-F238E27FC236}">
                  <a16:creationId xmlns:a16="http://schemas.microsoft.com/office/drawing/2014/main" id="{32BFF9D8-FC37-41E5-BB17-DF5A07D577DE}"/>
                </a:ext>
              </a:extLst>
            </p:cNvPr>
            <p:cNvGrpSpPr>
              <a:grpSpLocks noChangeAspect="1"/>
            </p:cNvGrpSpPr>
            <p:nvPr/>
          </p:nvGrpSpPr>
          <p:grpSpPr>
            <a:xfrm>
              <a:off x="8534798" y="4838172"/>
              <a:ext cx="572605" cy="518400"/>
              <a:chOff x="1655523" y="2652173"/>
              <a:chExt cx="1495234" cy="1353689"/>
            </a:xfrm>
          </p:grpSpPr>
          <p:sp>
            <p:nvSpPr>
              <p:cNvPr id="101" name="Freeform 11">
                <a:extLst>
                  <a:ext uri="{FF2B5EF4-FFF2-40B4-BE49-F238E27FC236}">
                    <a16:creationId xmlns:a16="http://schemas.microsoft.com/office/drawing/2014/main" id="{E36468F2-9AE0-4A8B-9518-CF4D1D89B9D7}"/>
                  </a:ext>
                </a:extLst>
              </p:cNvPr>
              <p:cNvSpPr>
                <a:spLocks/>
              </p:cNvSpPr>
              <p:nvPr userDrawn="1"/>
            </p:nvSpPr>
            <p:spPr bwMode="auto">
              <a:xfrm rot="10800000" flipH="1">
                <a:off x="1655523" y="2652173"/>
                <a:ext cx="815012" cy="1353689"/>
              </a:xfrm>
              <a:custGeom>
                <a:avLst/>
                <a:gdLst>
                  <a:gd name="T0" fmla="*/ 409 w 444"/>
                  <a:gd name="T1" fmla="*/ 324 h 737"/>
                  <a:gd name="T2" fmla="*/ 257 w 444"/>
                  <a:gd name="T3" fmla="*/ 270 h 737"/>
                  <a:gd name="T4" fmla="*/ 130 w 444"/>
                  <a:gd name="T5" fmla="*/ 326 h 737"/>
                  <a:gd name="T6" fmla="*/ 366 w 444"/>
                  <a:gd name="T7" fmla="*/ 45 h 737"/>
                  <a:gd name="T8" fmla="*/ 338 w 444"/>
                  <a:gd name="T9" fmla="*/ 0 h 737"/>
                  <a:gd name="T10" fmla="*/ 19 w 444"/>
                  <a:gd name="T11" fmla="*/ 489 h 737"/>
                  <a:gd name="T12" fmla="*/ 276 w 444"/>
                  <a:gd name="T13" fmla="*/ 730 h 737"/>
                  <a:gd name="T14" fmla="*/ 444 w 444"/>
                  <a:gd name="T15" fmla="*/ 634 h 737"/>
                  <a:gd name="T16" fmla="*/ 391 w 444"/>
                  <a:gd name="T17" fmla="*/ 493 h 737"/>
                  <a:gd name="T18" fmla="*/ 409 w 444"/>
                  <a:gd name="T19" fmla="*/ 324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4" h="737">
                    <a:moveTo>
                      <a:pt x="409" y="324"/>
                    </a:moveTo>
                    <a:cubicBezTo>
                      <a:pt x="369" y="287"/>
                      <a:pt x="316" y="265"/>
                      <a:pt x="257" y="270"/>
                    </a:cubicBezTo>
                    <a:cubicBezTo>
                      <a:pt x="198" y="274"/>
                      <a:pt x="177" y="291"/>
                      <a:pt x="130" y="326"/>
                    </a:cubicBezTo>
                    <a:cubicBezTo>
                      <a:pt x="131" y="213"/>
                      <a:pt x="302" y="76"/>
                      <a:pt x="366" y="45"/>
                    </a:cubicBezTo>
                    <a:cubicBezTo>
                      <a:pt x="366" y="45"/>
                      <a:pt x="350" y="18"/>
                      <a:pt x="338" y="0"/>
                    </a:cubicBezTo>
                    <a:cubicBezTo>
                      <a:pt x="192" y="30"/>
                      <a:pt x="0" y="231"/>
                      <a:pt x="19" y="489"/>
                    </a:cubicBezTo>
                    <a:cubicBezTo>
                      <a:pt x="32" y="657"/>
                      <a:pt x="182" y="737"/>
                      <a:pt x="276" y="730"/>
                    </a:cubicBezTo>
                    <a:cubicBezTo>
                      <a:pt x="332" y="726"/>
                      <a:pt x="401" y="693"/>
                      <a:pt x="444" y="634"/>
                    </a:cubicBezTo>
                    <a:cubicBezTo>
                      <a:pt x="416" y="598"/>
                      <a:pt x="396" y="551"/>
                      <a:pt x="391" y="493"/>
                    </a:cubicBezTo>
                    <a:cubicBezTo>
                      <a:pt x="387" y="433"/>
                      <a:pt x="394" y="376"/>
                      <a:pt x="409" y="32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dirty="0"/>
              </a:p>
            </p:txBody>
          </p:sp>
          <p:sp>
            <p:nvSpPr>
              <p:cNvPr id="102" name="Freeform: Shape 101">
                <a:extLst>
                  <a:ext uri="{FF2B5EF4-FFF2-40B4-BE49-F238E27FC236}">
                    <a16:creationId xmlns:a16="http://schemas.microsoft.com/office/drawing/2014/main" id="{0B49CC32-1E06-4353-8098-9423453C8E7F}"/>
                  </a:ext>
                </a:extLst>
              </p:cNvPr>
              <p:cNvSpPr>
                <a:spLocks/>
              </p:cNvSpPr>
              <p:nvPr userDrawn="1"/>
            </p:nvSpPr>
            <p:spPr bwMode="auto">
              <a:xfrm rot="10800000" flipH="1">
                <a:off x="2441786" y="2652887"/>
                <a:ext cx="708971" cy="1341607"/>
              </a:xfrm>
              <a:custGeom>
                <a:avLst/>
                <a:gdLst>
                  <a:gd name="connsiteX0" fmla="*/ 473994 w 708971"/>
                  <a:gd name="connsiteY0" fmla="*/ 1340832 h 1341607"/>
                  <a:gd name="connsiteX1" fmla="*/ 676818 w 708971"/>
                  <a:gd name="connsiteY1" fmla="*/ 1265442 h 1341607"/>
                  <a:gd name="connsiteX2" fmla="*/ 708971 w 708971"/>
                  <a:gd name="connsiteY2" fmla="*/ 1239075 h 1341607"/>
                  <a:gd name="connsiteX3" fmla="*/ 708971 w 708971"/>
                  <a:gd name="connsiteY3" fmla="*/ 589345 h 1341607"/>
                  <a:gd name="connsiteX4" fmla="*/ 669113 w 708971"/>
                  <a:gd name="connsiteY4" fmla="*/ 556623 h 1341607"/>
                  <a:gd name="connsiteX5" fmla="*/ 439129 w 708971"/>
                  <a:gd name="connsiteY5" fmla="*/ 495924 h 1341607"/>
                  <a:gd name="connsiteX6" fmla="*/ 204250 w 708971"/>
                  <a:gd name="connsiteY6" fmla="*/ 598783 h 1341607"/>
                  <a:gd name="connsiteX7" fmla="*/ 639144 w 708971"/>
                  <a:gd name="connsiteY7" fmla="*/ 82654 h 1341607"/>
                  <a:gd name="connsiteX8" fmla="*/ 585929 w 708971"/>
                  <a:gd name="connsiteY8" fmla="*/ 0 h 1341607"/>
                  <a:gd name="connsiteX9" fmla="*/ 2400 w 708971"/>
                  <a:gd name="connsiteY9" fmla="*/ 896337 h 1341607"/>
                  <a:gd name="connsiteX10" fmla="*/ 473994 w 708971"/>
                  <a:gd name="connsiteY10" fmla="*/ 1340832 h 134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8971" h="1341607">
                    <a:moveTo>
                      <a:pt x="473994" y="1340832"/>
                    </a:moveTo>
                    <a:cubicBezTo>
                      <a:pt x="537990" y="1336010"/>
                      <a:pt x="611275" y="1310267"/>
                      <a:pt x="676818" y="1265442"/>
                    </a:cubicBezTo>
                    <a:lnTo>
                      <a:pt x="708971" y="1239075"/>
                    </a:lnTo>
                    <a:lnTo>
                      <a:pt x="708971" y="589345"/>
                    </a:lnTo>
                    <a:lnTo>
                      <a:pt x="669113" y="556623"/>
                    </a:lnTo>
                    <a:cubicBezTo>
                      <a:pt x="603677" y="512885"/>
                      <a:pt x="525145" y="489036"/>
                      <a:pt x="439129" y="495924"/>
                    </a:cubicBezTo>
                    <a:cubicBezTo>
                      <a:pt x="329029" y="503271"/>
                      <a:pt x="292329" y="534496"/>
                      <a:pt x="204250" y="598783"/>
                    </a:cubicBezTo>
                    <a:cubicBezTo>
                      <a:pt x="206085" y="391229"/>
                      <a:pt x="521704" y="139594"/>
                      <a:pt x="639144" y="82654"/>
                    </a:cubicBezTo>
                    <a:cubicBezTo>
                      <a:pt x="639144" y="82654"/>
                      <a:pt x="607949" y="33062"/>
                      <a:pt x="585929" y="0"/>
                    </a:cubicBezTo>
                    <a:cubicBezTo>
                      <a:pt x="319854" y="53266"/>
                      <a:pt x="-32465" y="424291"/>
                      <a:pt x="2400" y="896337"/>
                    </a:cubicBezTo>
                    <a:cubicBezTo>
                      <a:pt x="26255" y="1206749"/>
                      <a:pt x="301504" y="1353689"/>
                      <a:pt x="473994" y="1340832"/>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nb-NO" dirty="0"/>
              </a:p>
            </p:txBody>
          </p:sp>
        </p:grpSp>
      </p:grpSp>
      <p:grpSp>
        <p:nvGrpSpPr>
          <p:cNvPr id="13" name="Group 12">
            <a:extLst>
              <a:ext uri="{FF2B5EF4-FFF2-40B4-BE49-F238E27FC236}">
                <a16:creationId xmlns:a16="http://schemas.microsoft.com/office/drawing/2014/main" id="{AC757D71-F91D-46D6-A236-F06B223B15D2}"/>
              </a:ext>
            </a:extLst>
          </p:cNvPr>
          <p:cNvGrpSpPr/>
          <p:nvPr/>
        </p:nvGrpSpPr>
        <p:grpSpPr>
          <a:xfrm>
            <a:off x="844841" y="4368034"/>
            <a:ext cx="3249216" cy="1159320"/>
            <a:chOff x="407988" y="4517712"/>
            <a:chExt cx="3249216" cy="1159320"/>
          </a:xfrm>
        </p:grpSpPr>
        <p:sp>
          <p:nvSpPr>
            <p:cNvPr id="105" name="Espace réservé du texte 20">
              <a:extLst>
                <a:ext uri="{FF2B5EF4-FFF2-40B4-BE49-F238E27FC236}">
                  <a16:creationId xmlns:a16="http://schemas.microsoft.com/office/drawing/2014/main" id="{48623517-8338-4CCD-B2BD-744A89EAF98E}"/>
                </a:ext>
              </a:extLst>
            </p:cNvPr>
            <p:cNvSpPr txBox="1">
              <a:spLocks/>
            </p:cNvSpPr>
            <p:nvPr/>
          </p:nvSpPr>
          <p:spPr>
            <a:xfrm>
              <a:off x="980593" y="4697533"/>
              <a:ext cx="2676611" cy="799678"/>
            </a:xfrm>
            <a:prstGeom prst="rect">
              <a:avLst/>
            </a:prstGeom>
            <a:noFill/>
          </p:spPr>
          <p:txBody>
            <a:bodyPr anchor="ctr">
              <a:normAutofit/>
            </a:bodyPr>
            <a:lstStyle>
              <a:lvl1pPr marL="0" indent="0" algn="l" defTabSz="914400" rtl="0" eaLnBrk="1" latinLnBrk="0" hangingPunct="1">
                <a:lnSpc>
                  <a:spcPct val="90000"/>
                </a:lnSpc>
                <a:spcBef>
                  <a:spcPts val="1800"/>
                </a:spcBef>
                <a:buSzPct val="50000"/>
                <a:buFont typeface="Arial" panose="020B0406020202030204" pitchFamily="34" charset="0"/>
                <a:buNone/>
                <a:defRPr sz="2800" b="0" kern="1200">
                  <a:solidFill>
                    <a:schemeClr val="bg2"/>
                  </a:solidFill>
                  <a:latin typeface="+mn-lt"/>
                  <a:ea typeface="+mn-ea"/>
                  <a:cs typeface="+mn-cs"/>
                </a:defRPr>
              </a:lvl1pPr>
              <a:lvl2pPr marL="447675" indent="-314325" algn="l" defTabSz="914400" rtl="0" eaLnBrk="1" latinLnBrk="0" hangingPunct="1">
                <a:lnSpc>
                  <a:spcPct val="90000"/>
                </a:lnSpc>
                <a:spcBef>
                  <a:spcPts val="600"/>
                </a:spcBef>
                <a:buFont typeface="Arial" panose="020B0604020202020204" pitchFamily="34" charset="0"/>
                <a:buChar char="—"/>
                <a:defRPr sz="1400" kern="1200">
                  <a:solidFill>
                    <a:schemeClr val="bg2"/>
                  </a:solidFill>
                  <a:latin typeface="+mn-lt"/>
                  <a:ea typeface="+mn-ea"/>
                  <a:cs typeface="+mn-cs"/>
                </a:defRPr>
              </a:lvl2pPr>
              <a:lvl3pPr marL="714375" indent="-171450" algn="l" defTabSz="914400" rtl="0" eaLnBrk="1" latinLnBrk="0" hangingPunct="1">
                <a:lnSpc>
                  <a:spcPct val="90000"/>
                </a:lnSpc>
                <a:spcBef>
                  <a:spcPts val="600"/>
                </a:spcBef>
                <a:buFont typeface="Courier New" panose="02070309020205020404" pitchFamily="49" charset="0"/>
                <a:buChar char="o"/>
                <a:defRPr sz="1200" kern="1200">
                  <a:solidFill>
                    <a:schemeClr val="bg2"/>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Arial"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1200" dirty="0">
                  <a:solidFill>
                    <a:schemeClr val="tx1"/>
                  </a:solidFill>
                </a:rPr>
                <a:t>Bedre samarbeid med andre kommuner da vi er en liten kommune. </a:t>
              </a:r>
            </a:p>
          </p:txBody>
        </p:sp>
        <p:cxnSp>
          <p:nvCxnSpPr>
            <p:cNvPr id="106" name="Straight Connector 35">
              <a:extLst>
                <a:ext uri="{FF2B5EF4-FFF2-40B4-BE49-F238E27FC236}">
                  <a16:creationId xmlns:a16="http://schemas.microsoft.com/office/drawing/2014/main" id="{5A471A96-40F7-4C20-9ADD-0B806070E67E}"/>
                </a:ext>
              </a:extLst>
            </p:cNvPr>
            <p:cNvCxnSpPr>
              <a:cxnSpLocks/>
            </p:cNvCxnSpPr>
            <p:nvPr/>
          </p:nvCxnSpPr>
          <p:spPr>
            <a:xfrm flipV="1">
              <a:off x="980593" y="4517712"/>
              <a:ext cx="0" cy="1159320"/>
            </a:xfrm>
            <a:prstGeom prst="line">
              <a:avLst/>
            </a:prstGeom>
            <a:ln w="12700">
              <a:gradFill>
                <a:gsLst>
                  <a:gs pos="0">
                    <a:srgbClr val="7FCECD">
                      <a:alpha val="0"/>
                    </a:srgbClr>
                  </a:gs>
                  <a:gs pos="55000">
                    <a:srgbClr val="7FCECD"/>
                  </a:gs>
                  <a:gs pos="100000">
                    <a:srgbClr val="7FCECD">
                      <a:alpha val="0"/>
                    </a:srgb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107" name="Group 106">
              <a:extLst>
                <a:ext uri="{FF2B5EF4-FFF2-40B4-BE49-F238E27FC236}">
                  <a16:creationId xmlns:a16="http://schemas.microsoft.com/office/drawing/2014/main" id="{1356F819-F0F6-4F62-8BC8-8B9555116B9D}"/>
                </a:ext>
              </a:extLst>
            </p:cNvPr>
            <p:cNvGrpSpPr>
              <a:grpSpLocks noChangeAspect="1"/>
            </p:cNvGrpSpPr>
            <p:nvPr/>
          </p:nvGrpSpPr>
          <p:grpSpPr>
            <a:xfrm>
              <a:off x="407988" y="4838172"/>
              <a:ext cx="572605" cy="518400"/>
              <a:chOff x="1655523" y="2652173"/>
              <a:chExt cx="1495234" cy="1353689"/>
            </a:xfrm>
            <a:solidFill>
              <a:srgbClr val="7FCECD"/>
            </a:solidFill>
          </p:grpSpPr>
          <p:sp>
            <p:nvSpPr>
              <p:cNvPr id="108" name="Freeform 11">
                <a:extLst>
                  <a:ext uri="{FF2B5EF4-FFF2-40B4-BE49-F238E27FC236}">
                    <a16:creationId xmlns:a16="http://schemas.microsoft.com/office/drawing/2014/main" id="{76F1708C-6D75-4787-A0C0-A2918BF3EB3C}"/>
                  </a:ext>
                </a:extLst>
              </p:cNvPr>
              <p:cNvSpPr>
                <a:spLocks/>
              </p:cNvSpPr>
              <p:nvPr userDrawn="1"/>
            </p:nvSpPr>
            <p:spPr bwMode="auto">
              <a:xfrm rot="10800000" flipH="1">
                <a:off x="1655523" y="2652173"/>
                <a:ext cx="815012" cy="1353689"/>
              </a:xfrm>
              <a:custGeom>
                <a:avLst/>
                <a:gdLst>
                  <a:gd name="T0" fmla="*/ 409 w 444"/>
                  <a:gd name="T1" fmla="*/ 324 h 737"/>
                  <a:gd name="T2" fmla="*/ 257 w 444"/>
                  <a:gd name="T3" fmla="*/ 270 h 737"/>
                  <a:gd name="T4" fmla="*/ 130 w 444"/>
                  <a:gd name="T5" fmla="*/ 326 h 737"/>
                  <a:gd name="T6" fmla="*/ 366 w 444"/>
                  <a:gd name="T7" fmla="*/ 45 h 737"/>
                  <a:gd name="T8" fmla="*/ 338 w 444"/>
                  <a:gd name="T9" fmla="*/ 0 h 737"/>
                  <a:gd name="T10" fmla="*/ 19 w 444"/>
                  <a:gd name="T11" fmla="*/ 489 h 737"/>
                  <a:gd name="T12" fmla="*/ 276 w 444"/>
                  <a:gd name="T13" fmla="*/ 730 h 737"/>
                  <a:gd name="T14" fmla="*/ 444 w 444"/>
                  <a:gd name="T15" fmla="*/ 634 h 737"/>
                  <a:gd name="T16" fmla="*/ 391 w 444"/>
                  <a:gd name="T17" fmla="*/ 493 h 737"/>
                  <a:gd name="T18" fmla="*/ 409 w 444"/>
                  <a:gd name="T19" fmla="*/ 324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4" h="737">
                    <a:moveTo>
                      <a:pt x="409" y="324"/>
                    </a:moveTo>
                    <a:cubicBezTo>
                      <a:pt x="369" y="287"/>
                      <a:pt x="316" y="265"/>
                      <a:pt x="257" y="270"/>
                    </a:cubicBezTo>
                    <a:cubicBezTo>
                      <a:pt x="198" y="274"/>
                      <a:pt x="177" y="291"/>
                      <a:pt x="130" y="326"/>
                    </a:cubicBezTo>
                    <a:cubicBezTo>
                      <a:pt x="131" y="213"/>
                      <a:pt x="302" y="76"/>
                      <a:pt x="366" y="45"/>
                    </a:cubicBezTo>
                    <a:cubicBezTo>
                      <a:pt x="366" y="45"/>
                      <a:pt x="350" y="18"/>
                      <a:pt x="338" y="0"/>
                    </a:cubicBezTo>
                    <a:cubicBezTo>
                      <a:pt x="192" y="30"/>
                      <a:pt x="0" y="231"/>
                      <a:pt x="19" y="489"/>
                    </a:cubicBezTo>
                    <a:cubicBezTo>
                      <a:pt x="32" y="657"/>
                      <a:pt x="182" y="737"/>
                      <a:pt x="276" y="730"/>
                    </a:cubicBezTo>
                    <a:cubicBezTo>
                      <a:pt x="332" y="726"/>
                      <a:pt x="401" y="693"/>
                      <a:pt x="444" y="634"/>
                    </a:cubicBezTo>
                    <a:cubicBezTo>
                      <a:pt x="416" y="598"/>
                      <a:pt x="396" y="551"/>
                      <a:pt x="391" y="493"/>
                    </a:cubicBezTo>
                    <a:cubicBezTo>
                      <a:pt x="387" y="433"/>
                      <a:pt x="394" y="376"/>
                      <a:pt x="409" y="3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dirty="0"/>
              </a:p>
            </p:txBody>
          </p:sp>
          <p:sp>
            <p:nvSpPr>
              <p:cNvPr id="109" name="Freeform: Shape 108">
                <a:extLst>
                  <a:ext uri="{FF2B5EF4-FFF2-40B4-BE49-F238E27FC236}">
                    <a16:creationId xmlns:a16="http://schemas.microsoft.com/office/drawing/2014/main" id="{4BF83A6F-45D0-4A43-9600-16D262CE4BCE}"/>
                  </a:ext>
                </a:extLst>
              </p:cNvPr>
              <p:cNvSpPr>
                <a:spLocks/>
              </p:cNvSpPr>
              <p:nvPr userDrawn="1"/>
            </p:nvSpPr>
            <p:spPr bwMode="auto">
              <a:xfrm rot="10800000" flipH="1">
                <a:off x="2441786" y="2652887"/>
                <a:ext cx="708971" cy="1341607"/>
              </a:xfrm>
              <a:custGeom>
                <a:avLst/>
                <a:gdLst>
                  <a:gd name="connsiteX0" fmla="*/ 473994 w 708971"/>
                  <a:gd name="connsiteY0" fmla="*/ 1340832 h 1341607"/>
                  <a:gd name="connsiteX1" fmla="*/ 676818 w 708971"/>
                  <a:gd name="connsiteY1" fmla="*/ 1265442 h 1341607"/>
                  <a:gd name="connsiteX2" fmla="*/ 708971 w 708971"/>
                  <a:gd name="connsiteY2" fmla="*/ 1239075 h 1341607"/>
                  <a:gd name="connsiteX3" fmla="*/ 708971 w 708971"/>
                  <a:gd name="connsiteY3" fmla="*/ 589345 h 1341607"/>
                  <a:gd name="connsiteX4" fmla="*/ 669113 w 708971"/>
                  <a:gd name="connsiteY4" fmla="*/ 556623 h 1341607"/>
                  <a:gd name="connsiteX5" fmla="*/ 439129 w 708971"/>
                  <a:gd name="connsiteY5" fmla="*/ 495924 h 1341607"/>
                  <a:gd name="connsiteX6" fmla="*/ 204250 w 708971"/>
                  <a:gd name="connsiteY6" fmla="*/ 598783 h 1341607"/>
                  <a:gd name="connsiteX7" fmla="*/ 639144 w 708971"/>
                  <a:gd name="connsiteY7" fmla="*/ 82654 h 1341607"/>
                  <a:gd name="connsiteX8" fmla="*/ 585929 w 708971"/>
                  <a:gd name="connsiteY8" fmla="*/ 0 h 1341607"/>
                  <a:gd name="connsiteX9" fmla="*/ 2400 w 708971"/>
                  <a:gd name="connsiteY9" fmla="*/ 896337 h 1341607"/>
                  <a:gd name="connsiteX10" fmla="*/ 473994 w 708971"/>
                  <a:gd name="connsiteY10" fmla="*/ 1340832 h 134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8971" h="1341607">
                    <a:moveTo>
                      <a:pt x="473994" y="1340832"/>
                    </a:moveTo>
                    <a:cubicBezTo>
                      <a:pt x="537990" y="1336010"/>
                      <a:pt x="611275" y="1310267"/>
                      <a:pt x="676818" y="1265442"/>
                    </a:cubicBezTo>
                    <a:lnTo>
                      <a:pt x="708971" y="1239075"/>
                    </a:lnTo>
                    <a:lnTo>
                      <a:pt x="708971" y="589345"/>
                    </a:lnTo>
                    <a:lnTo>
                      <a:pt x="669113" y="556623"/>
                    </a:lnTo>
                    <a:cubicBezTo>
                      <a:pt x="603677" y="512885"/>
                      <a:pt x="525145" y="489036"/>
                      <a:pt x="439129" y="495924"/>
                    </a:cubicBezTo>
                    <a:cubicBezTo>
                      <a:pt x="329029" y="503271"/>
                      <a:pt x="292329" y="534496"/>
                      <a:pt x="204250" y="598783"/>
                    </a:cubicBezTo>
                    <a:cubicBezTo>
                      <a:pt x="206085" y="391229"/>
                      <a:pt x="521704" y="139594"/>
                      <a:pt x="639144" y="82654"/>
                    </a:cubicBezTo>
                    <a:cubicBezTo>
                      <a:pt x="639144" y="82654"/>
                      <a:pt x="607949" y="33062"/>
                      <a:pt x="585929" y="0"/>
                    </a:cubicBezTo>
                    <a:cubicBezTo>
                      <a:pt x="319854" y="53266"/>
                      <a:pt x="-32465" y="424291"/>
                      <a:pt x="2400" y="896337"/>
                    </a:cubicBezTo>
                    <a:cubicBezTo>
                      <a:pt x="26255" y="1206749"/>
                      <a:pt x="301504" y="1353689"/>
                      <a:pt x="473994" y="13408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nb-NO" dirty="0"/>
              </a:p>
            </p:txBody>
          </p:sp>
        </p:grpSp>
      </p:grpSp>
      <p:grpSp>
        <p:nvGrpSpPr>
          <p:cNvPr id="125" name="Group 124">
            <a:extLst>
              <a:ext uri="{FF2B5EF4-FFF2-40B4-BE49-F238E27FC236}">
                <a16:creationId xmlns:a16="http://schemas.microsoft.com/office/drawing/2014/main" id="{1AE8F7BA-83EF-494C-8A69-BB13D4D29493}"/>
              </a:ext>
            </a:extLst>
          </p:cNvPr>
          <p:cNvGrpSpPr/>
          <p:nvPr/>
        </p:nvGrpSpPr>
        <p:grpSpPr>
          <a:xfrm>
            <a:off x="4409730" y="4517712"/>
            <a:ext cx="3663456" cy="1159320"/>
            <a:chOff x="4409730" y="4517712"/>
            <a:chExt cx="3663456" cy="1159320"/>
          </a:xfrm>
        </p:grpSpPr>
        <p:sp>
          <p:nvSpPr>
            <p:cNvPr id="112" name="Espace réservé du texte 20">
              <a:extLst>
                <a:ext uri="{FF2B5EF4-FFF2-40B4-BE49-F238E27FC236}">
                  <a16:creationId xmlns:a16="http://schemas.microsoft.com/office/drawing/2014/main" id="{AC9F7A4B-2D47-41D7-B761-5ECA8B594904}"/>
                </a:ext>
              </a:extLst>
            </p:cNvPr>
            <p:cNvSpPr txBox="1">
              <a:spLocks/>
            </p:cNvSpPr>
            <p:nvPr/>
          </p:nvSpPr>
          <p:spPr>
            <a:xfrm>
              <a:off x="4982335" y="4697533"/>
              <a:ext cx="3090851" cy="950204"/>
            </a:xfrm>
            <a:prstGeom prst="rect">
              <a:avLst/>
            </a:prstGeom>
            <a:noFill/>
          </p:spPr>
          <p:txBody>
            <a:bodyPr anchor="ctr">
              <a:normAutofit/>
            </a:bodyPr>
            <a:lstStyle>
              <a:lvl1pPr marL="0" indent="0" algn="l" defTabSz="914400" rtl="0" eaLnBrk="1" latinLnBrk="0" hangingPunct="1">
                <a:lnSpc>
                  <a:spcPct val="90000"/>
                </a:lnSpc>
                <a:spcBef>
                  <a:spcPts val="1800"/>
                </a:spcBef>
                <a:buSzPct val="50000"/>
                <a:buFont typeface="Arial" panose="020B0406020202030204" pitchFamily="34" charset="0"/>
                <a:buNone/>
                <a:defRPr sz="2800" b="0" kern="1200">
                  <a:solidFill>
                    <a:schemeClr val="bg2"/>
                  </a:solidFill>
                  <a:latin typeface="+mn-lt"/>
                  <a:ea typeface="+mn-ea"/>
                  <a:cs typeface="+mn-cs"/>
                </a:defRPr>
              </a:lvl1pPr>
              <a:lvl2pPr marL="447675" indent="-314325" algn="l" defTabSz="914400" rtl="0" eaLnBrk="1" latinLnBrk="0" hangingPunct="1">
                <a:lnSpc>
                  <a:spcPct val="90000"/>
                </a:lnSpc>
                <a:spcBef>
                  <a:spcPts val="600"/>
                </a:spcBef>
                <a:buFont typeface="Arial" panose="020B0604020202020204" pitchFamily="34" charset="0"/>
                <a:buChar char="—"/>
                <a:defRPr sz="1400" kern="1200">
                  <a:solidFill>
                    <a:schemeClr val="bg2"/>
                  </a:solidFill>
                  <a:latin typeface="+mn-lt"/>
                  <a:ea typeface="+mn-ea"/>
                  <a:cs typeface="+mn-cs"/>
                </a:defRPr>
              </a:lvl2pPr>
              <a:lvl3pPr marL="714375" indent="-171450" algn="l" defTabSz="914400" rtl="0" eaLnBrk="1" latinLnBrk="0" hangingPunct="1">
                <a:lnSpc>
                  <a:spcPct val="90000"/>
                </a:lnSpc>
                <a:spcBef>
                  <a:spcPts val="600"/>
                </a:spcBef>
                <a:buFont typeface="Courier New" panose="02070309020205020404" pitchFamily="49" charset="0"/>
                <a:buChar char="o"/>
                <a:defRPr sz="1200" kern="1200">
                  <a:solidFill>
                    <a:schemeClr val="bg2"/>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Arial"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1200" dirty="0">
                  <a:solidFill>
                    <a:schemeClr val="tx1"/>
                  </a:solidFill>
                </a:rPr>
                <a:t>Mer kunnskap og smidighet hos lag/foreninger. Foresatte må tørre at barna deltar på lik linje med andre. Kommunen kan være enda mer proaktiv i arbeidet med inkludering.</a:t>
              </a:r>
            </a:p>
          </p:txBody>
        </p:sp>
        <p:cxnSp>
          <p:nvCxnSpPr>
            <p:cNvPr id="113" name="Straight Connector 35">
              <a:extLst>
                <a:ext uri="{FF2B5EF4-FFF2-40B4-BE49-F238E27FC236}">
                  <a16:creationId xmlns:a16="http://schemas.microsoft.com/office/drawing/2014/main" id="{D8E664AE-D14C-4108-BA66-17D321382495}"/>
                </a:ext>
              </a:extLst>
            </p:cNvPr>
            <p:cNvCxnSpPr>
              <a:cxnSpLocks/>
            </p:cNvCxnSpPr>
            <p:nvPr/>
          </p:nvCxnSpPr>
          <p:spPr>
            <a:xfrm flipV="1">
              <a:off x="4982335" y="4517712"/>
              <a:ext cx="0" cy="1159320"/>
            </a:xfrm>
            <a:prstGeom prst="line">
              <a:avLst/>
            </a:prstGeom>
            <a:ln w="12700">
              <a:gradFill>
                <a:gsLst>
                  <a:gs pos="0">
                    <a:schemeClr val="bg2">
                      <a:lumMod val="60000"/>
                      <a:lumOff val="40000"/>
                      <a:alpha val="0"/>
                    </a:schemeClr>
                  </a:gs>
                  <a:gs pos="55000">
                    <a:schemeClr val="bg2">
                      <a:lumMod val="60000"/>
                      <a:lumOff val="40000"/>
                    </a:schemeClr>
                  </a:gs>
                  <a:gs pos="100000">
                    <a:schemeClr val="bg2">
                      <a:lumMod val="60000"/>
                      <a:lumOff val="4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114" name="Group 113">
              <a:extLst>
                <a:ext uri="{FF2B5EF4-FFF2-40B4-BE49-F238E27FC236}">
                  <a16:creationId xmlns:a16="http://schemas.microsoft.com/office/drawing/2014/main" id="{E5FBFC29-363F-4587-B365-E72B23035C89}"/>
                </a:ext>
              </a:extLst>
            </p:cNvPr>
            <p:cNvGrpSpPr>
              <a:grpSpLocks noChangeAspect="1"/>
            </p:cNvGrpSpPr>
            <p:nvPr/>
          </p:nvGrpSpPr>
          <p:grpSpPr>
            <a:xfrm>
              <a:off x="4409730" y="4838172"/>
              <a:ext cx="572605" cy="518400"/>
              <a:chOff x="1655523" y="2652173"/>
              <a:chExt cx="1495234" cy="1353689"/>
            </a:xfrm>
            <a:solidFill>
              <a:schemeClr val="bg2">
                <a:lumMod val="60000"/>
                <a:lumOff val="40000"/>
              </a:schemeClr>
            </a:solidFill>
          </p:grpSpPr>
          <p:sp>
            <p:nvSpPr>
              <p:cNvPr id="115" name="Freeform 11">
                <a:extLst>
                  <a:ext uri="{FF2B5EF4-FFF2-40B4-BE49-F238E27FC236}">
                    <a16:creationId xmlns:a16="http://schemas.microsoft.com/office/drawing/2014/main" id="{4A84B86E-1708-4B20-8771-D52236D7A946}"/>
                  </a:ext>
                </a:extLst>
              </p:cNvPr>
              <p:cNvSpPr>
                <a:spLocks/>
              </p:cNvSpPr>
              <p:nvPr userDrawn="1"/>
            </p:nvSpPr>
            <p:spPr bwMode="auto">
              <a:xfrm rot="10800000" flipH="1">
                <a:off x="1655523" y="2652173"/>
                <a:ext cx="815012" cy="1353689"/>
              </a:xfrm>
              <a:custGeom>
                <a:avLst/>
                <a:gdLst>
                  <a:gd name="T0" fmla="*/ 409 w 444"/>
                  <a:gd name="T1" fmla="*/ 324 h 737"/>
                  <a:gd name="T2" fmla="*/ 257 w 444"/>
                  <a:gd name="T3" fmla="*/ 270 h 737"/>
                  <a:gd name="T4" fmla="*/ 130 w 444"/>
                  <a:gd name="T5" fmla="*/ 326 h 737"/>
                  <a:gd name="T6" fmla="*/ 366 w 444"/>
                  <a:gd name="T7" fmla="*/ 45 h 737"/>
                  <a:gd name="T8" fmla="*/ 338 w 444"/>
                  <a:gd name="T9" fmla="*/ 0 h 737"/>
                  <a:gd name="T10" fmla="*/ 19 w 444"/>
                  <a:gd name="T11" fmla="*/ 489 h 737"/>
                  <a:gd name="T12" fmla="*/ 276 w 444"/>
                  <a:gd name="T13" fmla="*/ 730 h 737"/>
                  <a:gd name="T14" fmla="*/ 444 w 444"/>
                  <a:gd name="T15" fmla="*/ 634 h 737"/>
                  <a:gd name="T16" fmla="*/ 391 w 444"/>
                  <a:gd name="T17" fmla="*/ 493 h 737"/>
                  <a:gd name="T18" fmla="*/ 409 w 444"/>
                  <a:gd name="T19" fmla="*/ 324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4" h="737">
                    <a:moveTo>
                      <a:pt x="409" y="324"/>
                    </a:moveTo>
                    <a:cubicBezTo>
                      <a:pt x="369" y="287"/>
                      <a:pt x="316" y="265"/>
                      <a:pt x="257" y="270"/>
                    </a:cubicBezTo>
                    <a:cubicBezTo>
                      <a:pt x="198" y="274"/>
                      <a:pt x="177" y="291"/>
                      <a:pt x="130" y="326"/>
                    </a:cubicBezTo>
                    <a:cubicBezTo>
                      <a:pt x="131" y="213"/>
                      <a:pt x="302" y="76"/>
                      <a:pt x="366" y="45"/>
                    </a:cubicBezTo>
                    <a:cubicBezTo>
                      <a:pt x="366" y="45"/>
                      <a:pt x="350" y="18"/>
                      <a:pt x="338" y="0"/>
                    </a:cubicBezTo>
                    <a:cubicBezTo>
                      <a:pt x="192" y="30"/>
                      <a:pt x="0" y="231"/>
                      <a:pt x="19" y="489"/>
                    </a:cubicBezTo>
                    <a:cubicBezTo>
                      <a:pt x="32" y="657"/>
                      <a:pt x="182" y="737"/>
                      <a:pt x="276" y="730"/>
                    </a:cubicBezTo>
                    <a:cubicBezTo>
                      <a:pt x="332" y="726"/>
                      <a:pt x="401" y="693"/>
                      <a:pt x="444" y="634"/>
                    </a:cubicBezTo>
                    <a:cubicBezTo>
                      <a:pt x="416" y="598"/>
                      <a:pt x="396" y="551"/>
                      <a:pt x="391" y="493"/>
                    </a:cubicBezTo>
                    <a:cubicBezTo>
                      <a:pt x="387" y="433"/>
                      <a:pt x="394" y="376"/>
                      <a:pt x="409" y="3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dirty="0"/>
              </a:p>
            </p:txBody>
          </p:sp>
          <p:sp>
            <p:nvSpPr>
              <p:cNvPr id="116" name="Freeform: Shape 115">
                <a:extLst>
                  <a:ext uri="{FF2B5EF4-FFF2-40B4-BE49-F238E27FC236}">
                    <a16:creationId xmlns:a16="http://schemas.microsoft.com/office/drawing/2014/main" id="{4B323A81-8E6D-47A9-9BDB-E2AF11FCB039}"/>
                  </a:ext>
                </a:extLst>
              </p:cNvPr>
              <p:cNvSpPr>
                <a:spLocks/>
              </p:cNvSpPr>
              <p:nvPr userDrawn="1"/>
            </p:nvSpPr>
            <p:spPr bwMode="auto">
              <a:xfrm rot="10800000" flipH="1">
                <a:off x="2441786" y="2652887"/>
                <a:ext cx="708971" cy="1341607"/>
              </a:xfrm>
              <a:custGeom>
                <a:avLst/>
                <a:gdLst>
                  <a:gd name="connsiteX0" fmla="*/ 473994 w 708971"/>
                  <a:gd name="connsiteY0" fmla="*/ 1340832 h 1341607"/>
                  <a:gd name="connsiteX1" fmla="*/ 676818 w 708971"/>
                  <a:gd name="connsiteY1" fmla="*/ 1265442 h 1341607"/>
                  <a:gd name="connsiteX2" fmla="*/ 708971 w 708971"/>
                  <a:gd name="connsiteY2" fmla="*/ 1239075 h 1341607"/>
                  <a:gd name="connsiteX3" fmla="*/ 708971 w 708971"/>
                  <a:gd name="connsiteY3" fmla="*/ 589345 h 1341607"/>
                  <a:gd name="connsiteX4" fmla="*/ 669113 w 708971"/>
                  <a:gd name="connsiteY4" fmla="*/ 556623 h 1341607"/>
                  <a:gd name="connsiteX5" fmla="*/ 439129 w 708971"/>
                  <a:gd name="connsiteY5" fmla="*/ 495924 h 1341607"/>
                  <a:gd name="connsiteX6" fmla="*/ 204250 w 708971"/>
                  <a:gd name="connsiteY6" fmla="*/ 598783 h 1341607"/>
                  <a:gd name="connsiteX7" fmla="*/ 639144 w 708971"/>
                  <a:gd name="connsiteY7" fmla="*/ 82654 h 1341607"/>
                  <a:gd name="connsiteX8" fmla="*/ 585929 w 708971"/>
                  <a:gd name="connsiteY8" fmla="*/ 0 h 1341607"/>
                  <a:gd name="connsiteX9" fmla="*/ 2400 w 708971"/>
                  <a:gd name="connsiteY9" fmla="*/ 896337 h 1341607"/>
                  <a:gd name="connsiteX10" fmla="*/ 473994 w 708971"/>
                  <a:gd name="connsiteY10" fmla="*/ 1340832 h 134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8971" h="1341607">
                    <a:moveTo>
                      <a:pt x="473994" y="1340832"/>
                    </a:moveTo>
                    <a:cubicBezTo>
                      <a:pt x="537990" y="1336010"/>
                      <a:pt x="611275" y="1310267"/>
                      <a:pt x="676818" y="1265442"/>
                    </a:cubicBezTo>
                    <a:lnTo>
                      <a:pt x="708971" y="1239075"/>
                    </a:lnTo>
                    <a:lnTo>
                      <a:pt x="708971" y="589345"/>
                    </a:lnTo>
                    <a:lnTo>
                      <a:pt x="669113" y="556623"/>
                    </a:lnTo>
                    <a:cubicBezTo>
                      <a:pt x="603677" y="512885"/>
                      <a:pt x="525145" y="489036"/>
                      <a:pt x="439129" y="495924"/>
                    </a:cubicBezTo>
                    <a:cubicBezTo>
                      <a:pt x="329029" y="503271"/>
                      <a:pt x="292329" y="534496"/>
                      <a:pt x="204250" y="598783"/>
                    </a:cubicBezTo>
                    <a:cubicBezTo>
                      <a:pt x="206085" y="391229"/>
                      <a:pt x="521704" y="139594"/>
                      <a:pt x="639144" y="82654"/>
                    </a:cubicBezTo>
                    <a:cubicBezTo>
                      <a:pt x="639144" y="82654"/>
                      <a:pt x="607949" y="33062"/>
                      <a:pt x="585929" y="0"/>
                    </a:cubicBezTo>
                    <a:cubicBezTo>
                      <a:pt x="319854" y="53266"/>
                      <a:pt x="-32465" y="424291"/>
                      <a:pt x="2400" y="896337"/>
                    </a:cubicBezTo>
                    <a:cubicBezTo>
                      <a:pt x="26255" y="1206749"/>
                      <a:pt x="301504" y="1353689"/>
                      <a:pt x="473994" y="13408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nb-NO" dirty="0"/>
              </a:p>
            </p:txBody>
          </p:sp>
        </p:grpSp>
      </p:grpSp>
      <p:grpSp>
        <p:nvGrpSpPr>
          <p:cNvPr id="124" name="Group 123">
            <a:extLst>
              <a:ext uri="{FF2B5EF4-FFF2-40B4-BE49-F238E27FC236}">
                <a16:creationId xmlns:a16="http://schemas.microsoft.com/office/drawing/2014/main" id="{484E7F1C-E221-4FB6-9B16-E56B61B21823}"/>
              </a:ext>
            </a:extLst>
          </p:cNvPr>
          <p:cNvGrpSpPr/>
          <p:nvPr/>
        </p:nvGrpSpPr>
        <p:grpSpPr>
          <a:xfrm>
            <a:off x="7689306" y="2859180"/>
            <a:ext cx="3249216" cy="1159320"/>
            <a:chOff x="6806804" y="3003985"/>
            <a:chExt cx="3249216" cy="1159320"/>
          </a:xfrm>
        </p:grpSpPr>
        <p:sp>
          <p:nvSpPr>
            <p:cNvPr id="119" name="Espace réservé du texte 20">
              <a:extLst>
                <a:ext uri="{FF2B5EF4-FFF2-40B4-BE49-F238E27FC236}">
                  <a16:creationId xmlns:a16="http://schemas.microsoft.com/office/drawing/2014/main" id="{F7A5666B-5F12-48E8-BB6D-58FC1ACEC665}"/>
                </a:ext>
              </a:extLst>
            </p:cNvPr>
            <p:cNvSpPr txBox="1">
              <a:spLocks/>
            </p:cNvSpPr>
            <p:nvPr/>
          </p:nvSpPr>
          <p:spPr>
            <a:xfrm>
              <a:off x="7379409" y="3183806"/>
              <a:ext cx="2676611" cy="799678"/>
            </a:xfrm>
            <a:prstGeom prst="rect">
              <a:avLst/>
            </a:prstGeom>
            <a:noFill/>
          </p:spPr>
          <p:txBody>
            <a:bodyPr anchor="ctr">
              <a:normAutofit/>
            </a:bodyPr>
            <a:lstStyle>
              <a:lvl1pPr marL="0" indent="0" algn="l" defTabSz="914400" rtl="0" eaLnBrk="1" latinLnBrk="0" hangingPunct="1">
                <a:lnSpc>
                  <a:spcPct val="90000"/>
                </a:lnSpc>
                <a:spcBef>
                  <a:spcPts val="1800"/>
                </a:spcBef>
                <a:buSzPct val="50000"/>
                <a:buFont typeface="Arial" panose="020B0406020202030204" pitchFamily="34" charset="0"/>
                <a:buNone/>
                <a:defRPr sz="2800" b="0" kern="1200">
                  <a:solidFill>
                    <a:schemeClr val="bg2"/>
                  </a:solidFill>
                  <a:latin typeface="+mn-lt"/>
                  <a:ea typeface="+mn-ea"/>
                  <a:cs typeface="+mn-cs"/>
                </a:defRPr>
              </a:lvl1pPr>
              <a:lvl2pPr marL="447675" indent="-314325" algn="l" defTabSz="914400" rtl="0" eaLnBrk="1" latinLnBrk="0" hangingPunct="1">
                <a:lnSpc>
                  <a:spcPct val="90000"/>
                </a:lnSpc>
                <a:spcBef>
                  <a:spcPts val="600"/>
                </a:spcBef>
                <a:buFont typeface="Arial" panose="020B0604020202020204" pitchFamily="34" charset="0"/>
                <a:buChar char="—"/>
                <a:defRPr sz="1400" kern="1200">
                  <a:solidFill>
                    <a:schemeClr val="bg2"/>
                  </a:solidFill>
                  <a:latin typeface="+mn-lt"/>
                  <a:ea typeface="+mn-ea"/>
                  <a:cs typeface="+mn-cs"/>
                </a:defRPr>
              </a:lvl2pPr>
              <a:lvl3pPr marL="714375" indent="-171450" algn="l" defTabSz="914400" rtl="0" eaLnBrk="1" latinLnBrk="0" hangingPunct="1">
                <a:lnSpc>
                  <a:spcPct val="90000"/>
                </a:lnSpc>
                <a:spcBef>
                  <a:spcPts val="600"/>
                </a:spcBef>
                <a:buFont typeface="Courier New" panose="02070309020205020404" pitchFamily="49" charset="0"/>
                <a:buChar char="o"/>
                <a:defRPr sz="1200" kern="1200">
                  <a:solidFill>
                    <a:schemeClr val="bg2"/>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Arial"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1200" dirty="0">
                  <a:solidFill>
                    <a:schemeClr val="tx1"/>
                  </a:solidFill>
                </a:rPr>
                <a:t>Bevissthet i kommunen, egen  stilling som jobber med dette.</a:t>
              </a:r>
            </a:p>
          </p:txBody>
        </p:sp>
        <p:cxnSp>
          <p:nvCxnSpPr>
            <p:cNvPr id="120" name="Straight Connector 35">
              <a:extLst>
                <a:ext uri="{FF2B5EF4-FFF2-40B4-BE49-F238E27FC236}">
                  <a16:creationId xmlns:a16="http://schemas.microsoft.com/office/drawing/2014/main" id="{D129E87A-31E9-418A-8FAB-BAF623BBDE9D}"/>
                </a:ext>
              </a:extLst>
            </p:cNvPr>
            <p:cNvCxnSpPr>
              <a:cxnSpLocks/>
            </p:cNvCxnSpPr>
            <p:nvPr/>
          </p:nvCxnSpPr>
          <p:spPr>
            <a:xfrm flipV="1">
              <a:off x="7379409" y="3003985"/>
              <a:ext cx="0" cy="1159320"/>
            </a:xfrm>
            <a:prstGeom prst="line">
              <a:avLst/>
            </a:prstGeom>
            <a:ln w="12700">
              <a:gradFill>
                <a:gsLst>
                  <a:gs pos="0">
                    <a:schemeClr val="tx2">
                      <a:lumMod val="75000"/>
                      <a:alpha val="0"/>
                    </a:schemeClr>
                  </a:gs>
                  <a:gs pos="55000">
                    <a:schemeClr val="tx2">
                      <a:lumMod val="75000"/>
                    </a:schemeClr>
                  </a:gs>
                  <a:gs pos="100000">
                    <a:schemeClr val="tx2">
                      <a:lumMod val="75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121" name="Group 120">
              <a:extLst>
                <a:ext uri="{FF2B5EF4-FFF2-40B4-BE49-F238E27FC236}">
                  <a16:creationId xmlns:a16="http://schemas.microsoft.com/office/drawing/2014/main" id="{01E6509D-1676-463C-A356-0BBE6D3D47BB}"/>
                </a:ext>
              </a:extLst>
            </p:cNvPr>
            <p:cNvGrpSpPr>
              <a:grpSpLocks noChangeAspect="1"/>
            </p:cNvGrpSpPr>
            <p:nvPr/>
          </p:nvGrpSpPr>
          <p:grpSpPr>
            <a:xfrm>
              <a:off x="6806804" y="3324445"/>
              <a:ext cx="572605" cy="518400"/>
              <a:chOff x="1655523" y="2652173"/>
              <a:chExt cx="1495234" cy="1353689"/>
            </a:xfrm>
            <a:solidFill>
              <a:schemeClr val="tx2">
                <a:lumMod val="75000"/>
              </a:schemeClr>
            </a:solidFill>
          </p:grpSpPr>
          <p:sp>
            <p:nvSpPr>
              <p:cNvPr id="122" name="Freeform 11">
                <a:extLst>
                  <a:ext uri="{FF2B5EF4-FFF2-40B4-BE49-F238E27FC236}">
                    <a16:creationId xmlns:a16="http://schemas.microsoft.com/office/drawing/2014/main" id="{7C271618-2291-4372-86A6-59F4B938C8B9}"/>
                  </a:ext>
                </a:extLst>
              </p:cNvPr>
              <p:cNvSpPr>
                <a:spLocks/>
              </p:cNvSpPr>
              <p:nvPr userDrawn="1"/>
            </p:nvSpPr>
            <p:spPr bwMode="auto">
              <a:xfrm rot="10800000" flipH="1">
                <a:off x="1655523" y="2652173"/>
                <a:ext cx="815012" cy="1353689"/>
              </a:xfrm>
              <a:custGeom>
                <a:avLst/>
                <a:gdLst>
                  <a:gd name="T0" fmla="*/ 409 w 444"/>
                  <a:gd name="T1" fmla="*/ 324 h 737"/>
                  <a:gd name="T2" fmla="*/ 257 w 444"/>
                  <a:gd name="T3" fmla="*/ 270 h 737"/>
                  <a:gd name="T4" fmla="*/ 130 w 444"/>
                  <a:gd name="T5" fmla="*/ 326 h 737"/>
                  <a:gd name="T6" fmla="*/ 366 w 444"/>
                  <a:gd name="T7" fmla="*/ 45 h 737"/>
                  <a:gd name="T8" fmla="*/ 338 w 444"/>
                  <a:gd name="T9" fmla="*/ 0 h 737"/>
                  <a:gd name="T10" fmla="*/ 19 w 444"/>
                  <a:gd name="T11" fmla="*/ 489 h 737"/>
                  <a:gd name="T12" fmla="*/ 276 w 444"/>
                  <a:gd name="T13" fmla="*/ 730 h 737"/>
                  <a:gd name="T14" fmla="*/ 444 w 444"/>
                  <a:gd name="T15" fmla="*/ 634 h 737"/>
                  <a:gd name="T16" fmla="*/ 391 w 444"/>
                  <a:gd name="T17" fmla="*/ 493 h 737"/>
                  <a:gd name="T18" fmla="*/ 409 w 444"/>
                  <a:gd name="T19" fmla="*/ 324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4" h="737">
                    <a:moveTo>
                      <a:pt x="409" y="324"/>
                    </a:moveTo>
                    <a:cubicBezTo>
                      <a:pt x="369" y="287"/>
                      <a:pt x="316" y="265"/>
                      <a:pt x="257" y="270"/>
                    </a:cubicBezTo>
                    <a:cubicBezTo>
                      <a:pt x="198" y="274"/>
                      <a:pt x="177" y="291"/>
                      <a:pt x="130" y="326"/>
                    </a:cubicBezTo>
                    <a:cubicBezTo>
                      <a:pt x="131" y="213"/>
                      <a:pt x="302" y="76"/>
                      <a:pt x="366" y="45"/>
                    </a:cubicBezTo>
                    <a:cubicBezTo>
                      <a:pt x="366" y="45"/>
                      <a:pt x="350" y="18"/>
                      <a:pt x="338" y="0"/>
                    </a:cubicBezTo>
                    <a:cubicBezTo>
                      <a:pt x="192" y="30"/>
                      <a:pt x="0" y="231"/>
                      <a:pt x="19" y="489"/>
                    </a:cubicBezTo>
                    <a:cubicBezTo>
                      <a:pt x="32" y="657"/>
                      <a:pt x="182" y="737"/>
                      <a:pt x="276" y="730"/>
                    </a:cubicBezTo>
                    <a:cubicBezTo>
                      <a:pt x="332" y="726"/>
                      <a:pt x="401" y="693"/>
                      <a:pt x="444" y="634"/>
                    </a:cubicBezTo>
                    <a:cubicBezTo>
                      <a:pt x="416" y="598"/>
                      <a:pt x="396" y="551"/>
                      <a:pt x="391" y="493"/>
                    </a:cubicBezTo>
                    <a:cubicBezTo>
                      <a:pt x="387" y="433"/>
                      <a:pt x="394" y="376"/>
                      <a:pt x="409" y="3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dirty="0"/>
              </a:p>
            </p:txBody>
          </p:sp>
          <p:sp>
            <p:nvSpPr>
              <p:cNvPr id="123" name="Freeform: Shape 122">
                <a:extLst>
                  <a:ext uri="{FF2B5EF4-FFF2-40B4-BE49-F238E27FC236}">
                    <a16:creationId xmlns:a16="http://schemas.microsoft.com/office/drawing/2014/main" id="{A0BF443D-36A6-4621-9FDB-15762E95194A}"/>
                  </a:ext>
                </a:extLst>
              </p:cNvPr>
              <p:cNvSpPr>
                <a:spLocks/>
              </p:cNvSpPr>
              <p:nvPr userDrawn="1"/>
            </p:nvSpPr>
            <p:spPr bwMode="auto">
              <a:xfrm rot="10800000" flipH="1">
                <a:off x="2441786" y="2652887"/>
                <a:ext cx="708971" cy="1341607"/>
              </a:xfrm>
              <a:custGeom>
                <a:avLst/>
                <a:gdLst>
                  <a:gd name="connsiteX0" fmla="*/ 473994 w 708971"/>
                  <a:gd name="connsiteY0" fmla="*/ 1340832 h 1341607"/>
                  <a:gd name="connsiteX1" fmla="*/ 676818 w 708971"/>
                  <a:gd name="connsiteY1" fmla="*/ 1265442 h 1341607"/>
                  <a:gd name="connsiteX2" fmla="*/ 708971 w 708971"/>
                  <a:gd name="connsiteY2" fmla="*/ 1239075 h 1341607"/>
                  <a:gd name="connsiteX3" fmla="*/ 708971 w 708971"/>
                  <a:gd name="connsiteY3" fmla="*/ 589345 h 1341607"/>
                  <a:gd name="connsiteX4" fmla="*/ 669113 w 708971"/>
                  <a:gd name="connsiteY4" fmla="*/ 556623 h 1341607"/>
                  <a:gd name="connsiteX5" fmla="*/ 439129 w 708971"/>
                  <a:gd name="connsiteY5" fmla="*/ 495924 h 1341607"/>
                  <a:gd name="connsiteX6" fmla="*/ 204250 w 708971"/>
                  <a:gd name="connsiteY6" fmla="*/ 598783 h 1341607"/>
                  <a:gd name="connsiteX7" fmla="*/ 639144 w 708971"/>
                  <a:gd name="connsiteY7" fmla="*/ 82654 h 1341607"/>
                  <a:gd name="connsiteX8" fmla="*/ 585929 w 708971"/>
                  <a:gd name="connsiteY8" fmla="*/ 0 h 1341607"/>
                  <a:gd name="connsiteX9" fmla="*/ 2400 w 708971"/>
                  <a:gd name="connsiteY9" fmla="*/ 896337 h 1341607"/>
                  <a:gd name="connsiteX10" fmla="*/ 473994 w 708971"/>
                  <a:gd name="connsiteY10" fmla="*/ 1340832 h 134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8971" h="1341607">
                    <a:moveTo>
                      <a:pt x="473994" y="1340832"/>
                    </a:moveTo>
                    <a:cubicBezTo>
                      <a:pt x="537990" y="1336010"/>
                      <a:pt x="611275" y="1310267"/>
                      <a:pt x="676818" y="1265442"/>
                    </a:cubicBezTo>
                    <a:lnTo>
                      <a:pt x="708971" y="1239075"/>
                    </a:lnTo>
                    <a:lnTo>
                      <a:pt x="708971" y="589345"/>
                    </a:lnTo>
                    <a:lnTo>
                      <a:pt x="669113" y="556623"/>
                    </a:lnTo>
                    <a:cubicBezTo>
                      <a:pt x="603677" y="512885"/>
                      <a:pt x="525145" y="489036"/>
                      <a:pt x="439129" y="495924"/>
                    </a:cubicBezTo>
                    <a:cubicBezTo>
                      <a:pt x="329029" y="503271"/>
                      <a:pt x="292329" y="534496"/>
                      <a:pt x="204250" y="598783"/>
                    </a:cubicBezTo>
                    <a:cubicBezTo>
                      <a:pt x="206085" y="391229"/>
                      <a:pt x="521704" y="139594"/>
                      <a:pt x="639144" y="82654"/>
                    </a:cubicBezTo>
                    <a:cubicBezTo>
                      <a:pt x="639144" y="82654"/>
                      <a:pt x="607949" y="33062"/>
                      <a:pt x="585929" y="0"/>
                    </a:cubicBezTo>
                    <a:cubicBezTo>
                      <a:pt x="319854" y="53266"/>
                      <a:pt x="-32465" y="424291"/>
                      <a:pt x="2400" y="896337"/>
                    </a:cubicBezTo>
                    <a:cubicBezTo>
                      <a:pt x="26255" y="1206749"/>
                      <a:pt x="301504" y="1353689"/>
                      <a:pt x="473994" y="13408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nb-NO" dirty="0"/>
              </a:p>
            </p:txBody>
          </p:sp>
        </p:grpSp>
      </p:grpSp>
      <p:sp>
        <p:nvSpPr>
          <p:cNvPr id="7" name="Tittel 6">
            <a:extLst>
              <a:ext uri="{FF2B5EF4-FFF2-40B4-BE49-F238E27FC236}">
                <a16:creationId xmlns:a16="http://schemas.microsoft.com/office/drawing/2014/main" id="{C27CCA57-E89E-48C2-8EFE-B012AED8DDDE}"/>
              </a:ext>
            </a:extLst>
          </p:cNvPr>
          <p:cNvSpPr>
            <a:spLocks noGrp="1"/>
          </p:cNvSpPr>
          <p:nvPr>
            <p:ph type="title"/>
          </p:nvPr>
        </p:nvSpPr>
        <p:spPr>
          <a:xfrm>
            <a:off x="407988" y="368299"/>
            <a:ext cx="11376023" cy="495045"/>
          </a:xfrm>
        </p:spPr>
        <p:txBody>
          <a:bodyPr/>
          <a:lstStyle/>
          <a:p>
            <a:r>
              <a:rPr lang="nb-NO" sz="2000" dirty="0"/>
              <a:t>Det pekes på at Det må prioriteres politisk AT BARN OG UNGE med nedsatt funksjonsevne SKAL få delta på fritiden på lik linje med andre</a:t>
            </a:r>
          </a:p>
        </p:txBody>
      </p:sp>
    </p:spTree>
    <p:extLst>
      <p:ext uri="{BB962C8B-B14F-4D97-AF65-F5344CB8AC3E}">
        <p14:creationId xmlns:p14="http://schemas.microsoft.com/office/powerpoint/2010/main" val="10398928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786A0C-7427-416E-8B7D-6717C813FFA2}"/>
              </a:ext>
            </a:extLst>
          </p:cNvPr>
          <p:cNvSpPr>
            <a:spLocks noGrp="1"/>
          </p:cNvSpPr>
          <p:nvPr>
            <p:ph type="body" sz="quarter" idx="15"/>
          </p:nvPr>
        </p:nvSpPr>
        <p:spPr>
          <a:xfrm>
            <a:off x="407987" y="1212499"/>
            <a:ext cx="11376025" cy="719138"/>
          </a:xfrm>
        </p:spPr>
        <p:txBody>
          <a:bodyPr/>
          <a:lstStyle/>
          <a:p>
            <a:r>
              <a:rPr lang="nb-NO" sz="1600" dirty="0"/>
              <a:t>Hva mener du må til for at barn og unge med nedsatt funksjonsevne skal få delta på fritiden, på lik linje med andre barn og unge?</a:t>
            </a:r>
          </a:p>
        </p:txBody>
      </p:sp>
      <p:sp>
        <p:nvSpPr>
          <p:cNvPr id="3" name="strFooter">
            <a:extLst>
              <a:ext uri="{FF2B5EF4-FFF2-40B4-BE49-F238E27FC236}">
                <a16:creationId xmlns:a16="http://schemas.microsoft.com/office/drawing/2014/main" id="{5281DFD9-A549-46A8-9944-C566D00EC967}"/>
              </a:ext>
            </a:extLst>
          </p:cNvPr>
          <p:cNvSpPr>
            <a:spLocks noGrp="1"/>
          </p:cNvSpPr>
          <p:nvPr>
            <p:ph type="body" sz="quarter" idx="17"/>
          </p:nvPr>
        </p:nvSpPr>
        <p:spPr/>
        <p:txBody>
          <a:bodyPr/>
          <a:lstStyle/>
          <a:p>
            <a:r>
              <a:rPr lang="nb-NO" dirty="0"/>
              <a:t>Base:	n=133   filter: skriv inn =107</a:t>
            </a:r>
          </a:p>
          <a:p>
            <a:r>
              <a:rPr lang="nb-NO" dirty="0"/>
              <a:t>Spørsmål: Q20 Hva mener du må til for at barn og unge med nedsatt funksjonsevne skal få delta på fritiden, på lik linje med andre barn og unge? </a:t>
            </a:r>
          </a:p>
          <a:p>
            <a:endParaRPr lang="nb-NO" dirty="0"/>
          </a:p>
        </p:txBody>
      </p:sp>
      <p:sp>
        <p:nvSpPr>
          <p:cNvPr id="6" name="Slide Number Placeholder 5">
            <a:extLst>
              <a:ext uri="{FF2B5EF4-FFF2-40B4-BE49-F238E27FC236}">
                <a16:creationId xmlns:a16="http://schemas.microsoft.com/office/drawing/2014/main" id="{CA5AEE9E-F813-471C-9F5D-1DB05233A7D8}"/>
              </a:ext>
            </a:extLst>
          </p:cNvPr>
          <p:cNvSpPr>
            <a:spLocks noGrp="1"/>
          </p:cNvSpPr>
          <p:nvPr>
            <p:ph type="sldNum" sz="quarter" idx="18"/>
          </p:nvPr>
        </p:nvSpPr>
        <p:spPr/>
        <p:txBody>
          <a:bodyPr/>
          <a:lstStyle/>
          <a:p>
            <a:fld id="{D61AABEC-672F-4B68-B914-690DA978312C}" type="slidenum">
              <a:rPr lang="nb-NO" smtClean="0"/>
              <a:pPr/>
              <a:t>28</a:t>
            </a:fld>
            <a:r>
              <a:rPr lang="nb-NO" dirty="0"/>
              <a:t> </a:t>
            </a:r>
          </a:p>
        </p:txBody>
      </p:sp>
      <p:grpSp>
        <p:nvGrpSpPr>
          <p:cNvPr id="14" name="Group 13">
            <a:extLst>
              <a:ext uri="{FF2B5EF4-FFF2-40B4-BE49-F238E27FC236}">
                <a16:creationId xmlns:a16="http://schemas.microsoft.com/office/drawing/2014/main" id="{57B486C0-DD41-4F23-ACB6-6E5DB56A9922}"/>
              </a:ext>
            </a:extLst>
          </p:cNvPr>
          <p:cNvGrpSpPr/>
          <p:nvPr/>
        </p:nvGrpSpPr>
        <p:grpSpPr>
          <a:xfrm>
            <a:off x="407988" y="1687371"/>
            <a:ext cx="3249216" cy="1159320"/>
            <a:chOff x="407988" y="1687371"/>
            <a:chExt cx="3249216" cy="1159320"/>
          </a:xfrm>
        </p:grpSpPr>
        <p:sp>
          <p:nvSpPr>
            <p:cNvPr id="18" name="Espace réservé du texte 20">
              <a:extLst>
                <a:ext uri="{FF2B5EF4-FFF2-40B4-BE49-F238E27FC236}">
                  <a16:creationId xmlns:a16="http://schemas.microsoft.com/office/drawing/2014/main" id="{1059ACDE-512A-4C25-B35E-94F58A0E2903}"/>
                </a:ext>
              </a:extLst>
            </p:cNvPr>
            <p:cNvSpPr txBox="1">
              <a:spLocks/>
            </p:cNvSpPr>
            <p:nvPr/>
          </p:nvSpPr>
          <p:spPr>
            <a:xfrm>
              <a:off x="980593" y="1867192"/>
              <a:ext cx="2676611" cy="799678"/>
            </a:xfrm>
            <a:prstGeom prst="rect">
              <a:avLst/>
            </a:prstGeom>
            <a:noFill/>
          </p:spPr>
          <p:txBody>
            <a:bodyPr anchor="ctr">
              <a:normAutofit fontScale="85000" lnSpcReduction="20000"/>
            </a:bodyPr>
            <a:lstStyle>
              <a:lvl1pPr marL="0" indent="0" algn="l" defTabSz="914400" rtl="0" eaLnBrk="1" latinLnBrk="0" hangingPunct="1">
                <a:lnSpc>
                  <a:spcPct val="90000"/>
                </a:lnSpc>
                <a:spcBef>
                  <a:spcPts val="1800"/>
                </a:spcBef>
                <a:buSzPct val="50000"/>
                <a:buFont typeface="Arial" panose="020B0406020202030204" pitchFamily="34" charset="0"/>
                <a:buNone/>
                <a:defRPr sz="2800" b="0" kern="1200">
                  <a:solidFill>
                    <a:schemeClr val="bg2"/>
                  </a:solidFill>
                  <a:latin typeface="+mn-lt"/>
                  <a:ea typeface="+mn-ea"/>
                  <a:cs typeface="+mn-cs"/>
                </a:defRPr>
              </a:lvl1pPr>
              <a:lvl2pPr marL="447675" indent="-314325" algn="l" defTabSz="914400" rtl="0" eaLnBrk="1" latinLnBrk="0" hangingPunct="1">
                <a:lnSpc>
                  <a:spcPct val="90000"/>
                </a:lnSpc>
                <a:spcBef>
                  <a:spcPts val="600"/>
                </a:spcBef>
                <a:buFont typeface="Arial" panose="020B0604020202020204" pitchFamily="34" charset="0"/>
                <a:buChar char="—"/>
                <a:defRPr sz="1400" kern="1200">
                  <a:solidFill>
                    <a:schemeClr val="bg2"/>
                  </a:solidFill>
                  <a:latin typeface="+mn-lt"/>
                  <a:ea typeface="+mn-ea"/>
                  <a:cs typeface="+mn-cs"/>
                </a:defRPr>
              </a:lvl2pPr>
              <a:lvl3pPr marL="714375" indent="-171450" algn="l" defTabSz="914400" rtl="0" eaLnBrk="1" latinLnBrk="0" hangingPunct="1">
                <a:lnSpc>
                  <a:spcPct val="90000"/>
                </a:lnSpc>
                <a:spcBef>
                  <a:spcPts val="600"/>
                </a:spcBef>
                <a:buFont typeface="Courier New" panose="02070309020205020404" pitchFamily="49" charset="0"/>
                <a:buChar char="o"/>
                <a:defRPr sz="1200" kern="1200">
                  <a:solidFill>
                    <a:schemeClr val="bg2"/>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Arial"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1200" dirty="0">
                  <a:solidFill>
                    <a:schemeClr val="tx1"/>
                  </a:solidFill>
                </a:rPr>
                <a:t>Tilrettelegging og ekstra støttepersoner i ordinære fritidsaktiviteter for de som mestrer det. Har imidlertid ett "hull" for de barna/ungdommene som trenger ett mer skreddersydd tilbud, og ikke mestrer å benytte det ordinære med støtte.</a:t>
              </a:r>
            </a:p>
          </p:txBody>
        </p:sp>
        <p:cxnSp>
          <p:nvCxnSpPr>
            <p:cNvPr id="25" name="Straight Connector 35">
              <a:extLst>
                <a:ext uri="{FF2B5EF4-FFF2-40B4-BE49-F238E27FC236}">
                  <a16:creationId xmlns:a16="http://schemas.microsoft.com/office/drawing/2014/main" id="{FD6078D3-0D56-45D7-9E10-87CD1789B67F}"/>
                </a:ext>
              </a:extLst>
            </p:cNvPr>
            <p:cNvCxnSpPr>
              <a:cxnSpLocks/>
            </p:cNvCxnSpPr>
            <p:nvPr/>
          </p:nvCxnSpPr>
          <p:spPr>
            <a:xfrm flipV="1">
              <a:off x="980593" y="1687371"/>
              <a:ext cx="0" cy="115932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D84714C0-0DEF-494A-8EDA-E43991ED4353}"/>
                </a:ext>
              </a:extLst>
            </p:cNvPr>
            <p:cNvGrpSpPr>
              <a:grpSpLocks noChangeAspect="1"/>
            </p:cNvGrpSpPr>
            <p:nvPr/>
          </p:nvGrpSpPr>
          <p:grpSpPr>
            <a:xfrm>
              <a:off x="407988" y="2007831"/>
              <a:ext cx="572605" cy="518400"/>
              <a:chOff x="1655523" y="2652173"/>
              <a:chExt cx="1495234" cy="1353689"/>
            </a:xfrm>
          </p:grpSpPr>
          <p:sp>
            <p:nvSpPr>
              <p:cNvPr id="45" name="Freeform 11">
                <a:extLst>
                  <a:ext uri="{FF2B5EF4-FFF2-40B4-BE49-F238E27FC236}">
                    <a16:creationId xmlns:a16="http://schemas.microsoft.com/office/drawing/2014/main" id="{7E5B580F-3DD7-4278-9D59-169CABF4BC72}"/>
                  </a:ext>
                </a:extLst>
              </p:cNvPr>
              <p:cNvSpPr>
                <a:spLocks/>
              </p:cNvSpPr>
              <p:nvPr userDrawn="1"/>
            </p:nvSpPr>
            <p:spPr bwMode="auto">
              <a:xfrm rot="10800000" flipH="1">
                <a:off x="1655523" y="2652173"/>
                <a:ext cx="815012" cy="1353689"/>
              </a:xfrm>
              <a:custGeom>
                <a:avLst/>
                <a:gdLst>
                  <a:gd name="T0" fmla="*/ 409 w 444"/>
                  <a:gd name="T1" fmla="*/ 324 h 737"/>
                  <a:gd name="T2" fmla="*/ 257 w 444"/>
                  <a:gd name="T3" fmla="*/ 270 h 737"/>
                  <a:gd name="T4" fmla="*/ 130 w 444"/>
                  <a:gd name="T5" fmla="*/ 326 h 737"/>
                  <a:gd name="T6" fmla="*/ 366 w 444"/>
                  <a:gd name="T7" fmla="*/ 45 h 737"/>
                  <a:gd name="T8" fmla="*/ 338 w 444"/>
                  <a:gd name="T9" fmla="*/ 0 h 737"/>
                  <a:gd name="T10" fmla="*/ 19 w 444"/>
                  <a:gd name="T11" fmla="*/ 489 h 737"/>
                  <a:gd name="T12" fmla="*/ 276 w 444"/>
                  <a:gd name="T13" fmla="*/ 730 h 737"/>
                  <a:gd name="T14" fmla="*/ 444 w 444"/>
                  <a:gd name="T15" fmla="*/ 634 h 737"/>
                  <a:gd name="T16" fmla="*/ 391 w 444"/>
                  <a:gd name="T17" fmla="*/ 493 h 737"/>
                  <a:gd name="T18" fmla="*/ 409 w 444"/>
                  <a:gd name="T19" fmla="*/ 324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4" h="737">
                    <a:moveTo>
                      <a:pt x="409" y="324"/>
                    </a:moveTo>
                    <a:cubicBezTo>
                      <a:pt x="369" y="287"/>
                      <a:pt x="316" y="265"/>
                      <a:pt x="257" y="270"/>
                    </a:cubicBezTo>
                    <a:cubicBezTo>
                      <a:pt x="198" y="274"/>
                      <a:pt x="177" y="291"/>
                      <a:pt x="130" y="326"/>
                    </a:cubicBezTo>
                    <a:cubicBezTo>
                      <a:pt x="131" y="213"/>
                      <a:pt x="302" y="76"/>
                      <a:pt x="366" y="45"/>
                    </a:cubicBezTo>
                    <a:cubicBezTo>
                      <a:pt x="366" y="45"/>
                      <a:pt x="350" y="18"/>
                      <a:pt x="338" y="0"/>
                    </a:cubicBezTo>
                    <a:cubicBezTo>
                      <a:pt x="192" y="30"/>
                      <a:pt x="0" y="231"/>
                      <a:pt x="19" y="489"/>
                    </a:cubicBezTo>
                    <a:cubicBezTo>
                      <a:pt x="32" y="657"/>
                      <a:pt x="182" y="737"/>
                      <a:pt x="276" y="730"/>
                    </a:cubicBezTo>
                    <a:cubicBezTo>
                      <a:pt x="332" y="726"/>
                      <a:pt x="401" y="693"/>
                      <a:pt x="444" y="634"/>
                    </a:cubicBezTo>
                    <a:cubicBezTo>
                      <a:pt x="416" y="598"/>
                      <a:pt x="396" y="551"/>
                      <a:pt x="391" y="493"/>
                    </a:cubicBezTo>
                    <a:cubicBezTo>
                      <a:pt x="387" y="433"/>
                      <a:pt x="394" y="376"/>
                      <a:pt x="409" y="32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dirty="0"/>
              </a:p>
            </p:txBody>
          </p:sp>
          <p:sp>
            <p:nvSpPr>
              <p:cNvPr id="46" name="Freeform: Shape 45">
                <a:extLst>
                  <a:ext uri="{FF2B5EF4-FFF2-40B4-BE49-F238E27FC236}">
                    <a16:creationId xmlns:a16="http://schemas.microsoft.com/office/drawing/2014/main" id="{E79BFE03-4A94-4EF9-9F44-5F1FFC49340C}"/>
                  </a:ext>
                </a:extLst>
              </p:cNvPr>
              <p:cNvSpPr>
                <a:spLocks/>
              </p:cNvSpPr>
              <p:nvPr userDrawn="1"/>
            </p:nvSpPr>
            <p:spPr bwMode="auto">
              <a:xfrm rot="10800000" flipH="1">
                <a:off x="2441786" y="2652887"/>
                <a:ext cx="708971" cy="1341607"/>
              </a:xfrm>
              <a:custGeom>
                <a:avLst/>
                <a:gdLst>
                  <a:gd name="connsiteX0" fmla="*/ 473994 w 708971"/>
                  <a:gd name="connsiteY0" fmla="*/ 1340832 h 1341607"/>
                  <a:gd name="connsiteX1" fmla="*/ 676818 w 708971"/>
                  <a:gd name="connsiteY1" fmla="*/ 1265442 h 1341607"/>
                  <a:gd name="connsiteX2" fmla="*/ 708971 w 708971"/>
                  <a:gd name="connsiteY2" fmla="*/ 1239075 h 1341607"/>
                  <a:gd name="connsiteX3" fmla="*/ 708971 w 708971"/>
                  <a:gd name="connsiteY3" fmla="*/ 589345 h 1341607"/>
                  <a:gd name="connsiteX4" fmla="*/ 669113 w 708971"/>
                  <a:gd name="connsiteY4" fmla="*/ 556623 h 1341607"/>
                  <a:gd name="connsiteX5" fmla="*/ 439129 w 708971"/>
                  <a:gd name="connsiteY5" fmla="*/ 495924 h 1341607"/>
                  <a:gd name="connsiteX6" fmla="*/ 204250 w 708971"/>
                  <a:gd name="connsiteY6" fmla="*/ 598783 h 1341607"/>
                  <a:gd name="connsiteX7" fmla="*/ 639144 w 708971"/>
                  <a:gd name="connsiteY7" fmla="*/ 82654 h 1341607"/>
                  <a:gd name="connsiteX8" fmla="*/ 585929 w 708971"/>
                  <a:gd name="connsiteY8" fmla="*/ 0 h 1341607"/>
                  <a:gd name="connsiteX9" fmla="*/ 2400 w 708971"/>
                  <a:gd name="connsiteY9" fmla="*/ 896337 h 1341607"/>
                  <a:gd name="connsiteX10" fmla="*/ 473994 w 708971"/>
                  <a:gd name="connsiteY10" fmla="*/ 1340832 h 134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8971" h="1341607">
                    <a:moveTo>
                      <a:pt x="473994" y="1340832"/>
                    </a:moveTo>
                    <a:cubicBezTo>
                      <a:pt x="537990" y="1336010"/>
                      <a:pt x="611275" y="1310267"/>
                      <a:pt x="676818" y="1265442"/>
                    </a:cubicBezTo>
                    <a:lnTo>
                      <a:pt x="708971" y="1239075"/>
                    </a:lnTo>
                    <a:lnTo>
                      <a:pt x="708971" y="589345"/>
                    </a:lnTo>
                    <a:lnTo>
                      <a:pt x="669113" y="556623"/>
                    </a:lnTo>
                    <a:cubicBezTo>
                      <a:pt x="603677" y="512885"/>
                      <a:pt x="525145" y="489036"/>
                      <a:pt x="439129" y="495924"/>
                    </a:cubicBezTo>
                    <a:cubicBezTo>
                      <a:pt x="329029" y="503271"/>
                      <a:pt x="292329" y="534496"/>
                      <a:pt x="204250" y="598783"/>
                    </a:cubicBezTo>
                    <a:cubicBezTo>
                      <a:pt x="206085" y="391229"/>
                      <a:pt x="521704" y="139594"/>
                      <a:pt x="639144" y="82654"/>
                    </a:cubicBezTo>
                    <a:cubicBezTo>
                      <a:pt x="639144" y="82654"/>
                      <a:pt x="607949" y="33062"/>
                      <a:pt x="585929" y="0"/>
                    </a:cubicBezTo>
                    <a:cubicBezTo>
                      <a:pt x="319854" y="53266"/>
                      <a:pt x="-32465" y="424291"/>
                      <a:pt x="2400" y="896337"/>
                    </a:cubicBezTo>
                    <a:cubicBezTo>
                      <a:pt x="26255" y="1206749"/>
                      <a:pt x="301504" y="1353689"/>
                      <a:pt x="473994" y="1340832"/>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nb-NO" dirty="0"/>
              </a:p>
            </p:txBody>
          </p:sp>
        </p:grpSp>
      </p:grpSp>
      <p:grpSp>
        <p:nvGrpSpPr>
          <p:cNvPr id="16" name="Group 15">
            <a:extLst>
              <a:ext uri="{FF2B5EF4-FFF2-40B4-BE49-F238E27FC236}">
                <a16:creationId xmlns:a16="http://schemas.microsoft.com/office/drawing/2014/main" id="{5650CEDB-83EA-4DDC-B19F-54A4C51096A7}"/>
              </a:ext>
            </a:extLst>
          </p:cNvPr>
          <p:cNvGrpSpPr/>
          <p:nvPr/>
        </p:nvGrpSpPr>
        <p:grpSpPr>
          <a:xfrm>
            <a:off x="5078811" y="1687371"/>
            <a:ext cx="3249216" cy="1159320"/>
            <a:chOff x="5078811" y="1687371"/>
            <a:chExt cx="3249216" cy="1159320"/>
          </a:xfrm>
        </p:grpSpPr>
        <p:sp>
          <p:nvSpPr>
            <p:cNvPr id="84" name="Espace réservé du texte 20">
              <a:extLst>
                <a:ext uri="{FF2B5EF4-FFF2-40B4-BE49-F238E27FC236}">
                  <a16:creationId xmlns:a16="http://schemas.microsoft.com/office/drawing/2014/main" id="{62290E89-B30B-48C8-A55E-EF0785D6DF13}"/>
                </a:ext>
              </a:extLst>
            </p:cNvPr>
            <p:cNvSpPr txBox="1">
              <a:spLocks/>
            </p:cNvSpPr>
            <p:nvPr/>
          </p:nvSpPr>
          <p:spPr>
            <a:xfrm>
              <a:off x="5651416" y="1867192"/>
              <a:ext cx="2676611" cy="799678"/>
            </a:xfrm>
            <a:prstGeom prst="rect">
              <a:avLst/>
            </a:prstGeom>
            <a:noFill/>
          </p:spPr>
          <p:txBody>
            <a:bodyPr anchor="ctr">
              <a:normAutofit/>
            </a:bodyPr>
            <a:lstStyle>
              <a:lvl1pPr marL="0" indent="0" algn="l" defTabSz="914400" rtl="0" eaLnBrk="1" latinLnBrk="0" hangingPunct="1">
                <a:lnSpc>
                  <a:spcPct val="90000"/>
                </a:lnSpc>
                <a:spcBef>
                  <a:spcPts val="1800"/>
                </a:spcBef>
                <a:buSzPct val="50000"/>
                <a:buFont typeface="Arial" panose="020B0406020202030204" pitchFamily="34" charset="0"/>
                <a:buNone/>
                <a:defRPr sz="2800" b="0" kern="1200">
                  <a:solidFill>
                    <a:schemeClr val="bg2"/>
                  </a:solidFill>
                  <a:latin typeface="+mn-lt"/>
                  <a:ea typeface="+mn-ea"/>
                  <a:cs typeface="+mn-cs"/>
                </a:defRPr>
              </a:lvl1pPr>
              <a:lvl2pPr marL="447675" indent="-314325" algn="l" defTabSz="914400" rtl="0" eaLnBrk="1" latinLnBrk="0" hangingPunct="1">
                <a:lnSpc>
                  <a:spcPct val="90000"/>
                </a:lnSpc>
                <a:spcBef>
                  <a:spcPts val="600"/>
                </a:spcBef>
                <a:buFont typeface="Arial" panose="020B0604020202020204" pitchFamily="34" charset="0"/>
                <a:buChar char="—"/>
                <a:defRPr sz="1400" kern="1200">
                  <a:solidFill>
                    <a:schemeClr val="bg2"/>
                  </a:solidFill>
                  <a:latin typeface="+mn-lt"/>
                  <a:ea typeface="+mn-ea"/>
                  <a:cs typeface="+mn-cs"/>
                </a:defRPr>
              </a:lvl2pPr>
              <a:lvl3pPr marL="714375" indent="-171450" algn="l" defTabSz="914400" rtl="0" eaLnBrk="1" latinLnBrk="0" hangingPunct="1">
                <a:lnSpc>
                  <a:spcPct val="90000"/>
                </a:lnSpc>
                <a:spcBef>
                  <a:spcPts val="600"/>
                </a:spcBef>
                <a:buFont typeface="Courier New" panose="02070309020205020404" pitchFamily="49" charset="0"/>
                <a:buChar char="o"/>
                <a:defRPr sz="1200" kern="1200">
                  <a:solidFill>
                    <a:schemeClr val="bg2"/>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Arial"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1200" dirty="0">
                  <a:solidFill>
                    <a:schemeClr val="tx1"/>
                  </a:solidFill>
                </a:rPr>
                <a:t>Mer kunnskap, bedre tilrettelegging og flere tilbud, mer frivillighet og større forståelse for forskjellighet.</a:t>
              </a:r>
            </a:p>
          </p:txBody>
        </p:sp>
        <p:cxnSp>
          <p:nvCxnSpPr>
            <p:cNvPr id="85" name="Straight Connector 35">
              <a:extLst>
                <a:ext uri="{FF2B5EF4-FFF2-40B4-BE49-F238E27FC236}">
                  <a16:creationId xmlns:a16="http://schemas.microsoft.com/office/drawing/2014/main" id="{34EC4F5C-E702-4DD8-A74B-8982F25866FD}"/>
                </a:ext>
              </a:extLst>
            </p:cNvPr>
            <p:cNvCxnSpPr>
              <a:cxnSpLocks/>
            </p:cNvCxnSpPr>
            <p:nvPr/>
          </p:nvCxnSpPr>
          <p:spPr>
            <a:xfrm flipV="1">
              <a:off x="5651416" y="1687371"/>
              <a:ext cx="0" cy="1159320"/>
            </a:xfrm>
            <a:prstGeom prst="line">
              <a:avLst/>
            </a:prstGeom>
            <a:ln w="12700">
              <a:gradFill>
                <a:gsLst>
                  <a:gs pos="0">
                    <a:schemeClr val="bg2">
                      <a:alpha val="0"/>
                    </a:schemeClr>
                  </a:gs>
                  <a:gs pos="55000">
                    <a:schemeClr val="bg2"/>
                  </a:gs>
                  <a:gs pos="100000">
                    <a:schemeClr val="bg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86" name="Group 85">
              <a:extLst>
                <a:ext uri="{FF2B5EF4-FFF2-40B4-BE49-F238E27FC236}">
                  <a16:creationId xmlns:a16="http://schemas.microsoft.com/office/drawing/2014/main" id="{D770643A-ACA0-4E24-BD7B-4069CCD539A8}"/>
                </a:ext>
              </a:extLst>
            </p:cNvPr>
            <p:cNvGrpSpPr>
              <a:grpSpLocks noChangeAspect="1"/>
            </p:cNvGrpSpPr>
            <p:nvPr/>
          </p:nvGrpSpPr>
          <p:grpSpPr>
            <a:xfrm>
              <a:off x="5078811" y="2007831"/>
              <a:ext cx="572605" cy="518400"/>
              <a:chOff x="1655523" y="2652173"/>
              <a:chExt cx="1495234" cy="1353689"/>
            </a:xfrm>
            <a:solidFill>
              <a:schemeClr val="bg2"/>
            </a:solidFill>
          </p:grpSpPr>
          <p:sp>
            <p:nvSpPr>
              <p:cNvPr id="87" name="Freeform 11">
                <a:extLst>
                  <a:ext uri="{FF2B5EF4-FFF2-40B4-BE49-F238E27FC236}">
                    <a16:creationId xmlns:a16="http://schemas.microsoft.com/office/drawing/2014/main" id="{02039AF6-BEF2-4367-BCD9-FED61CD5DFB6}"/>
                  </a:ext>
                </a:extLst>
              </p:cNvPr>
              <p:cNvSpPr>
                <a:spLocks/>
              </p:cNvSpPr>
              <p:nvPr userDrawn="1"/>
            </p:nvSpPr>
            <p:spPr bwMode="auto">
              <a:xfrm rot="10800000" flipH="1">
                <a:off x="1655523" y="2652173"/>
                <a:ext cx="815012" cy="1353689"/>
              </a:xfrm>
              <a:custGeom>
                <a:avLst/>
                <a:gdLst>
                  <a:gd name="T0" fmla="*/ 409 w 444"/>
                  <a:gd name="T1" fmla="*/ 324 h 737"/>
                  <a:gd name="T2" fmla="*/ 257 w 444"/>
                  <a:gd name="T3" fmla="*/ 270 h 737"/>
                  <a:gd name="T4" fmla="*/ 130 w 444"/>
                  <a:gd name="T5" fmla="*/ 326 h 737"/>
                  <a:gd name="T6" fmla="*/ 366 w 444"/>
                  <a:gd name="T7" fmla="*/ 45 h 737"/>
                  <a:gd name="T8" fmla="*/ 338 w 444"/>
                  <a:gd name="T9" fmla="*/ 0 h 737"/>
                  <a:gd name="T10" fmla="*/ 19 w 444"/>
                  <a:gd name="T11" fmla="*/ 489 h 737"/>
                  <a:gd name="T12" fmla="*/ 276 w 444"/>
                  <a:gd name="T13" fmla="*/ 730 h 737"/>
                  <a:gd name="T14" fmla="*/ 444 w 444"/>
                  <a:gd name="T15" fmla="*/ 634 h 737"/>
                  <a:gd name="T16" fmla="*/ 391 w 444"/>
                  <a:gd name="T17" fmla="*/ 493 h 737"/>
                  <a:gd name="T18" fmla="*/ 409 w 444"/>
                  <a:gd name="T19" fmla="*/ 324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4" h="737">
                    <a:moveTo>
                      <a:pt x="409" y="324"/>
                    </a:moveTo>
                    <a:cubicBezTo>
                      <a:pt x="369" y="287"/>
                      <a:pt x="316" y="265"/>
                      <a:pt x="257" y="270"/>
                    </a:cubicBezTo>
                    <a:cubicBezTo>
                      <a:pt x="198" y="274"/>
                      <a:pt x="177" y="291"/>
                      <a:pt x="130" y="326"/>
                    </a:cubicBezTo>
                    <a:cubicBezTo>
                      <a:pt x="131" y="213"/>
                      <a:pt x="302" y="76"/>
                      <a:pt x="366" y="45"/>
                    </a:cubicBezTo>
                    <a:cubicBezTo>
                      <a:pt x="366" y="45"/>
                      <a:pt x="350" y="18"/>
                      <a:pt x="338" y="0"/>
                    </a:cubicBezTo>
                    <a:cubicBezTo>
                      <a:pt x="192" y="30"/>
                      <a:pt x="0" y="231"/>
                      <a:pt x="19" y="489"/>
                    </a:cubicBezTo>
                    <a:cubicBezTo>
                      <a:pt x="32" y="657"/>
                      <a:pt x="182" y="737"/>
                      <a:pt x="276" y="730"/>
                    </a:cubicBezTo>
                    <a:cubicBezTo>
                      <a:pt x="332" y="726"/>
                      <a:pt x="401" y="693"/>
                      <a:pt x="444" y="634"/>
                    </a:cubicBezTo>
                    <a:cubicBezTo>
                      <a:pt x="416" y="598"/>
                      <a:pt x="396" y="551"/>
                      <a:pt x="391" y="493"/>
                    </a:cubicBezTo>
                    <a:cubicBezTo>
                      <a:pt x="387" y="433"/>
                      <a:pt x="394" y="376"/>
                      <a:pt x="409" y="3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dirty="0"/>
              </a:p>
            </p:txBody>
          </p:sp>
          <p:sp>
            <p:nvSpPr>
              <p:cNvPr id="88" name="Freeform: Shape 87">
                <a:extLst>
                  <a:ext uri="{FF2B5EF4-FFF2-40B4-BE49-F238E27FC236}">
                    <a16:creationId xmlns:a16="http://schemas.microsoft.com/office/drawing/2014/main" id="{9C7286B1-5C35-4186-9183-C73E027CA2A1}"/>
                  </a:ext>
                </a:extLst>
              </p:cNvPr>
              <p:cNvSpPr>
                <a:spLocks/>
              </p:cNvSpPr>
              <p:nvPr userDrawn="1"/>
            </p:nvSpPr>
            <p:spPr bwMode="auto">
              <a:xfrm rot="10800000" flipH="1">
                <a:off x="2441786" y="2652887"/>
                <a:ext cx="708971" cy="1341607"/>
              </a:xfrm>
              <a:custGeom>
                <a:avLst/>
                <a:gdLst>
                  <a:gd name="connsiteX0" fmla="*/ 473994 w 708971"/>
                  <a:gd name="connsiteY0" fmla="*/ 1340832 h 1341607"/>
                  <a:gd name="connsiteX1" fmla="*/ 676818 w 708971"/>
                  <a:gd name="connsiteY1" fmla="*/ 1265442 h 1341607"/>
                  <a:gd name="connsiteX2" fmla="*/ 708971 w 708971"/>
                  <a:gd name="connsiteY2" fmla="*/ 1239075 h 1341607"/>
                  <a:gd name="connsiteX3" fmla="*/ 708971 w 708971"/>
                  <a:gd name="connsiteY3" fmla="*/ 589345 h 1341607"/>
                  <a:gd name="connsiteX4" fmla="*/ 669113 w 708971"/>
                  <a:gd name="connsiteY4" fmla="*/ 556623 h 1341607"/>
                  <a:gd name="connsiteX5" fmla="*/ 439129 w 708971"/>
                  <a:gd name="connsiteY5" fmla="*/ 495924 h 1341607"/>
                  <a:gd name="connsiteX6" fmla="*/ 204250 w 708971"/>
                  <a:gd name="connsiteY6" fmla="*/ 598783 h 1341607"/>
                  <a:gd name="connsiteX7" fmla="*/ 639144 w 708971"/>
                  <a:gd name="connsiteY7" fmla="*/ 82654 h 1341607"/>
                  <a:gd name="connsiteX8" fmla="*/ 585929 w 708971"/>
                  <a:gd name="connsiteY8" fmla="*/ 0 h 1341607"/>
                  <a:gd name="connsiteX9" fmla="*/ 2400 w 708971"/>
                  <a:gd name="connsiteY9" fmla="*/ 896337 h 1341607"/>
                  <a:gd name="connsiteX10" fmla="*/ 473994 w 708971"/>
                  <a:gd name="connsiteY10" fmla="*/ 1340832 h 134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8971" h="1341607">
                    <a:moveTo>
                      <a:pt x="473994" y="1340832"/>
                    </a:moveTo>
                    <a:cubicBezTo>
                      <a:pt x="537990" y="1336010"/>
                      <a:pt x="611275" y="1310267"/>
                      <a:pt x="676818" y="1265442"/>
                    </a:cubicBezTo>
                    <a:lnTo>
                      <a:pt x="708971" y="1239075"/>
                    </a:lnTo>
                    <a:lnTo>
                      <a:pt x="708971" y="589345"/>
                    </a:lnTo>
                    <a:lnTo>
                      <a:pt x="669113" y="556623"/>
                    </a:lnTo>
                    <a:cubicBezTo>
                      <a:pt x="603677" y="512885"/>
                      <a:pt x="525145" y="489036"/>
                      <a:pt x="439129" y="495924"/>
                    </a:cubicBezTo>
                    <a:cubicBezTo>
                      <a:pt x="329029" y="503271"/>
                      <a:pt x="292329" y="534496"/>
                      <a:pt x="204250" y="598783"/>
                    </a:cubicBezTo>
                    <a:cubicBezTo>
                      <a:pt x="206085" y="391229"/>
                      <a:pt x="521704" y="139594"/>
                      <a:pt x="639144" y="82654"/>
                    </a:cubicBezTo>
                    <a:cubicBezTo>
                      <a:pt x="639144" y="82654"/>
                      <a:pt x="607949" y="33062"/>
                      <a:pt x="585929" y="0"/>
                    </a:cubicBezTo>
                    <a:cubicBezTo>
                      <a:pt x="319854" y="53266"/>
                      <a:pt x="-32465" y="424291"/>
                      <a:pt x="2400" y="896337"/>
                    </a:cubicBezTo>
                    <a:cubicBezTo>
                      <a:pt x="26255" y="1206749"/>
                      <a:pt x="301504" y="1353689"/>
                      <a:pt x="473994" y="13408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nb-NO" dirty="0"/>
              </a:p>
            </p:txBody>
          </p:sp>
        </p:grpSp>
      </p:grpSp>
      <p:grpSp>
        <p:nvGrpSpPr>
          <p:cNvPr id="15" name="Group 14">
            <a:extLst>
              <a:ext uri="{FF2B5EF4-FFF2-40B4-BE49-F238E27FC236}">
                <a16:creationId xmlns:a16="http://schemas.microsoft.com/office/drawing/2014/main" id="{A1A4DD2F-EB34-4036-B9DB-8DF46C714388}"/>
              </a:ext>
            </a:extLst>
          </p:cNvPr>
          <p:cNvGrpSpPr/>
          <p:nvPr/>
        </p:nvGrpSpPr>
        <p:grpSpPr>
          <a:xfrm>
            <a:off x="2408859" y="3003985"/>
            <a:ext cx="3249216" cy="1159320"/>
            <a:chOff x="2408859" y="3003985"/>
            <a:chExt cx="3249216" cy="1159320"/>
          </a:xfrm>
        </p:grpSpPr>
        <p:sp>
          <p:nvSpPr>
            <p:cNvPr id="91" name="Espace réservé du texte 20">
              <a:extLst>
                <a:ext uri="{FF2B5EF4-FFF2-40B4-BE49-F238E27FC236}">
                  <a16:creationId xmlns:a16="http://schemas.microsoft.com/office/drawing/2014/main" id="{B50EC52F-76E0-4A85-A15F-09A448DCB93A}"/>
                </a:ext>
              </a:extLst>
            </p:cNvPr>
            <p:cNvSpPr txBox="1">
              <a:spLocks/>
            </p:cNvSpPr>
            <p:nvPr/>
          </p:nvSpPr>
          <p:spPr>
            <a:xfrm>
              <a:off x="2981464" y="3183806"/>
              <a:ext cx="2676611" cy="799678"/>
            </a:xfrm>
            <a:prstGeom prst="rect">
              <a:avLst/>
            </a:prstGeom>
            <a:noFill/>
          </p:spPr>
          <p:txBody>
            <a:bodyPr anchor="ctr">
              <a:normAutofit fontScale="92500" lnSpcReduction="10000"/>
            </a:bodyPr>
            <a:lstStyle>
              <a:lvl1pPr marL="0" indent="0" algn="l" defTabSz="914400" rtl="0" eaLnBrk="1" latinLnBrk="0" hangingPunct="1">
                <a:lnSpc>
                  <a:spcPct val="90000"/>
                </a:lnSpc>
                <a:spcBef>
                  <a:spcPts val="1800"/>
                </a:spcBef>
                <a:buSzPct val="50000"/>
                <a:buFont typeface="Arial" panose="020B0406020202030204" pitchFamily="34" charset="0"/>
                <a:buNone/>
                <a:defRPr sz="2800" b="0" kern="1200">
                  <a:solidFill>
                    <a:schemeClr val="bg2"/>
                  </a:solidFill>
                  <a:latin typeface="+mn-lt"/>
                  <a:ea typeface="+mn-ea"/>
                  <a:cs typeface="+mn-cs"/>
                </a:defRPr>
              </a:lvl1pPr>
              <a:lvl2pPr marL="447675" indent="-314325" algn="l" defTabSz="914400" rtl="0" eaLnBrk="1" latinLnBrk="0" hangingPunct="1">
                <a:lnSpc>
                  <a:spcPct val="90000"/>
                </a:lnSpc>
                <a:spcBef>
                  <a:spcPts val="600"/>
                </a:spcBef>
                <a:buFont typeface="Arial" panose="020B0604020202020204" pitchFamily="34" charset="0"/>
                <a:buChar char="—"/>
                <a:defRPr sz="1400" kern="1200">
                  <a:solidFill>
                    <a:schemeClr val="bg2"/>
                  </a:solidFill>
                  <a:latin typeface="+mn-lt"/>
                  <a:ea typeface="+mn-ea"/>
                  <a:cs typeface="+mn-cs"/>
                </a:defRPr>
              </a:lvl2pPr>
              <a:lvl3pPr marL="714375" indent="-171450" algn="l" defTabSz="914400" rtl="0" eaLnBrk="1" latinLnBrk="0" hangingPunct="1">
                <a:lnSpc>
                  <a:spcPct val="90000"/>
                </a:lnSpc>
                <a:spcBef>
                  <a:spcPts val="600"/>
                </a:spcBef>
                <a:buFont typeface="Courier New" panose="02070309020205020404" pitchFamily="49" charset="0"/>
                <a:buChar char="o"/>
                <a:defRPr sz="1200" kern="1200">
                  <a:solidFill>
                    <a:schemeClr val="bg2"/>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Arial"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1200" dirty="0">
                  <a:solidFill>
                    <a:schemeClr val="tx1"/>
                  </a:solidFill>
                </a:rPr>
                <a:t>Det er en utfordring i små kommuner at vi har få barn med nedsatt funksjonsevne. Vi kunne kanskje fått til bedre tilbud ved samarbeid på tvers av kommuner.</a:t>
              </a:r>
            </a:p>
          </p:txBody>
        </p:sp>
        <p:cxnSp>
          <p:nvCxnSpPr>
            <p:cNvPr id="92" name="Straight Connector 35">
              <a:extLst>
                <a:ext uri="{FF2B5EF4-FFF2-40B4-BE49-F238E27FC236}">
                  <a16:creationId xmlns:a16="http://schemas.microsoft.com/office/drawing/2014/main" id="{16F4B8FD-D9EF-431C-9A09-8A8B2B34F142}"/>
                </a:ext>
              </a:extLst>
            </p:cNvPr>
            <p:cNvCxnSpPr>
              <a:cxnSpLocks/>
            </p:cNvCxnSpPr>
            <p:nvPr/>
          </p:nvCxnSpPr>
          <p:spPr>
            <a:xfrm flipV="1">
              <a:off x="2981464" y="3003985"/>
              <a:ext cx="0" cy="1159320"/>
            </a:xfrm>
            <a:prstGeom prst="line">
              <a:avLst/>
            </a:prstGeom>
            <a:ln w="12700">
              <a:gradFill>
                <a:gsLst>
                  <a:gs pos="0">
                    <a:schemeClr val="accent1">
                      <a:alpha val="0"/>
                    </a:schemeClr>
                  </a:gs>
                  <a:gs pos="55000">
                    <a:schemeClr val="accent1"/>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93" name="Group 92">
              <a:extLst>
                <a:ext uri="{FF2B5EF4-FFF2-40B4-BE49-F238E27FC236}">
                  <a16:creationId xmlns:a16="http://schemas.microsoft.com/office/drawing/2014/main" id="{5BA89418-0D1D-4133-B652-3F92C8BE579F}"/>
                </a:ext>
              </a:extLst>
            </p:cNvPr>
            <p:cNvGrpSpPr>
              <a:grpSpLocks noChangeAspect="1"/>
            </p:cNvGrpSpPr>
            <p:nvPr/>
          </p:nvGrpSpPr>
          <p:grpSpPr>
            <a:xfrm>
              <a:off x="2408859" y="3324445"/>
              <a:ext cx="572605" cy="518400"/>
              <a:chOff x="1655523" y="2652173"/>
              <a:chExt cx="1495234" cy="1353689"/>
            </a:xfrm>
            <a:solidFill>
              <a:schemeClr val="accent1"/>
            </a:solidFill>
          </p:grpSpPr>
          <p:sp>
            <p:nvSpPr>
              <p:cNvPr id="94" name="Freeform 11">
                <a:extLst>
                  <a:ext uri="{FF2B5EF4-FFF2-40B4-BE49-F238E27FC236}">
                    <a16:creationId xmlns:a16="http://schemas.microsoft.com/office/drawing/2014/main" id="{4D614E89-F4C8-43BD-828E-2913955B288E}"/>
                  </a:ext>
                </a:extLst>
              </p:cNvPr>
              <p:cNvSpPr>
                <a:spLocks/>
              </p:cNvSpPr>
              <p:nvPr userDrawn="1"/>
            </p:nvSpPr>
            <p:spPr bwMode="auto">
              <a:xfrm rot="10800000" flipH="1">
                <a:off x="1655523" y="2652173"/>
                <a:ext cx="815012" cy="1353689"/>
              </a:xfrm>
              <a:custGeom>
                <a:avLst/>
                <a:gdLst>
                  <a:gd name="T0" fmla="*/ 409 w 444"/>
                  <a:gd name="T1" fmla="*/ 324 h 737"/>
                  <a:gd name="T2" fmla="*/ 257 w 444"/>
                  <a:gd name="T3" fmla="*/ 270 h 737"/>
                  <a:gd name="T4" fmla="*/ 130 w 444"/>
                  <a:gd name="T5" fmla="*/ 326 h 737"/>
                  <a:gd name="T6" fmla="*/ 366 w 444"/>
                  <a:gd name="T7" fmla="*/ 45 h 737"/>
                  <a:gd name="T8" fmla="*/ 338 w 444"/>
                  <a:gd name="T9" fmla="*/ 0 h 737"/>
                  <a:gd name="T10" fmla="*/ 19 w 444"/>
                  <a:gd name="T11" fmla="*/ 489 h 737"/>
                  <a:gd name="T12" fmla="*/ 276 w 444"/>
                  <a:gd name="T13" fmla="*/ 730 h 737"/>
                  <a:gd name="T14" fmla="*/ 444 w 444"/>
                  <a:gd name="T15" fmla="*/ 634 h 737"/>
                  <a:gd name="T16" fmla="*/ 391 w 444"/>
                  <a:gd name="T17" fmla="*/ 493 h 737"/>
                  <a:gd name="T18" fmla="*/ 409 w 444"/>
                  <a:gd name="T19" fmla="*/ 324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4" h="737">
                    <a:moveTo>
                      <a:pt x="409" y="324"/>
                    </a:moveTo>
                    <a:cubicBezTo>
                      <a:pt x="369" y="287"/>
                      <a:pt x="316" y="265"/>
                      <a:pt x="257" y="270"/>
                    </a:cubicBezTo>
                    <a:cubicBezTo>
                      <a:pt x="198" y="274"/>
                      <a:pt x="177" y="291"/>
                      <a:pt x="130" y="326"/>
                    </a:cubicBezTo>
                    <a:cubicBezTo>
                      <a:pt x="131" y="213"/>
                      <a:pt x="302" y="76"/>
                      <a:pt x="366" y="45"/>
                    </a:cubicBezTo>
                    <a:cubicBezTo>
                      <a:pt x="366" y="45"/>
                      <a:pt x="350" y="18"/>
                      <a:pt x="338" y="0"/>
                    </a:cubicBezTo>
                    <a:cubicBezTo>
                      <a:pt x="192" y="30"/>
                      <a:pt x="0" y="231"/>
                      <a:pt x="19" y="489"/>
                    </a:cubicBezTo>
                    <a:cubicBezTo>
                      <a:pt x="32" y="657"/>
                      <a:pt x="182" y="737"/>
                      <a:pt x="276" y="730"/>
                    </a:cubicBezTo>
                    <a:cubicBezTo>
                      <a:pt x="332" y="726"/>
                      <a:pt x="401" y="693"/>
                      <a:pt x="444" y="634"/>
                    </a:cubicBezTo>
                    <a:cubicBezTo>
                      <a:pt x="416" y="598"/>
                      <a:pt x="396" y="551"/>
                      <a:pt x="391" y="493"/>
                    </a:cubicBezTo>
                    <a:cubicBezTo>
                      <a:pt x="387" y="433"/>
                      <a:pt x="394" y="376"/>
                      <a:pt x="409" y="3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dirty="0"/>
              </a:p>
            </p:txBody>
          </p:sp>
          <p:sp>
            <p:nvSpPr>
              <p:cNvPr id="95" name="Freeform: Shape 94">
                <a:extLst>
                  <a:ext uri="{FF2B5EF4-FFF2-40B4-BE49-F238E27FC236}">
                    <a16:creationId xmlns:a16="http://schemas.microsoft.com/office/drawing/2014/main" id="{B548FE27-0984-4B73-A16C-0CA44857B428}"/>
                  </a:ext>
                </a:extLst>
              </p:cNvPr>
              <p:cNvSpPr>
                <a:spLocks/>
              </p:cNvSpPr>
              <p:nvPr userDrawn="1"/>
            </p:nvSpPr>
            <p:spPr bwMode="auto">
              <a:xfrm rot="10800000" flipH="1">
                <a:off x="2441786" y="2652887"/>
                <a:ext cx="708971" cy="1341607"/>
              </a:xfrm>
              <a:custGeom>
                <a:avLst/>
                <a:gdLst>
                  <a:gd name="connsiteX0" fmla="*/ 473994 w 708971"/>
                  <a:gd name="connsiteY0" fmla="*/ 1340832 h 1341607"/>
                  <a:gd name="connsiteX1" fmla="*/ 676818 w 708971"/>
                  <a:gd name="connsiteY1" fmla="*/ 1265442 h 1341607"/>
                  <a:gd name="connsiteX2" fmla="*/ 708971 w 708971"/>
                  <a:gd name="connsiteY2" fmla="*/ 1239075 h 1341607"/>
                  <a:gd name="connsiteX3" fmla="*/ 708971 w 708971"/>
                  <a:gd name="connsiteY3" fmla="*/ 589345 h 1341607"/>
                  <a:gd name="connsiteX4" fmla="*/ 669113 w 708971"/>
                  <a:gd name="connsiteY4" fmla="*/ 556623 h 1341607"/>
                  <a:gd name="connsiteX5" fmla="*/ 439129 w 708971"/>
                  <a:gd name="connsiteY5" fmla="*/ 495924 h 1341607"/>
                  <a:gd name="connsiteX6" fmla="*/ 204250 w 708971"/>
                  <a:gd name="connsiteY6" fmla="*/ 598783 h 1341607"/>
                  <a:gd name="connsiteX7" fmla="*/ 639144 w 708971"/>
                  <a:gd name="connsiteY7" fmla="*/ 82654 h 1341607"/>
                  <a:gd name="connsiteX8" fmla="*/ 585929 w 708971"/>
                  <a:gd name="connsiteY8" fmla="*/ 0 h 1341607"/>
                  <a:gd name="connsiteX9" fmla="*/ 2400 w 708971"/>
                  <a:gd name="connsiteY9" fmla="*/ 896337 h 1341607"/>
                  <a:gd name="connsiteX10" fmla="*/ 473994 w 708971"/>
                  <a:gd name="connsiteY10" fmla="*/ 1340832 h 134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8971" h="1341607">
                    <a:moveTo>
                      <a:pt x="473994" y="1340832"/>
                    </a:moveTo>
                    <a:cubicBezTo>
                      <a:pt x="537990" y="1336010"/>
                      <a:pt x="611275" y="1310267"/>
                      <a:pt x="676818" y="1265442"/>
                    </a:cubicBezTo>
                    <a:lnTo>
                      <a:pt x="708971" y="1239075"/>
                    </a:lnTo>
                    <a:lnTo>
                      <a:pt x="708971" y="589345"/>
                    </a:lnTo>
                    <a:lnTo>
                      <a:pt x="669113" y="556623"/>
                    </a:lnTo>
                    <a:cubicBezTo>
                      <a:pt x="603677" y="512885"/>
                      <a:pt x="525145" y="489036"/>
                      <a:pt x="439129" y="495924"/>
                    </a:cubicBezTo>
                    <a:cubicBezTo>
                      <a:pt x="329029" y="503271"/>
                      <a:pt x="292329" y="534496"/>
                      <a:pt x="204250" y="598783"/>
                    </a:cubicBezTo>
                    <a:cubicBezTo>
                      <a:pt x="206085" y="391229"/>
                      <a:pt x="521704" y="139594"/>
                      <a:pt x="639144" y="82654"/>
                    </a:cubicBezTo>
                    <a:cubicBezTo>
                      <a:pt x="639144" y="82654"/>
                      <a:pt x="607949" y="33062"/>
                      <a:pt x="585929" y="0"/>
                    </a:cubicBezTo>
                    <a:cubicBezTo>
                      <a:pt x="319854" y="53266"/>
                      <a:pt x="-32465" y="424291"/>
                      <a:pt x="2400" y="896337"/>
                    </a:cubicBezTo>
                    <a:cubicBezTo>
                      <a:pt x="26255" y="1206749"/>
                      <a:pt x="301504" y="1353689"/>
                      <a:pt x="473994" y="13408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nb-NO" dirty="0"/>
              </a:p>
            </p:txBody>
          </p:sp>
        </p:grpSp>
      </p:grpSp>
      <p:grpSp>
        <p:nvGrpSpPr>
          <p:cNvPr id="126" name="Group 125">
            <a:extLst>
              <a:ext uri="{FF2B5EF4-FFF2-40B4-BE49-F238E27FC236}">
                <a16:creationId xmlns:a16="http://schemas.microsoft.com/office/drawing/2014/main" id="{C780DF9F-4DA8-487B-85EA-7211F15CC855}"/>
              </a:ext>
            </a:extLst>
          </p:cNvPr>
          <p:cNvGrpSpPr/>
          <p:nvPr/>
        </p:nvGrpSpPr>
        <p:grpSpPr>
          <a:xfrm>
            <a:off x="8534798" y="4517712"/>
            <a:ext cx="3249216" cy="1159320"/>
            <a:chOff x="8534798" y="4517712"/>
            <a:chExt cx="3249216" cy="1159320"/>
          </a:xfrm>
        </p:grpSpPr>
        <p:sp>
          <p:nvSpPr>
            <p:cNvPr id="98" name="Espace réservé du texte 20">
              <a:extLst>
                <a:ext uri="{FF2B5EF4-FFF2-40B4-BE49-F238E27FC236}">
                  <a16:creationId xmlns:a16="http://schemas.microsoft.com/office/drawing/2014/main" id="{9B915583-9B36-4FF4-9743-27C11C91EDB7}"/>
                </a:ext>
              </a:extLst>
            </p:cNvPr>
            <p:cNvSpPr txBox="1">
              <a:spLocks/>
            </p:cNvSpPr>
            <p:nvPr/>
          </p:nvSpPr>
          <p:spPr>
            <a:xfrm>
              <a:off x="9107403" y="4697533"/>
              <a:ext cx="2676611" cy="799678"/>
            </a:xfrm>
            <a:prstGeom prst="rect">
              <a:avLst/>
            </a:prstGeom>
            <a:noFill/>
          </p:spPr>
          <p:txBody>
            <a:bodyPr anchor="ctr">
              <a:normAutofit fontScale="77500" lnSpcReduction="20000"/>
            </a:bodyPr>
            <a:lstStyle>
              <a:lvl1pPr marL="0" indent="0" algn="l" defTabSz="914400" rtl="0" eaLnBrk="1" latinLnBrk="0" hangingPunct="1">
                <a:lnSpc>
                  <a:spcPct val="90000"/>
                </a:lnSpc>
                <a:spcBef>
                  <a:spcPts val="1800"/>
                </a:spcBef>
                <a:buSzPct val="50000"/>
                <a:buFont typeface="Arial" panose="020B0406020202030204" pitchFamily="34" charset="0"/>
                <a:buNone/>
                <a:defRPr sz="2800" b="0" kern="1200">
                  <a:solidFill>
                    <a:schemeClr val="bg2"/>
                  </a:solidFill>
                  <a:latin typeface="+mn-lt"/>
                  <a:ea typeface="+mn-ea"/>
                  <a:cs typeface="+mn-cs"/>
                </a:defRPr>
              </a:lvl1pPr>
              <a:lvl2pPr marL="447675" indent="-314325" algn="l" defTabSz="914400" rtl="0" eaLnBrk="1" latinLnBrk="0" hangingPunct="1">
                <a:lnSpc>
                  <a:spcPct val="90000"/>
                </a:lnSpc>
                <a:spcBef>
                  <a:spcPts val="600"/>
                </a:spcBef>
                <a:buFont typeface="Arial" panose="020B0604020202020204" pitchFamily="34" charset="0"/>
                <a:buChar char="—"/>
                <a:defRPr sz="1400" kern="1200">
                  <a:solidFill>
                    <a:schemeClr val="bg2"/>
                  </a:solidFill>
                  <a:latin typeface="+mn-lt"/>
                  <a:ea typeface="+mn-ea"/>
                  <a:cs typeface="+mn-cs"/>
                </a:defRPr>
              </a:lvl2pPr>
              <a:lvl3pPr marL="714375" indent="-171450" algn="l" defTabSz="914400" rtl="0" eaLnBrk="1" latinLnBrk="0" hangingPunct="1">
                <a:lnSpc>
                  <a:spcPct val="90000"/>
                </a:lnSpc>
                <a:spcBef>
                  <a:spcPts val="600"/>
                </a:spcBef>
                <a:buFont typeface="Courier New" panose="02070309020205020404" pitchFamily="49" charset="0"/>
                <a:buChar char="o"/>
                <a:defRPr sz="1200" kern="1200">
                  <a:solidFill>
                    <a:schemeClr val="bg2"/>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Arial"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1200" dirty="0">
                  <a:solidFill>
                    <a:schemeClr val="tx1"/>
                  </a:solidFill>
                </a:rPr>
                <a:t>Mer offentlig debatt og fokus i media. Ikke bare fokus på superidrettsutøvere med stort støtteapparat rundt seg og mange millioner kroner bare for tilrettelegging for seg selv. . Bedre økonomiske ressurser til tilrettelegging. Mer opplæring for brukergrupper, kommuner  og frivillige lag som organiserer aktiviteter.</a:t>
              </a:r>
            </a:p>
          </p:txBody>
        </p:sp>
        <p:cxnSp>
          <p:nvCxnSpPr>
            <p:cNvPr id="99" name="Straight Connector 35">
              <a:extLst>
                <a:ext uri="{FF2B5EF4-FFF2-40B4-BE49-F238E27FC236}">
                  <a16:creationId xmlns:a16="http://schemas.microsoft.com/office/drawing/2014/main" id="{23467683-8D0E-41E2-A226-B41181B99732}"/>
                </a:ext>
              </a:extLst>
            </p:cNvPr>
            <p:cNvCxnSpPr>
              <a:cxnSpLocks/>
            </p:cNvCxnSpPr>
            <p:nvPr/>
          </p:nvCxnSpPr>
          <p:spPr>
            <a:xfrm flipV="1">
              <a:off x="9107403" y="4517712"/>
              <a:ext cx="0" cy="115932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100" name="Group 99">
              <a:extLst>
                <a:ext uri="{FF2B5EF4-FFF2-40B4-BE49-F238E27FC236}">
                  <a16:creationId xmlns:a16="http://schemas.microsoft.com/office/drawing/2014/main" id="{32BFF9D8-FC37-41E5-BB17-DF5A07D577DE}"/>
                </a:ext>
              </a:extLst>
            </p:cNvPr>
            <p:cNvGrpSpPr>
              <a:grpSpLocks noChangeAspect="1"/>
            </p:cNvGrpSpPr>
            <p:nvPr/>
          </p:nvGrpSpPr>
          <p:grpSpPr>
            <a:xfrm>
              <a:off x="8534798" y="4838172"/>
              <a:ext cx="572605" cy="518400"/>
              <a:chOff x="1655523" y="2652173"/>
              <a:chExt cx="1495234" cy="1353689"/>
            </a:xfrm>
          </p:grpSpPr>
          <p:sp>
            <p:nvSpPr>
              <p:cNvPr id="101" name="Freeform 11">
                <a:extLst>
                  <a:ext uri="{FF2B5EF4-FFF2-40B4-BE49-F238E27FC236}">
                    <a16:creationId xmlns:a16="http://schemas.microsoft.com/office/drawing/2014/main" id="{E36468F2-9AE0-4A8B-9518-CF4D1D89B9D7}"/>
                  </a:ext>
                </a:extLst>
              </p:cNvPr>
              <p:cNvSpPr>
                <a:spLocks/>
              </p:cNvSpPr>
              <p:nvPr userDrawn="1"/>
            </p:nvSpPr>
            <p:spPr bwMode="auto">
              <a:xfrm rot="10800000" flipH="1">
                <a:off x="1655523" y="2652173"/>
                <a:ext cx="815012" cy="1353689"/>
              </a:xfrm>
              <a:custGeom>
                <a:avLst/>
                <a:gdLst>
                  <a:gd name="T0" fmla="*/ 409 w 444"/>
                  <a:gd name="T1" fmla="*/ 324 h 737"/>
                  <a:gd name="T2" fmla="*/ 257 w 444"/>
                  <a:gd name="T3" fmla="*/ 270 h 737"/>
                  <a:gd name="T4" fmla="*/ 130 w 444"/>
                  <a:gd name="T5" fmla="*/ 326 h 737"/>
                  <a:gd name="T6" fmla="*/ 366 w 444"/>
                  <a:gd name="T7" fmla="*/ 45 h 737"/>
                  <a:gd name="T8" fmla="*/ 338 w 444"/>
                  <a:gd name="T9" fmla="*/ 0 h 737"/>
                  <a:gd name="T10" fmla="*/ 19 w 444"/>
                  <a:gd name="T11" fmla="*/ 489 h 737"/>
                  <a:gd name="T12" fmla="*/ 276 w 444"/>
                  <a:gd name="T13" fmla="*/ 730 h 737"/>
                  <a:gd name="T14" fmla="*/ 444 w 444"/>
                  <a:gd name="T15" fmla="*/ 634 h 737"/>
                  <a:gd name="T16" fmla="*/ 391 w 444"/>
                  <a:gd name="T17" fmla="*/ 493 h 737"/>
                  <a:gd name="T18" fmla="*/ 409 w 444"/>
                  <a:gd name="T19" fmla="*/ 324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4" h="737">
                    <a:moveTo>
                      <a:pt x="409" y="324"/>
                    </a:moveTo>
                    <a:cubicBezTo>
                      <a:pt x="369" y="287"/>
                      <a:pt x="316" y="265"/>
                      <a:pt x="257" y="270"/>
                    </a:cubicBezTo>
                    <a:cubicBezTo>
                      <a:pt x="198" y="274"/>
                      <a:pt x="177" y="291"/>
                      <a:pt x="130" y="326"/>
                    </a:cubicBezTo>
                    <a:cubicBezTo>
                      <a:pt x="131" y="213"/>
                      <a:pt x="302" y="76"/>
                      <a:pt x="366" y="45"/>
                    </a:cubicBezTo>
                    <a:cubicBezTo>
                      <a:pt x="366" y="45"/>
                      <a:pt x="350" y="18"/>
                      <a:pt x="338" y="0"/>
                    </a:cubicBezTo>
                    <a:cubicBezTo>
                      <a:pt x="192" y="30"/>
                      <a:pt x="0" y="231"/>
                      <a:pt x="19" y="489"/>
                    </a:cubicBezTo>
                    <a:cubicBezTo>
                      <a:pt x="32" y="657"/>
                      <a:pt x="182" y="737"/>
                      <a:pt x="276" y="730"/>
                    </a:cubicBezTo>
                    <a:cubicBezTo>
                      <a:pt x="332" y="726"/>
                      <a:pt x="401" y="693"/>
                      <a:pt x="444" y="634"/>
                    </a:cubicBezTo>
                    <a:cubicBezTo>
                      <a:pt x="416" y="598"/>
                      <a:pt x="396" y="551"/>
                      <a:pt x="391" y="493"/>
                    </a:cubicBezTo>
                    <a:cubicBezTo>
                      <a:pt x="387" y="433"/>
                      <a:pt x="394" y="376"/>
                      <a:pt x="409" y="32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dirty="0"/>
              </a:p>
            </p:txBody>
          </p:sp>
          <p:sp>
            <p:nvSpPr>
              <p:cNvPr id="102" name="Freeform: Shape 101">
                <a:extLst>
                  <a:ext uri="{FF2B5EF4-FFF2-40B4-BE49-F238E27FC236}">
                    <a16:creationId xmlns:a16="http://schemas.microsoft.com/office/drawing/2014/main" id="{0B49CC32-1E06-4353-8098-9423453C8E7F}"/>
                  </a:ext>
                </a:extLst>
              </p:cNvPr>
              <p:cNvSpPr>
                <a:spLocks/>
              </p:cNvSpPr>
              <p:nvPr userDrawn="1"/>
            </p:nvSpPr>
            <p:spPr bwMode="auto">
              <a:xfrm rot="10800000" flipH="1">
                <a:off x="2441786" y="2652887"/>
                <a:ext cx="708971" cy="1341607"/>
              </a:xfrm>
              <a:custGeom>
                <a:avLst/>
                <a:gdLst>
                  <a:gd name="connsiteX0" fmla="*/ 473994 w 708971"/>
                  <a:gd name="connsiteY0" fmla="*/ 1340832 h 1341607"/>
                  <a:gd name="connsiteX1" fmla="*/ 676818 w 708971"/>
                  <a:gd name="connsiteY1" fmla="*/ 1265442 h 1341607"/>
                  <a:gd name="connsiteX2" fmla="*/ 708971 w 708971"/>
                  <a:gd name="connsiteY2" fmla="*/ 1239075 h 1341607"/>
                  <a:gd name="connsiteX3" fmla="*/ 708971 w 708971"/>
                  <a:gd name="connsiteY3" fmla="*/ 589345 h 1341607"/>
                  <a:gd name="connsiteX4" fmla="*/ 669113 w 708971"/>
                  <a:gd name="connsiteY4" fmla="*/ 556623 h 1341607"/>
                  <a:gd name="connsiteX5" fmla="*/ 439129 w 708971"/>
                  <a:gd name="connsiteY5" fmla="*/ 495924 h 1341607"/>
                  <a:gd name="connsiteX6" fmla="*/ 204250 w 708971"/>
                  <a:gd name="connsiteY6" fmla="*/ 598783 h 1341607"/>
                  <a:gd name="connsiteX7" fmla="*/ 639144 w 708971"/>
                  <a:gd name="connsiteY7" fmla="*/ 82654 h 1341607"/>
                  <a:gd name="connsiteX8" fmla="*/ 585929 w 708971"/>
                  <a:gd name="connsiteY8" fmla="*/ 0 h 1341607"/>
                  <a:gd name="connsiteX9" fmla="*/ 2400 w 708971"/>
                  <a:gd name="connsiteY9" fmla="*/ 896337 h 1341607"/>
                  <a:gd name="connsiteX10" fmla="*/ 473994 w 708971"/>
                  <a:gd name="connsiteY10" fmla="*/ 1340832 h 134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8971" h="1341607">
                    <a:moveTo>
                      <a:pt x="473994" y="1340832"/>
                    </a:moveTo>
                    <a:cubicBezTo>
                      <a:pt x="537990" y="1336010"/>
                      <a:pt x="611275" y="1310267"/>
                      <a:pt x="676818" y="1265442"/>
                    </a:cubicBezTo>
                    <a:lnTo>
                      <a:pt x="708971" y="1239075"/>
                    </a:lnTo>
                    <a:lnTo>
                      <a:pt x="708971" y="589345"/>
                    </a:lnTo>
                    <a:lnTo>
                      <a:pt x="669113" y="556623"/>
                    </a:lnTo>
                    <a:cubicBezTo>
                      <a:pt x="603677" y="512885"/>
                      <a:pt x="525145" y="489036"/>
                      <a:pt x="439129" y="495924"/>
                    </a:cubicBezTo>
                    <a:cubicBezTo>
                      <a:pt x="329029" y="503271"/>
                      <a:pt x="292329" y="534496"/>
                      <a:pt x="204250" y="598783"/>
                    </a:cubicBezTo>
                    <a:cubicBezTo>
                      <a:pt x="206085" y="391229"/>
                      <a:pt x="521704" y="139594"/>
                      <a:pt x="639144" y="82654"/>
                    </a:cubicBezTo>
                    <a:cubicBezTo>
                      <a:pt x="639144" y="82654"/>
                      <a:pt x="607949" y="33062"/>
                      <a:pt x="585929" y="0"/>
                    </a:cubicBezTo>
                    <a:cubicBezTo>
                      <a:pt x="319854" y="53266"/>
                      <a:pt x="-32465" y="424291"/>
                      <a:pt x="2400" y="896337"/>
                    </a:cubicBezTo>
                    <a:cubicBezTo>
                      <a:pt x="26255" y="1206749"/>
                      <a:pt x="301504" y="1353689"/>
                      <a:pt x="473994" y="1340832"/>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nb-NO" dirty="0"/>
              </a:p>
            </p:txBody>
          </p:sp>
        </p:grpSp>
      </p:grpSp>
      <p:grpSp>
        <p:nvGrpSpPr>
          <p:cNvPr id="13" name="Group 12">
            <a:extLst>
              <a:ext uri="{FF2B5EF4-FFF2-40B4-BE49-F238E27FC236}">
                <a16:creationId xmlns:a16="http://schemas.microsoft.com/office/drawing/2014/main" id="{AC757D71-F91D-46D6-A236-F06B223B15D2}"/>
              </a:ext>
            </a:extLst>
          </p:cNvPr>
          <p:cNvGrpSpPr/>
          <p:nvPr/>
        </p:nvGrpSpPr>
        <p:grpSpPr>
          <a:xfrm>
            <a:off x="407988" y="4517712"/>
            <a:ext cx="3249216" cy="1159320"/>
            <a:chOff x="407988" y="4517712"/>
            <a:chExt cx="3249216" cy="1159320"/>
          </a:xfrm>
        </p:grpSpPr>
        <p:sp>
          <p:nvSpPr>
            <p:cNvPr id="105" name="Espace réservé du texte 20">
              <a:extLst>
                <a:ext uri="{FF2B5EF4-FFF2-40B4-BE49-F238E27FC236}">
                  <a16:creationId xmlns:a16="http://schemas.microsoft.com/office/drawing/2014/main" id="{48623517-8338-4CCD-B2BD-744A89EAF98E}"/>
                </a:ext>
              </a:extLst>
            </p:cNvPr>
            <p:cNvSpPr txBox="1">
              <a:spLocks/>
            </p:cNvSpPr>
            <p:nvPr/>
          </p:nvSpPr>
          <p:spPr>
            <a:xfrm>
              <a:off x="980593" y="4697533"/>
              <a:ext cx="2676611" cy="799678"/>
            </a:xfrm>
            <a:prstGeom prst="rect">
              <a:avLst/>
            </a:prstGeom>
            <a:noFill/>
          </p:spPr>
          <p:txBody>
            <a:bodyPr anchor="ctr">
              <a:normAutofit fontScale="92500"/>
            </a:bodyPr>
            <a:lstStyle>
              <a:lvl1pPr marL="0" indent="0" algn="l" defTabSz="914400" rtl="0" eaLnBrk="1" latinLnBrk="0" hangingPunct="1">
                <a:lnSpc>
                  <a:spcPct val="90000"/>
                </a:lnSpc>
                <a:spcBef>
                  <a:spcPts val="1800"/>
                </a:spcBef>
                <a:buSzPct val="50000"/>
                <a:buFont typeface="Arial" panose="020B0406020202030204" pitchFamily="34" charset="0"/>
                <a:buNone/>
                <a:defRPr sz="2800" b="0" kern="1200">
                  <a:solidFill>
                    <a:schemeClr val="bg2"/>
                  </a:solidFill>
                  <a:latin typeface="+mn-lt"/>
                  <a:ea typeface="+mn-ea"/>
                  <a:cs typeface="+mn-cs"/>
                </a:defRPr>
              </a:lvl1pPr>
              <a:lvl2pPr marL="447675" indent="-314325" algn="l" defTabSz="914400" rtl="0" eaLnBrk="1" latinLnBrk="0" hangingPunct="1">
                <a:lnSpc>
                  <a:spcPct val="90000"/>
                </a:lnSpc>
                <a:spcBef>
                  <a:spcPts val="600"/>
                </a:spcBef>
                <a:buFont typeface="Arial" panose="020B0604020202020204" pitchFamily="34" charset="0"/>
                <a:buChar char="—"/>
                <a:defRPr sz="1400" kern="1200">
                  <a:solidFill>
                    <a:schemeClr val="bg2"/>
                  </a:solidFill>
                  <a:latin typeface="+mn-lt"/>
                  <a:ea typeface="+mn-ea"/>
                  <a:cs typeface="+mn-cs"/>
                </a:defRPr>
              </a:lvl2pPr>
              <a:lvl3pPr marL="714375" indent="-171450" algn="l" defTabSz="914400" rtl="0" eaLnBrk="1" latinLnBrk="0" hangingPunct="1">
                <a:lnSpc>
                  <a:spcPct val="90000"/>
                </a:lnSpc>
                <a:spcBef>
                  <a:spcPts val="600"/>
                </a:spcBef>
                <a:buFont typeface="Courier New" panose="02070309020205020404" pitchFamily="49" charset="0"/>
                <a:buChar char="o"/>
                <a:defRPr sz="1200" kern="1200">
                  <a:solidFill>
                    <a:schemeClr val="bg2"/>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Arial"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1200" dirty="0">
                  <a:solidFill>
                    <a:schemeClr val="tx1"/>
                  </a:solidFill>
                </a:rPr>
                <a:t>Kunnskap. Både kommunen og lederer for fritidsaktiviteter. Her i kommunene er det stort sett foreldre som er ledere, og kunnskapen vil derfor variere.</a:t>
              </a:r>
            </a:p>
          </p:txBody>
        </p:sp>
        <p:cxnSp>
          <p:nvCxnSpPr>
            <p:cNvPr id="106" name="Straight Connector 35">
              <a:extLst>
                <a:ext uri="{FF2B5EF4-FFF2-40B4-BE49-F238E27FC236}">
                  <a16:creationId xmlns:a16="http://schemas.microsoft.com/office/drawing/2014/main" id="{5A471A96-40F7-4C20-9ADD-0B806070E67E}"/>
                </a:ext>
              </a:extLst>
            </p:cNvPr>
            <p:cNvCxnSpPr>
              <a:cxnSpLocks/>
            </p:cNvCxnSpPr>
            <p:nvPr/>
          </p:nvCxnSpPr>
          <p:spPr>
            <a:xfrm flipV="1">
              <a:off x="980593" y="4517712"/>
              <a:ext cx="0" cy="1159320"/>
            </a:xfrm>
            <a:prstGeom prst="line">
              <a:avLst/>
            </a:prstGeom>
            <a:ln w="12700">
              <a:gradFill>
                <a:gsLst>
                  <a:gs pos="0">
                    <a:srgbClr val="7FCECD">
                      <a:alpha val="0"/>
                    </a:srgbClr>
                  </a:gs>
                  <a:gs pos="55000">
                    <a:srgbClr val="7FCECD"/>
                  </a:gs>
                  <a:gs pos="100000">
                    <a:srgbClr val="7FCECD">
                      <a:alpha val="0"/>
                    </a:srgb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107" name="Group 106">
              <a:extLst>
                <a:ext uri="{FF2B5EF4-FFF2-40B4-BE49-F238E27FC236}">
                  <a16:creationId xmlns:a16="http://schemas.microsoft.com/office/drawing/2014/main" id="{1356F819-F0F6-4F62-8BC8-8B9555116B9D}"/>
                </a:ext>
              </a:extLst>
            </p:cNvPr>
            <p:cNvGrpSpPr>
              <a:grpSpLocks noChangeAspect="1"/>
            </p:cNvGrpSpPr>
            <p:nvPr/>
          </p:nvGrpSpPr>
          <p:grpSpPr>
            <a:xfrm>
              <a:off x="407988" y="4838172"/>
              <a:ext cx="572605" cy="518400"/>
              <a:chOff x="1655523" y="2652173"/>
              <a:chExt cx="1495234" cy="1353689"/>
            </a:xfrm>
            <a:solidFill>
              <a:srgbClr val="7FCECD"/>
            </a:solidFill>
          </p:grpSpPr>
          <p:sp>
            <p:nvSpPr>
              <p:cNvPr id="108" name="Freeform 11">
                <a:extLst>
                  <a:ext uri="{FF2B5EF4-FFF2-40B4-BE49-F238E27FC236}">
                    <a16:creationId xmlns:a16="http://schemas.microsoft.com/office/drawing/2014/main" id="{76F1708C-6D75-4787-A0C0-A2918BF3EB3C}"/>
                  </a:ext>
                </a:extLst>
              </p:cNvPr>
              <p:cNvSpPr>
                <a:spLocks/>
              </p:cNvSpPr>
              <p:nvPr userDrawn="1"/>
            </p:nvSpPr>
            <p:spPr bwMode="auto">
              <a:xfrm rot="10800000" flipH="1">
                <a:off x="1655523" y="2652173"/>
                <a:ext cx="815012" cy="1353689"/>
              </a:xfrm>
              <a:custGeom>
                <a:avLst/>
                <a:gdLst>
                  <a:gd name="T0" fmla="*/ 409 w 444"/>
                  <a:gd name="T1" fmla="*/ 324 h 737"/>
                  <a:gd name="T2" fmla="*/ 257 w 444"/>
                  <a:gd name="T3" fmla="*/ 270 h 737"/>
                  <a:gd name="T4" fmla="*/ 130 w 444"/>
                  <a:gd name="T5" fmla="*/ 326 h 737"/>
                  <a:gd name="T6" fmla="*/ 366 w 444"/>
                  <a:gd name="T7" fmla="*/ 45 h 737"/>
                  <a:gd name="T8" fmla="*/ 338 w 444"/>
                  <a:gd name="T9" fmla="*/ 0 h 737"/>
                  <a:gd name="T10" fmla="*/ 19 w 444"/>
                  <a:gd name="T11" fmla="*/ 489 h 737"/>
                  <a:gd name="T12" fmla="*/ 276 w 444"/>
                  <a:gd name="T13" fmla="*/ 730 h 737"/>
                  <a:gd name="T14" fmla="*/ 444 w 444"/>
                  <a:gd name="T15" fmla="*/ 634 h 737"/>
                  <a:gd name="T16" fmla="*/ 391 w 444"/>
                  <a:gd name="T17" fmla="*/ 493 h 737"/>
                  <a:gd name="T18" fmla="*/ 409 w 444"/>
                  <a:gd name="T19" fmla="*/ 324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4" h="737">
                    <a:moveTo>
                      <a:pt x="409" y="324"/>
                    </a:moveTo>
                    <a:cubicBezTo>
                      <a:pt x="369" y="287"/>
                      <a:pt x="316" y="265"/>
                      <a:pt x="257" y="270"/>
                    </a:cubicBezTo>
                    <a:cubicBezTo>
                      <a:pt x="198" y="274"/>
                      <a:pt x="177" y="291"/>
                      <a:pt x="130" y="326"/>
                    </a:cubicBezTo>
                    <a:cubicBezTo>
                      <a:pt x="131" y="213"/>
                      <a:pt x="302" y="76"/>
                      <a:pt x="366" y="45"/>
                    </a:cubicBezTo>
                    <a:cubicBezTo>
                      <a:pt x="366" y="45"/>
                      <a:pt x="350" y="18"/>
                      <a:pt x="338" y="0"/>
                    </a:cubicBezTo>
                    <a:cubicBezTo>
                      <a:pt x="192" y="30"/>
                      <a:pt x="0" y="231"/>
                      <a:pt x="19" y="489"/>
                    </a:cubicBezTo>
                    <a:cubicBezTo>
                      <a:pt x="32" y="657"/>
                      <a:pt x="182" y="737"/>
                      <a:pt x="276" y="730"/>
                    </a:cubicBezTo>
                    <a:cubicBezTo>
                      <a:pt x="332" y="726"/>
                      <a:pt x="401" y="693"/>
                      <a:pt x="444" y="634"/>
                    </a:cubicBezTo>
                    <a:cubicBezTo>
                      <a:pt x="416" y="598"/>
                      <a:pt x="396" y="551"/>
                      <a:pt x="391" y="493"/>
                    </a:cubicBezTo>
                    <a:cubicBezTo>
                      <a:pt x="387" y="433"/>
                      <a:pt x="394" y="376"/>
                      <a:pt x="409" y="3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dirty="0"/>
              </a:p>
            </p:txBody>
          </p:sp>
          <p:sp>
            <p:nvSpPr>
              <p:cNvPr id="109" name="Freeform: Shape 108">
                <a:extLst>
                  <a:ext uri="{FF2B5EF4-FFF2-40B4-BE49-F238E27FC236}">
                    <a16:creationId xmlns:a16="http://schemas.microsoft.com/office/drawing/2014/main" id="{4BF83A6F-45D0-4A43-9600-16D262CE4BCE}"/>
                  </a:ext>
                </a:extLst>
              </p:cNvPr>
              <p:cNvSpPr>
                <a:spLocks/>
              </p:cNvSpPr>
              <p:nvPr userDrawn="1"/>
            </p:nvSpPr>
            <p:spPr bwMode="auto">
              <a:xfrm rot="10800000" flipH="1">
                <a:off x="2441786" y="2652887"/>
                <a:ext cx="708971" cy="1341607"/>
              </a:xfrm>
              <a:custGeom>
                <a:avLst/>
                <a:gdLst>
                  <a:gd name="connsiteX0" fmla="*/ 473994 w 708971"/>
                  <a:gd name="connsiteY0" fmla="*/ 1340832 h 1341607"/>
                  <a:gd name="connsiteX1" fmla="*/ 676818 w 708971"/>
                  <a:gd name="connsiteY1" fmla="*/ 1265442 h 1341607"/>
                  <a:gd name="connsiteX2" fmla="*/ 708971 w 708971"/>
                  <a:gd name="connsiteY2" fmla="*/ 1239075 h 1341607"/>
                  <a:gd name="connsiteX3" fmla="*/ 708971 w 708971"/>
                  <a:gd name="connsiteY3" fmla="*/ 589345 h 1341607"/>
                  <a:gd name="connsiteX4" fmla="*/ 669113 w 708971"/>
                  <a:gd name="connsiteY4" fmla="*/ 556623 h 1341607"/>
                  <a:gd name="connsiteX5" fmla="*/ 439129 w 708971"/>
                  <a:gd name="connsiteY5" fmla="*/ 495924 h 1341607"/>
                  <a:gd name="connsiteX6" fmla="*/ 204250 w 708971"/>
                  <a:gd name="connsiteY6" fmla="*/ 598783 h 1341607"/>
                  <a:gd name="connsiteX7" fmla="*/ 639144 w 708971"/>
                  <a:gd name="connsiteY7" fmla="*/ 82654 h 1341607"/>
                  <a:gd name="connsiteX8" fmla="*/ 585929 w 708971"/>
                  <a:gd name="connsiteY8" fmla="*/ 0 h 1341607"/>
                  <a:gd name="connsiteX9" fmla="*/ 2400 w 708971"/>
                  <a:gd name="connsiteY9" fmla="*/ 896337 h 1341607"/>
                  <a:gd name="connsiteX10" fmla="*/ 473994 w 708971"/>
                  <a:gd name="connsiteY10" fmla="*/ 1340832 h 134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8971" h="1341607">
                    <a:moveTo>
                      <a:pt x="473994" y="1340832"/>
                    </a:moveTo>
                    <a:cubicBezTo>
                      <a:pt x="537990" y="1336010"/>
                      <a:pt x="611275" y="1310267"/>
                      <a:pt x="676818" y="1265442"/>
                    </a:cubicBezTo>
                    <a:lnTo>
                      <a:pt x="708971" y="1239075"/>
                    </a:lnTo>
                    <a:lnTo>
                      <a:pt x="708971" y="589345"/>
                    </a:lnTo>
                    <a:lnTo>
                      <a:pt x="669113" y="556623"/>
                    </a:lnTo>
                    <a:cubicBezTo>
                      <a:pt x="603677" y="512885"/>
                      <a:pt x="525145" y="489036"/>
                      <a:pt x="439129" y="495924"/>
                    </a:cubicBezTo>
                    <a:cubicBezTo>
                      <a:pt x="329029" y="503271"/>
                      <a:pt x="292329" y="534496"/>
                      <a:pt x="204250" y="598783"/>
                    </a:cubicBezTo>
                    <a:cubicBezTo>
                      <a:pt x="206085" y="391229"/>
                      <a:pt x="521704" y="139594"/>
                      <a:pt x="639144" y="82654"/>
                    </a:cubicBezTo>
                    <a:cubicBezTo>
                      <a:pt x="639144" y="82654"/>
                      <a:pt x="607949" y="33062"/>
                      <a:pt x="585929" y="0"/>
                    </a:cubicBezTo>
                    <a:cubicBezTo>
                      <a:pt x="319854" y="53266"/>
                      <a:pt x="-32465" y="424291"/>
                      <a:pt x="2400" y="896337"/>
                    </a:cubicBezTo>
                    <a:cubicBezTo>
                      <a:pt x="26255" y="1206749"/>
                      <a:pt x="301504" y="1353689"/>
                      <a:pt x="473994" y="13408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nb-NO" dirty="0"/>
              </a:p>
            </p:txBody>
          </p:sp>
        </p:grpSp>
      </p:grpSp>
      <p:grpSp>
        <p:nvGrpSpPr>
          <p:cNvPr id="125" name="Group 124">
            <a:extLst>
              <a:ext uri="{FF2B5EF4-FFF2-40B4-BE49-F238E27FC236}">
                <a16:creationId xmlns:a16="http://schemas.microsoft.com/office/drawing/2014/main" id="{1AE8F7BA-83EF-494C-8A69-BB13D4D29493}"/>
              </a:ext>
            </a:extLst>
          </p:cNvPr>
          <p:cNvGrpSpPr/>
          <p:nvPr/>
        </p:nvGrpSpPr>
        <p:grpSpPr>
          <a:xfrm>
            <a:off x="4409730" y="4517712"/>
            <a:ext cx="3249216" cy="1159320"/>
            <a:chOff x="4409730" y="4517712"/>
            <a:chExt cx="3249216" cy="1159320"/>
          </a:xfrm>
        </p:grpSpPr>
        <p:sp>
          <p:nvSpPr>
            <p:cNvPr id="112" name="Espace réservé du texte 20">
              <a:extLst>
                <a:ext uri="{FF2B5EF4-FFF2-40B4-BE49-F238E27FC236}">
                  <a16:creationId xmlns:a16="http://schemas.microsoft.com/office/drawing/2014/main" id="{AC9F7A4B-2D47-41D7-B761-5ECA8B594904}"/>
                </a:ext>
              </a:extLst>
            </p:cNvPr>
            <p:cNvSpPr txBox="1">
              <a:spLocks/>
            </p:cNvSpPr>
            <p:nvPr/>
          </p:nvSpPr>
          <p:spPr>
            <a:xfrm>
              <a:off x="4982335" y="4697533"/>
              <a:ext cx="2676611" cy="799678"/>
            </a:xfrm>
            <a:prstGeom prst="rect">
              <a:avLst/>
            </a:prstGeom>
            <a:noFill/>
          </p:spPr>
          <p:txBody>
            <a:bodyPr anchor="ctr">
              <a:normAutofit/>
            </a:bodyPr>
            <a:lstStyle>
              <a:lvl1pPr marL="0" indent="0" algn="l" defTabSz="914400" rtl="0" eaLnBrk="1" latinLnBrk="0" hangingPunct="1">
                <a:lnSpc>
                  <a:spcPct val="90000"/>
                </a:lnSpc>
                <a:spcBef>
                  <a:spcPts val="1800"/>
                </a:spcBef>
                <a:buSzPct val="50000"/>
                <a:buFont typeface="Arial" panose="020B0406020202030204" pitchFamily="34" charset="0"/>
                <a:buNone/>
                <a:defRPr sz="2800" b="0" kern="1200">
                  <a:solidFill>
                    <a:schemeClr val="bg2"/>
                  </a:solidFill>
                  <a:latin typeface="+mn-lt"/>
                  <a:ea typeface="+mn-ea"/>
                  <a:cs typeface="+mn-cs"/>
                </a:defRPr>
              </a:lvl1pPr>
              <a:lvl2pPr marL="447675" indent="-314325" algn="l" defTabSz="914400" rtl="0" eaLnBrk="1" latinLnBrk="0" hangingPunct="1">
                <a:lnSpc>
                  <a:spcPct val="90000"/>
                </a:lnSpc>
                <a:spcBef>
                  <a:spcPts val="600"/>
                </a:spcBef>
                <a:buFont typeface="Arial" panose="020B0604020202020204" pitchFamily="34" charset="0"/>
                <a:buChar char="—"/>
                <a:defRPr sz="1400" kern="1200">
                  <a:solidFill>
                    <a:schemeClr val="bg2"/>
                  </a:solidFill>
                  <a:latin typeface="+mn-lt"/>
                  <a:ea typeface="+mn-ea"/>
                  <a:cs typeface="+mn-cs"/>
                </a:defRPr>
              </a:lvl2pPr>
              <a:lvl3pPr marL="714375" indent="-171450" algn="l" defTabSz="914400" rtl="0" eaLnBrk="1" latinLnBrk="0" hangingPunct="1">
                <a:lnSpc>
                  <a:spcPct val="90000"/>
                </a:lnSpc>
                <a:spcBef>
                  <a:spcPts val="600"/>
                </a:spcBef>
                <a:buFont typeface="Courier New" panose="02070309020205020404" pitchFamily="49" charset="0"/>
                <a:buChar char="o"/>
                <a:defRPr sz="1200" kern="1200">
                  <a:solidFill>
                    <a:schemeClr val="bg2"/>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Arial"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1200" dirty="0">
                  <a:solidFill>
                    <a:schemeClr val="tx1"/>
                  </a:solidFill>
                </a:rPr>
                <a:t>Først og fremst dialog både med foreldre og Råd for funksjonshemmede.</a:t>
              </a:r>
            </a:p>
          </p:txBody>
        </p:sp>
        <p:cxnSp>
          <p:nvCxnSpPr>
            <p:cNvPr id="113" name="Straight Connector 35">
              <a:extLst>
                <a:ext uri="{FF2B5EF4-FFF2-40B4-BE49-F238E27FC236}">
                  <a16:creationId xmlns:a16="http://schemas.microsoft.com/office/drawing/2014/main" id="{D8E664AE-D14C-4108-BA66-17D321382495}"/>
                </a:ext>
              </a:extLst>
            </p:cNvPr>
            <p:cNvCxnSpPr>
              <a:cxnSpLocks/>
            </p:cNvCxnSpPr>
            <p:nvPr/>
          </p:nvCxnSpPr>
          <p:spPr>
            <a:xfrm flipV="1">
              <a:off x="4982335" y="4517712"/>
              <a:ext cx="0" cy="1159320"/>
            </a:xfrm>
            <a:prstGeom prst="line">
              <a:avLst/>
            </a:prstGeom>
            <a:ln w="12700">
              <a:gradFill>
                <a:gsLst>
                  <a:gs pos="0">
                    <a:schemeClr val="bg2">
                      <a:lumMod val="60000"/>
                      <a:lumOff val="40000"/>
                      <a:alpha val="0"/>
                    </a:schemeClr>
                  </a:gs>
                  <a:gs pos="55000">
                    <a:schemeClr val="bg2">
                      <a:lumMod val="60000"/>
                      <a:lumOff val="40000"/>
                    </a:schemeClr>
                  </a:gs>
                  <a:gs pos="100000">
                    <a:schemeClr val="bg2">
                      <a:lumMod val="60000"/>
                      <a:lumOff val="4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114" name="Group 113">
              <a:extLst>
                <a:ext uri="{FF2B5EF4-FFF2-40B4-BE49-F238E27FC236}">
                  <a16:creationId xmlns:a16="http://schemas.microsoft.com/office/drawing/2014/main" id="{E5FBFC29-363F-4587-B365-E72B23035C89}"/>
                </a:ext>
              </a:extLst>
            </p:cNvPr>
            <p:cNvGrpSpPr>
              <a:grpSpLocks noChangeAspect="1"/>
            </p:cNvGrpSpPr>
            <p:nvPr/>
          </p:nvGrpSpPr>
          <p:grpSpPr>
            <a:xfrm>
              <a:off x="4409730" y="4838172"/>
              <a:ext cx="572605" cy="518400"/>
              <a:chOff x="1655523" y="2652173"/>
              <a:chExt cx="1495234" cy="1353689"/>
            </a:xfrm>
            <a:solidFill>
              <a:schemeClr val="bg2">
                <a:lumMod val="60000"/>
                <a:lumOff val="40000"/>
              </a:schemeClr>
            </a:solidFill>
          </p:grpSpPr>
          <p:sp>
            <p:nvSpPr>
              <p:cNvPr id="115" name="Freeform 11">
                <a:extLst>
                  <a:ext uri="{FF2B5EF4-FFF2-40B4-BE49-F238E27FC236}">
                    <a16:creationId xmlns:a16="http://schemas.microsoft.com/office/drawing/2014/main" id="{4A84B86E-1708-4B20-8771-D52236D7A946}"/>
                  </a:ext>
                </a:extLst>
              </p:cNvPr>
              <p:cNvSpPr>
                <a:spLocks/>
              </p:cNvSpPr>
              <p:nvPr userDrawn="1"/>
            </p:nvSpPr>
            <p:spPr bwMode="auto">
              <a:xfrm rot="10800000" flipH="1">
                <a:off x="1655523" y="2652173"/>
                <a:ext cx="815012" cy="1353689"/>
              </a:xfrm>
              <a:custGeom>
                <a:avLst/>
                <a:gdLst>
                  <a:gd name="T0" fmla="*/ 409 w 444"/>
                  <a:gd name="T1" fmla="*/ 324 h 737"/>
                  <a:gd name="T2" fmla="*/ 257 w 444"/>
                  <a:gd name="T3" fmla="*/ 270 h 737"/>
                  <a:gd name="T4" fmla="*/ 130 w 444"/>
                  <a:gd name="T5" fmla="*/ 326 h 737"/>
                  <a:gd name="T6" fmla="*/ 366 w 444"/>
                  <a:gd name="T7" fmla="*/ 45 h 737"/>
                  <a:gd name="T8" fmla="*/ 338 w 444"/>
                  <a:gd name="T9" fmla="*/ 0 h 737"/>
                  <a:gd name="T10" fmla="*/ 19 w 444"/>
                  <a:gd name="T11" fmla="*/ 489 h 737"/>
                  <a:gd name="T12" fmla="*/ 276 w 444"/>
                  <a:gd name="T13" fmla="*/ 730 h 737"/>
                  <a:gd name="T14" fmla="*/ 444 w 444"/>
                  <a:gd name="T15" fmla="*/ 634 h 737"/>
                  <a:gd name="T16" fmla="*/ 391 w 444"/>
                  <a:gd name="T17" fmla="*/ 493 h 737"/>
                  <a:gd name="T18" fmla="*/ 409 w 444"/>
                  <a:gd name="T19" fmla="*/ 324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4" h="737">
                    <a:moveTo>
                      <a:pt x="409" y="324"/>
                    </a:moveTo>
                    <a:cubicBezTo>
                      <a:pt x="369" y="287"/>
                      <a:pt x="316" y="265"/>
                      <a:pt x="257" y="270"/>
                    </a:cubicBezTo>
                    <a:cubicBezTo>
                      <a:pt x="198" y="274"/>
                      <a:pt x="177" y="291"/>
                      <a:pt x="130" y="326"/>
                    </a:cubicBezTo>
                    <a:cubicBezTo>
                      <a:pt x="131" y="213"/>
                      <a:pt x="302" y="76"/>
                      <a:pt x="366" y="45"/>
                    </a:cubicBezTo>
                    <a:cubicBezTo>
                      <a:pt x="366" y="45"/>
                      <a:pt x="350" y="18"/>
                      <a:pt x="338" y="0"/>
                    </a:cubicBezTo>
                    <a:cubicBezTo>
                      <a:pt x="192" y="30"/>
                      <a:pt x="0" y="231"/>
                      <a:pt x="19" y="489"/>
                    </a:cubicBezTo>
                    <a:cubicBezTo>
                      <a:pt x="32" y="657"/>
                      <a:pt x="182" y="737"/>
                      <a:pt x="276" y="730"/>
                    </a:cubicBezTo>
                    <a:cubicBezTo>
                      <a:pt x="332" y="726"/>
                      <a:pt x="401" y="693"/>
                      <a:pt x="444" y="634"/>
                    </a:cubicBezTo>
                    <a:cubicBezTo>
                      <a:pt x="416" y="598"/>
                      <a:pt x="396" y="551"/>
                      <a:pt x="391" y="493"/>
                    </a:cubicBezTo>
                    <a:cubicBezTo>
                      <a:pt x="387" y="433"/>
                      <a:pt x="394" y="376"/>
                      <a:pt x="409" y="3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dirty="0"/>
              </a:p>
            </p:txBody>
          </p:sp>
          <p:sp>
            <p:nvSpPr>
              <p:cNvPr id="116" name="Freeform: Shape 115">
                <a:extLst>
                  <a:ext uri="{FF2B5EF4-FFF2-40B4-BE49-F238E27FC236}">
                    <a16:creationId xmlns:a16="http://schemas.microsoft.com/office/drawing/2014/main" id="{4B323A81-8E6D-47A9-9BDB-E2AF11FCB039}"/>
                  </a:ext>
                </a:extLst>
              </p:cNvPr>
              <p:cNvSpPr>
                <a:spLocks/>
              </p:cNvSpPr>
              <p:nvPr userDrawn="1"/>
            </p:nvSpPr>
            <p:spPr bwMode="auto">
              <a:xfrm rot="10800000" flipH="1">
                <a:off x="2441786" y="2652887"/>
                <a:ext cx="708971" cy="1341607"/>
              </a:xfrm>
              <a:custGeom>
                <a:avLst/>
                <a:gdLst>
                  <a:gd name="connsiteX0" fmla="*/ 473994 w 708971"/>
                  <a:gd name="connsiteY0" fmla="*/ 1340832 h 1341607"/>
                  <a:gd name="connsiteX1" fmla="*/ 676818 w 708971"/>
                  <a:gd name="connsiteY1" fmla="*/ 1265442 h 1341607"/>
                  <a:gd name="connsiteX2" fmla="*/ 708971 w 708971"/>
                  <a:gd name="connsiteY2" fmla="*/ 1239075 h 1341607"/>
                  <a:gd name="connsiteX3" fmla="*/ 708971 w 708971"/>
                  <a:gd name="connsiteY3" fmla="*/ 589345 h 1341607"/>
                  <a:gd name="connsiteX4" fmla="*/ 669113 w 708971"/>
                  <a:gd name="connsiteY4" fmla="*/ 556623 h 1341607"/>
                  <a:gd name="connsiteX5" fmla="*/ 439129 w 708971"/>
                  <a:gd name="connsiteY5" fmla="*/ 495924 h 1341607"/>
                  <a:gd name="connsiteX6" fmla="*/ 204250 w 708971"/>
                  <a:gd name="connsiteY6" fmla="*/ 598783 h 1341607"/>
                  <a:gd name="connsiteX7" fmla="*/ 639144 w 708971"/>
                  <a:gd name="connsiteY7" fmla="*/ 82654 h 1341607"/>
                  <a:gd name="connsiteX8" fmla="*/ 585929 w 708971"/>
                  <a:gd name="connsiteY8" fmla="*/ 0 h 1341607"/>
                  <a:gd name="connsiteX9" fmla="*/ 2400 w 708971"/>
                  <a:gd name="connsiteY9" fmla="*/ 896337 h 1341607"/>
                  <a:gd name="connsiteX10" fmla="*/ 473994 w 708971"/>
                  <a:gd name="connsiteY10" fmla="*/ 1340832 h 134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8971" h="1341607">
                    <a:moveTo>
                      <a:pt x="473994" y="1340832"/>
                    </a:moveTo>
                    <a:cubicBezTo>
                      <a:pt x="537990" y="1336010"/>
                      <a:pt x="611275" y="1310267"/>
                      <a:pt x="676818" y="1265442"/>
                    </a:cubicBezTo>
                    <a:lnTo>
                      <a:pt x="708971" y="1239075"/>
                    </a:lnTo>
                    <a:lnTo>
                      <a:pt x="708971" y="589345"/>
                    </a:lnTo>
                    <a:lnTo>
                      <a:pt x="669113" y="556623"/>
                    </a:lnTo>
                    <a:cubicBezTo>
                      <a:pt x="603677" y="512885"/>
                      <a:pt x="525145" y="489036"/>
                      <a:pt x="439129" y="495924"/>
                    </a:cubicBezTo>
                    <a:cubicBezTo>
                      <a:pt x="329029" y="503271"/>
                      <a:pt x="292329" y="534496"/>
                      <a:pt x="204250" y="598783"/>
                    </a:cubicBezTo>
                    <a:cubicBezTo>
                      <a:pt x="206085" y="391229"/>
                      <a:pt x="521704" y="139594"/>
                      <a:pt x="639144" y="82654"/>
                    </a:cubicBezTo>
                    <a:cubicBezTo>
                      <a:pt x="639144" y="82654"/>
                      <a:pt x="607949" y="33062"/>
                      <a:pt x="585929" y="0"/>
                    </a:cubicBezTo>
                    <a:cubicBezTo>
                      <a:pt x="319854" y="53266"/>
                      <a:pt x="-32465" y="424291"/>
                      <a:pt x="2400" y="896337"/>
                    </a:cubicBezTo>
                    <a:cubicBezTo>
                      <a:pt x="26255" y="1206749"/>
                      <a:pt x="301504" y="1353689"/>
                      <a:pt x="473994" y="13408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nb-NO" dirty="0"/>
              </a:p>
            </p:txBody>
          </p:sp>
        </p:grpSp>
      </p:grpSp>
      <p:grpSp>
        <p:nvGrpSpPr>
          <p:cNvPr id="124" name="Group 123">
            <a:extLst>
              <a:ext uri="{FF2B5EF4-FFF2-40B4-BE49-F238E27FC236}">
                <a16:creationId xmlns:a16="http://schemas.microsoft.com/office/drawing/2014/main" id="{484E7F1C-E221-4FB6-9B16-E56B61B21823}"/>
              </a:ext>
            </a:extLst>
          </p:cNvPr>
          <p:cNvGrpSpPr/>
          <p:nvPr/>
        </p:nvGrpSpPr>
        <p:grpSpPr>
          <a:xfrm>
            <a:off x="6806804" y="3003985"/>
            <a:ext cx="3249216" cy="1159320"/>
            <a:chOff x="6806804" y="3003985"/>
            <a:chExt cx="3249216" cy="1159320"/>
          </a:xfrm>
        </p:grpSpPr>
        <p:sp>
          <p:nvSpPr>
            <p:cNvPr id="119" name="Espace réservé du texte 20">
              <a:extLst>
                <a:ext uri="{FF2B5EF4-FFF2-40B4-BE49-F238E27FC236}">
                  <a16:creationId xmlns:a16="http://schemas.microsoft.com/office/drawing/2014/main" id="{F7A5666B-5F12-48E8-BB6D-58FC1ACEC665}"/>
                </a:ext>
              </a:extLst>
            </p:cNvPr>
            <p:cNvSpPr txBox="1">
              <a:spLocks/>
            </p:cNvSpPr>
            <p:nvPr/>
          </p:nvSpPr>
          <p:spPr>
            <a:xfrm>
              <a:off x="7379409" y="3183806"/>
              <a:ext cx="2676611" cy="799678"/>
            </a:xfrm>
            <a:prstGeom prst="rect">
              <a:avLst/>
            </a:prstGeom>
            <a:noFill/>
          </p:spPr>
          <p:txBody>
            <a:bodyPr anchor="ctr">
              <a:normAutofit/>
            </a:bodyPr>
            <a:lstStyle>
              <a:lvl1pPr marL="0" indent="0" algn="l" defTabSz="914400" rtl="0" eaLnBrk="1" latinLnBrk="0" hangingPunct="1">
                <a:lnSpc>
                  <a:spcPct val="90000"/>
                </a:lnSpc>
                <a:spcBef>
                  <a:spcPts val="1800"/>
                </a:spcBef>
                <a:buSzPct val="50000"/>
                <a:buFont typeface="Arial" panose="020B0406020202030204" pitchFamily="34" charset="0"/>
                <a:buNone/>
                <a:defRPr sz="2800" b="0" kern="1200">
                  <a:solidFill>
                    <a:schemeClr val="bg2"/>
                  </a:solidFill>
                  <a:latin typeface="+mn-lt"/>
                  <a:ea typeface="+mn-ea"/>
                  <a:cs typeface="+mn-cs"/>
                </a:defRPr>
              </a:lvl1pPr>
              <a:lvl2pPr marL="447675" indent="-314325" algn="l" defTabSz="914400" rtl="0" eaLnBrk="1" latinLnBrk="0" hangingPunct="1">
                <a:lnSpc>
                  <a:spcPct val="90000"/>
                </a:lnSpc>
                <a:spcBef>
                  <a:spcPts val="600"/>
                </a:spcBef>
                <a:buFont typeface="Arial" panose="020B0604020202020204" pitchFamily="34" charset="0"/>
                <a:buChar char="—"/>
                <a:defRPr sz="1400" kern="1200">
                  <a:solidFill>
                    <a:schemeClr val="bg2"/>
                  </a:solidFill>
                  <a:latin typeface="+mn-lt"/>
                  <a:ea typeface="+mn-ea"/>
                  <a:cs typeface="+mn-cs"/>
                </a:defRPr>
              </a:lvl2pPr>
              <a:lvl3pPr marL="714375" indent="-171450" algn="l" defTabSz="914400" rtl="0" eaLnBrk="1" latinLnBrk="0" hangingPunct="1">
                <a:lnSpc>
                  <a:spcPct val="90000"/>
                </a:lnSpc>
                <a:spcBef>
                  <a:spcPts val="600"/>
                </a:spcBef>
                <a:buFont typeface="Courier New" panose="02070309020205020404" pitchFamily="49" charset="0"/>
                <a:buChar char="o"/>
                <a:defRPr sz="1200" kern="1200">
                  <a:solidFill>
                    <a:schemeClr val="bg2"/>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Arial"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1200" dirty="0">
                  <a:solidFill>
                    <a:schemeClr val="tx1"/>
                  </a:solidFill>
                </a:rPr>
                <a:t>Variert tilbud, bistand til foreldre i form av avlastning/støttekontakt for å kunne følge barna til aktivitet. Transportordning i enkelte saker.</a:t>
              </a:r>
            </a:p>
          </p:txBody>
        </p:sp>
        <p:cxnSp>
          <p:nvCxnSpPr>
            <p:cNvPr id="120" name="Straight Connector 35">
              <a:extLst>
                <a:ext uri="{FF2B5EF4-FFF2-40B4-BE49-F238E27FC236}">
                  <a16:creationId xmlns:a16="http://schemas.microsoft.com/office/drawing/2014/main" id="{D129E87A-31E9-418A-8FAB-BAF623BBDE9D}"/>
                </a:ext>
              </a:extLst>
            </p:cNvPr>
            <p:cNvCxnSpPr>
              <a:cxnSpLocks/>
            </p:cNvCxnSpPr>
            <p:nvPr/>
          </p:nvCxnSpPr>
          <p:spPr>
            <a:xfrm flipV="1">
              <a:off x="7379409" y="3003985"/>
              <a:ext cx="0" cy="1159320"/>
            </a:xfrm>
            <a:prstGeom prst="line">
              <a:avLst/>
            </a:prstGeom>
            <a:ln w="12700">
              <a:gradFill>
                <a:gsLst>
                  <a:gs pos="0">
                    <a:schemeClr val="tx2">
                      <a:lumMod val="75000"/>
                      <a:alpha val="0"/>
                    </a:schemeClr>
                  </a:gs>
                  <a:gs pos="55000">
                    <a:schemeClr val="tx2">
                      <a:lumMod val="75000"/>
                    </a:schemeClr>
                  </a:gs>
                  <a:gs pos="100000">
                    <a:schemeClr val="tx2">
                      <a:lumMod val="75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121" name="Group 120">
              <a:extLst>
                <a:ext uri="{FF2B5EF4-FFF2-40B4-BE49-F238E27FC236}">
                  <a16:creationId xmlns:a16="http://schemas.microsoft.com/office/drawing/2014/main" id="{01E6509D-1676-463C-A356-0BBE6D3D47BB}"/>
                </a:ext>
              </a:extLst>
            </p:cNvPr>
            <p:cNvGrpSpPr>
              <a:grpSpLocks noChangeAspect="1"/>
            </p:cNvGrpSpPr>
            <p:nvPr/>
          </p:nvGrpSpPr>
          <p:grpSpPr>
            <a:xfrm>
              <a:off x="6806804" y="3324445"/>
              <a:ext cx="572605" cy="518400"/>
              <a:chOff x="1655523" y="2652173"/>
              <a:chExt cx="1495234" cy="1353689"/>
            </a:xfrm>
            <a:solidFill>
              <a:schemeClr val="tx2">
                <a:lumMod val="75000"/>
              </a:schemeClr>
            </a:solidFill>
          </p:grpSpPr>
          <p:sp>
            <p:nvSpPr>
              <p:cNvPr id="122" name="Freeform 11">
                <a:extLst>
                  <a:ext uri="{FF2B5EF4-FFF2-40B4-BE49-F238E27FC236}">
                    <a16:creationId xmlns:a16="http://schemas.microsoft.com/office/drawing/2014/main" id="{7C271618-2291-4372-86A6-59F4B938C8B9}"/>
                  </a:ext>
                </a:extLst>
              </p:cNvPr>
              <p:cNvSpPr>
                <a:spLocks/>
              </p:cNvSpPr>
              <p:nvPr userDrawn="1"/>
            </p:nvSpPr>
            <p:spPr bwMode="auto">
              <a:xfrm rot="10800000" flipH="1">
                <a:off x="1655523" y="2652173"/>
                <a:ext cx="815012" cy="1353689"/>
              </a:xfrm>
              <a:custGeom>
                <a:avLst/>
                <a:gdLst>
                  <a:gd name="T0" fmla="*/ 409 w 444"/>
                  <a:gd name="T1" fmla="*/ 324 h 737"/>
                  <a:gd name="T2" fmla="*/ 257 w 444"/>
                  <a:gd name="T3" fmla="*/ 270 h 737"/>
                  <a:gd name="T4" fmla="*/ 130 w 444"/>
                  <a:gd name="T5" fmla="*/ 326 h 737"/>
                  <a:gd name="T6" fmla="*/ 366 w 444"/>
                  <a:gd name="T7" fmla="*/ 45 h 737"/>
                  <a:gd name="T8" fmla="*/ 338 w 444"/>
                  <a:gd name="T9" fmla="*/ 0 h 737"/>
                  <a:gd name="T10" fmla="*/ 19 w 444"/>
                  <a:gd name="T11" fmla="*/ 489 h 737"/>
                  <a:gd name="T12" fmla="*/ 276 w 444"/>
                  <a:gd name="T13" fmla="*/ 730 h 737"/>
                  <a:gd name="T14" fmla="*/ 444 w 444"/>
                  <a:gd name="T15" fmla="*/ 634 h 737"/>
                  <a:gd name="T16" fmla="*/ 391 w 444"/>
                  <a:gd name="T17" fmla="*/ 493 h 737"/>
                  <a:gd name="T18" fmla="*/ 409 w 444"/>
                  <a:gd name="T19" fmla="*/ 324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4" h="737">
                    <a:moveTo>
                      <a:pt x="409" y="324"/>
                    </a:moveTo>
                    <a:cubicBezTo>
                      <a:pt x="369" y="287"/>
                      <a:pt x="316" y="265"/>
                      <a:pt x="257" y="270"/>
                    </a:cubicBezTo>
                    <a:cubicBezTo>
                      <a:pt x="198" y="274"/>
                      <a:pt x="177" y="291"/>
                      <a:pt x="130" y="326"/>
                    </a:cubicBezTo>
                    <a:cubicBezTo>
                      <a:pt x="131" y="213"/>
                      <a:pt x="302" y="76"/>
                      <a:pt x="366" y="45"/>
                    </a:cubicBezTo>
                    <a:cubicBezTo>
                      <a:pt x="366" y="45"/>
                      <a:pt x="350" y="18"/>
                      <a:pt x="338" y="0"/>
                    </a:cubicBezTo>
                    <a:cubicBezTo>
                      <a:pt x="192" y="30"/>
                      <a:pt x="0" y="231"/>
                      <a:pt x="19" y="489"/>
                    </a:cubicBezTo>
                    <a:cubicBezTo>
                      <a:pt x="32" y="657"/>
                      <a:pt x="182" y="737"/>
                      <a:pt x="276" y="730"/>
                    </a:cubicBezTo>
                    <a:cubicBezTo>
                      <a:pt x="332" y="726"/>
                      <a:pt x="401" y="693"/>
                      <a:pt x="444" y="634"/>
                    </a:cubicBezTo>
                    <a:cubicBezTo>
                      <a:pt x="416" y="598"/>
                      <a:pt x="396" y="551"/>
                      <a:pt x="391" y="493"/>
                    </a:cubicBezTo>
                    <a:cubicBezTo>
                      <a:pt x="387" y="433"/>
                      <a:pt x="394" y="376"/>
                      <a:pt x="409" y="3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dirty="0"/>
              </a:p>
            </p:txBody>
          </p:sp>
          <p:sp>
            <p:nvSpPr>
              <p:cNvPr id="123" name="Freeform: Shape 122">
                <a:extLst>
                  <a:ext uri="{FF2B5EF4-FFF2-40B4-BE49-F238E27FC236}">
                    <a16:creationId xmlns:a16="http://schemas.microsoft.com/office/drawing/2014/main" id="{A0BF443D-36A6-4621-9FDB-15762E95194A}"/>
                  </a:ext>
                </a:extLst>
              </p:cNvPr>
              <p:cNvSpPr>
                <a:spLocks/>
              </p:cNvSpPr>
              <p:nvPr userDrawn="1"/>
            </p:nvSpPr>
            <p:spPr bwMode="auto">
              <a:xfrm rot="10800000" flipH="1">
                <a:off x="2441786" y="2652887"/>
                <a:ext cx="708971" cy="1341607"/>
              </a:xfrm>
              <a:custGeom>
                <a:avLst/>
                <a:gdLst>
                  <a:gd name="connsiteX0" fmla="*/ 473994 w 708971"/>
                  <a:gd name="connsiteY0" fmla="*/ 1340832 h 1341607"/>
                  <a:gd name="connsiteX1" fmla="*/ 676818 w 708971"/>
                  <a:gd name="connsiteY1" fmla="*/ 1265442 h 1341607"/>
                  <a:gd name="connsiteX2" fmla="*/ 708971 w 708971"/>
                  <a:gd name="connsiteY2" fmla="*/ 1239075 h 1341607"/>
                  <a:gd name="connsiteX3" fmla="*/ 708971 w 708971"/>
                  <a:gd name="connsiteY3" fmla="*/ 589345 h 1341607"/>
                  <a:gd name="connsiteX4" fmla="*/ 669113 w 708971"/>
                  <a:gd name="connsiteY4" fmla="*/ 556623 h 1341607"/>
                  <a:gd name="connsiteX5" fmla="*/ 439129 w 708971"/>
                  <a:gd name="connsiteY5" fmla="*/ 495924 h 1341607"/>
                  <a:gd name="connsiteX6" fmla="*/ 204250 w 708971"/>
                  <a:gd name="connsiteY6" fmla="*/ 598783 h 1341607"/>
                  <a:gd name="connsiteX7" fmla="*/ 639144 w 708971"/>
                  <a:gd name="connsiteY7" fmla="*/ 82654 h 1341607"/>
                  <a:gd name="connsiteX8" fmla="*/ 585929 w 708971"/>
                  <a:gd name="connsiteY8" fmla="*/ 0 h 1341607"/>
                  <a:gd name="connsiteX9" fmla="*/ 2400 w 708971"/>
                  <a:gd name="connsiteY9" fmla="*/ 896337 h 1341607"/>
                  <a:gd name="connsiteX10" fmla="*/ 473994 w 708971"/>
                  <a:gd name="connsiteY10" fmla="*/ 1340832 h 134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8971" h="1341607">
                    <a:moveTo>
                      <a:pt x="473994" y="1340832"/>
                    </a:moveTo>
                    <a:cubicBezTo>
                      <a:pt x="537990" y="1336010"/>
                      <a:pt x="611275" y="1310267"/>
                      <a:pt x="676818" y="1265442"/>
                    </a:cubicBezTo>
                    <a:lnTo>
                      <a:pt x="708971" y="1239075"/>
                    </a:lnTo>
                    <a:lnTo>
                      <a:pt x="708971" y="589345"/>
                    </a:lnTo>
                    <a:lnTo>
                      <a:pt x="669113" y="556623"/>
                    </a:lnTo>
                    <a:cubicBezTo>
                      <a:pt x="603677" y="512885"/>
                      <a:pt x="525145" y="489036"/>
                      <a:pt x="439129" y="495924"/>
                    </a:cubicBezTo>
                    <a:cubicBezTo>
                      <a:pt x="329029" y="503271"/>
                      <a:pt x="292329" y="534496"/>
                      <a:pt x="204250" y="598783"/>
                    </a:cubicBezTo>
                    <a:cubicBezTo>
                      <a:pt x="206085" y="391229"/>
                      <a:pt x="521704" y="139594"/>
                      <a:pt x="639144" y="82654"/>
                    </a:cubicBezTo>
                    <a:cubicBezTo>
                      <a:pt x="639144" y="82654"/>
                      <a:pt x="607949" y="33062"/>
                      <a:pt x="585929" y="0"/>
                    </a:cubicBezTo>
                    <a:cubicBezTo>
                      <a:pt x="319854" y="53266"/>
                      <a:pt x="-32465" y="424291"/>
                      <a:pt x="2400" y="896337"/>
                    </a:cubicBezTo>
                    <a:cubicBezTo>
                      <a:pt x="26255" y="1206749"/>
                      <a:pt x="301504" y="1353689"/>
                      <a:pt x="473994" y="13408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nb-NO" dirty="0"/>
              </a:p>
            </p:txBody>
          </p:sp>
        </p:grpSp>
      </p:grpSp>
      <p:sp>
        <p:nvSpPr>
          <p:cNvPr id="50" name="Tittel 6">
            <a:extLst>
              <a:ext uri="{FF2B5EF4-FFF2-40B4-BE49-F238E27FC236}">
                <a16:creationId xmlns:a16="http://schemas.microsoft.com/office/drawing/2014/main" id="{73D0AF1F-8981-4636-B4AD-02B8BA9E51D8}"/>
              </a:ext>
            </a:extLst>
          </p:cNvPr>
          <p:cNvSpPr>
            <a:spLocks noGrp="1"/>
          </p:cNvSpPr>
          <p:nvPr>
            <p:ph type="title"/>
          </p:nvPr>
        </p:nvSpPr>
        <p:spPr>
          <a:xfrm>
            <a:off x="407988" y="368299"/>
            <a:ext cx="11376025" cy="719137"/>
          </a:xfrm>
        </p:spPr>
        <p:txBody>
          <a:bodyPr/>
          <a:lstStyle/>
          <a:p>
            <a:r>
              <a:rPr lang="nb-NO" sz="2000" dirty="0"/>
              <a:t>enkelte peker på at kunnskapen må økes I kommunene for at barn og unge med nedsatt funksjonsevne skal få delta på fritiden på lik linje med andre</a:t>
            </a:r>
          </a:p>
        </p:txBody>
      </p:sp>
    </p:spTree>
    <p:extLst>
      <p:ext uri="{BB962C8B-B14F-4D97-AF65-F5344CB8AC3E}">
        <p14:creationId xmlns:p14="http://schemas.microsoft.com/office/powerpoint/2010/main" val="23512891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strTitlePosition">
            <a:extLst>
              <a:ext uri="{FF2B5EF4-FFF2-40B4-BE49-F238E27FC236}">
                <a16:creationId xmlns:a16="http://schemas.microsoft.com/office/drawing/2014/main" id="{AAEC06F8-4F9F-4081-AF0B-98233D7C8430}"/>
              </a:ext>
            </a:extLst>
          </p:cNvPr>
          <p:cNvSpPr>
            <a:spLocks noGrp="1"/>
          </p:cNvSpPr>
          <p:nvPr>
            <p:ph type="body" sz="quarter" idx="13"/>
          </p:nvPr>
        </p:nvSpPr>
        <p:spPr>
          <a:xfrm>
            <a:off x="9804707" y="3287"/>
            <a:ext cx="1972313" cy="4416594"/>
          </a:xfrm>
        </p:spPr>
        <p:txBody>
          <a:bodyPr/>
          <a:lstStyle/>
          <a:p>
            <a:r>
              <a:rPr lang="nb-NO" dirty="0"/>
              <a:t>5</a:t>
            </a:r>
          </a:p>
        </p:txBody>
      </p:sp>
      <p:sp>
        <p:nvSpPr>
          <p:cNvPr id="8" name="Plassholder for tekst 7">
            <a:extLst>
              <a:ext uri="{FF2B5EF4-FFF2-40B4-BE49-F238E27FC236}">
                <a16:creationId xmlns:a16="http://schemas.microsoft.com/office/drawing/2014/main" id="{53E7BB4E-F068-436D-87BA-50CAF2D869B2}"/>
              </a:ext>
            </a:extLst>
          </p:cNvPr>
          <p:cNvSpPr>
            <a:spLocks noGrp="1"/>
          </p:cNvSpPr>
          <p:nvPr>
            <p:ph type="body" sz="quarter" idx="16"/>
          </p:nvPr>
        </p:nvSpPr>
        <p:spPr/>
        <p:txBody>
          <a:bodyPr/>
          <a:lstStyle/>
          <a:p>
            <a:r>
              <a:rPr lang="nb-NO" sz="3600" dirty="0"/>
              <a:t>OM UTVALGET</a:t>
            </a:r>
          </a:p>
        </p:txBody>
      </p:sp>
      <p:sp>
        <p:nvSpPr>
          <p:cNvPr id="4" name="Slide Number Placeholder 3">
            <a:extLst>
              <a:ext uri="{FF2B5EF4-FFF2-40B4-BE49-F238E27FC236}">
                <a16:creationId xmlns:a16="http://schemas.microsoft.com/office/drawing/2014/main" id="{BFBC7BA4-CB7B-4A7B-B253-FC4E51C5CC39}"/>
              </a:ext>
            </a:extLst>
          </p:cNvPr>
          <p:cNvSpPr>
            <a:spLocks noGrp="1"/>
          </p:cNvSpPr>
          <p:nvPr>
            <p:ph type="sldNum" sz="quarter" idx="14"/>
          </p:nvPr>
        </p:nvSpPr>
        <p:spPr/>
        <p:txBody>
          <a:bodyPr/>
          <a:lstStyle/>
          <a:p>
            <a:fld id="{D61AABEC-672F-4B68-B914-690DA978312C}" type="slidenum">
              <a:rPr lang="nb-NO" smtClean="0"/>
              <a:pPr/>
              <a:t>29</a:t>
            </a:fld>
            <a:r>
              <a:rPr lang="nb-NO" dirty="0"/>
              <a:t> </a:t>
            </a:r>
          </a:p>
        </p:txBody>
      </p:sp>
    </p:spTree>
    <p:extLst>
      <p:ext uri="{BB962C8B-B14F-4D97-AF65-F5344CB8AC3E}">
        <p14:creationId xmlns:p14="http://schemas.microsoft.com/office/powerpoint/2010/main" val="42367526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Plassholder for tekst 7">
            <a:extLst>
              <a:ext uri="{FF2B5EF4-FFF2-40B4-BE49-F238E27FC236}">
                <a16:creationId xmlns:a16="http://schemas.microsoft.com/office/drawing/2014/main" id="{53E7BB4E-F068-436D-87BA-50CAF2D869B2}"/>
              </a:ext>
            </a:extLst>
          </p:cNvPr>
          <p:cNvSpPr>
            <a:spLocks noGrp="1"/>
          </p:cNvSpPr>
          <p:nvPr>
            <p:ph type="body" sz="quarter" idx="16"/>
          </p:nvPr>
        </p:nvSpPr>
        <p:spPr>
          <a:xfrm>
            <a:off x="414980" y="2816932"/>
            <a:ext cx="10425473" cy="1009110"/>
          </a:xfrm>
        </p:spPr>
        <p:txBody>
          <a:bodyPr/>
          <a:lstStyle/>
          <a:p>
            <a:r>
              <a:rPr lang="nb-NO" sz="3600" dirty="0"/>
              <a:t>SAMMENDRAG AV FUNN</a:t>
            </a:r>
          </a:p>
        </p:txBody>
      </p:sp>
      <p:sp>
        <p:nvSpPr>
          <p:cNvPr id="4" name="Slide Number Placeholder 3">
            <a:extLst>
              <a:ext uri="{FF2B5EF4-FFF2-40B4-BE49-F238E27FC236}">
                <a16:creationId xmlns:a16="http://schemas.microsoft.com/office/drawing/2014/main" id="{BFBC7BA4-CB7B-4A7B-B253-FC4E51C5CC39}"/>
              </a:ext>
            </a:extLst>
          </p:cNvPr>
          <p:cNvSpPr>
            <a:spLocks noGrp="1"/>
          </p:cNvSpPr>
          <p:nvPr>
            <p:ph type="sldNum" sz="quarter" idx="14"/>
          </p:nvPr>
        </p:nvSpPr>
        <p:spPr/>
        <p:txBody>
          <a:bodyPr/>
          <a:lstStyle/>
          <a:p>
            <a:fld id="{D61AABEC-672F-4B68-B914-690DA978312C}" type="slidenum">
              <a:rPr lang="nb-NO" smtClean="0"/>
              <a:pPr/>
              <a:t>3</a:t>
            </a:fld>
            <a:r>
              <a:rPr lang="nb-NO" dirty="0"/>
              <a:t> </a:t>
            </a:r>
          </a:p>
        </p:txBody>
      </p:sp>
      <p:sp>
        <p:nvSpPr>
          <p:cNvPr id="7" name="Plassholder for tekst 6">
            <a:extLst>
              <a:ext uri="{FF2B5EF4-FFF2-40B4-BE49-F238E27FC236}">
                <a16:creationId xmlns:a16="http://schemas.microsoft.com/office/drawing/2014/main" id="{DA8E5B90-C233-4775-BF51-F83C3EBF244A}"/>
              </a:ext>
            </a:extLst>
          </p:cNvPr>
          <p:cNvSpPr>
            <a:spLocks noGrp="1"/>
          </p:cNvSpPr>
          <p:nvPr>
            <p:ph type="body" sz="quarter" idx="13"/>
          </p:nvPr>
        </p:nvSpPr>
        <p:spPr/>
        <p:txBody>
          <a:bodyPr/>
          <a:lstStyle/>
          <a:p>
            <a:r>
              <a:rPr lang="nb-NO" dirty="0"/>
              <a:t>1</a:t>
            </a:r>
          </a:p>
        </p:txBody>
      </p:sp>
    </p:spTree>
    <p:extLst>
      <p:ext uri="{BB962C8B-B14F-4D97-AF65-F5344CB8AC3E}">
        <p14:creationId xmlns:p14="http://schemas.microsoft.com/office/powerpoint/2010/main" val="41005901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 name="Table 14">
            <a:extLst>
              <a:ext uri="{FF2B5EF4-FFF2-40B4-BE49-F238E27FC236}">
                <a16:creationId xmlns:a16="http://schemas.microsoft.com/office/drawing/2014/main" id="{5E3341A8-CFF5-4E18-9D60-012704180E6A}"/>
              </a:ext>
            </a:extLst>
          </p:cNvPr>
          <p:cNvGraphicFramePr>
            <a:graphicFrameLocks noGrp="1"/>
          </p:cNvGraphicFramePr>
          <p:nvPr>
            <p:extLst>
              <p:ext uri="{D42A27DB-BD31-4B8C-83A1-F6EECF244321}">
                <p14:modId xmlns:p14="http://schemas.microsoft.com/office/powerpoint/2010/main" val="2884589119"/>
              </p:ext>
            </p:extLst>
          </p:nvPr>
        </p:nvGraphicFramePr>
        <p:xfrm>
          <a:off x="8393986" y="1464104"/>
          <a:ext cx="1940861" cy="4372938"/>
        </p:xfrm>
        <a:graphic>
          <a:graphicData uri="http://schemas.openxmlformats.org/drawingml/2006/table">
            <a:tbl>
              <a:tblPr firstRow="1" bandRow="1">
                <a:tableStyleId>{2D5ABB26-0587-4C30-8999-92F81FD0307C}</a:tableStyleId>
              </a:tblPr>
              <a:tblGrid>
                <a:gridCol w="1027097">
                  <a:extLst>
                    <a:ext uri="{9D8B030D-6E8A-4147-A177-3AD203B41FA5}">
                      <a16:colId xmlns:a16="http://schemas.microsoft.com/office/drawing/2014/main" val="2327956485"/>
                    </a:ext>
                  </a:extLst>
                </a:gridCol>
                <a:gridCol w="913764">
                  <a:extLst>
                    <a:ext uri="{9D8B030D-6E8A-4147-A177-3AD203B41FA5}">
                      <a16:colId xmlns:a16="http://schemas.microsoft.com/office/drawing/2014/main" val="2237276654"/>
                    </a:ext>
                  </a:extLst>
                </a:gridCol>
              </a:tblGrid>
              <a:tr h="501686">
                <a:tc>
                  <a:txBody>
                    <a:bodyPr/>
                    <a:lstStyle/>
                    <a:p>
                      <a:pPr marL="0" algn="l" defTabSz="914400" rtl="0" eaLnBrk="1" fontAlgn="ctr" latinLnBrk="0" hangingPunct="1"/>
                      <a:r>
                        <a:rPr lang="nb-NO" sz="1400" dirty="0"/>
                        <a:t>Helse</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b-NO" sz="1400" noProof="0" dirty="0"/>
                    </a:p>
                  </a:txBody>
                  <a:tcPr marL="36000" marR="0" marT="0" marB="0" anchor="ctr">
                    <a:lnL w="12700" cap="flat" cmpd="sng" algn="ctr">
                      <a:noFill/>
                      <a:prstDash val="solid"/>
                      <a:round/>
                      <a:headEnd type="none" w="med" len="med"/>
                      <a:tailEnd type="none" w="med" len="med"/>
                    </a:lnL>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510853040"/>
                  </a:ext>
                </a:extLst>
              </a:tr>
              <a:tr h="567806">
                <a:tc>
                  <a:txBody>
                    <a:bodyPr/>
                    <a:lstStyle/>
                    <a:p>
                      <a:pPr marL="0" algn="l" defTabSz="914400" rtl="0" eaLnBrk="1" fontAlgn="ctr" latinLnBrk="0" hangingPunct="1"/>
                      <a:r>
                        <a:rPr lang="nb-NO" sz="1400" dirty="0"/>
                        <a:t>Oppvekst</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b-NO" sz="1400" noProof="0" dirty="0"/>
                    </a:p>
                  </a:txBody>
                  <a:tcPr marL="36000" marR="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99900437"/>
                  </a:ext>
                </a:extLst>
              </a:tr>
              <a:tr h="501686">
                <a:tc>
                  <a:txBody>
                    <a:bodyPr/>
                    <a:lstStyle/>
                    <a:p>
                      <a:pPr marL="0" algn="l" defTabSz="914400" rtl="0" eaLnBrk="1" fontAlgn="ctr" latinLnBrk="0" hangingPunct="1"/>
                      <a:r>
                        <a:rPr lang="nb-NO" sz="1400" dirty="0"/>
                        <a:t>Skole</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b-NO" sz="1400" noProof="0" dirty="0"/>
                    </a:p>
                  </a:txBody>
                  <a:tcPr marL="36000" marR="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889769353"/>
                  </a:ext>
                </a:extLst>
              </a:tr>
              <a:tr h="501686">
                <a:tc>
                  <a:txBody>
                    <a:bodyPr/>
                    <a:lstStyle/>
                    <a:p>
                      <a:pPr marL="0" algn="l" defTabSz="914400" rtl="0" eaLnBrk="1" fontAlgn="ctr" latinLnBrk="0" hangingPunct="1"/>
                      <a:r>
                        <a:rPr lang="nb-NO" sz="1400" dirty="0"/>
                        <a:t>Kultur</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b-NO" sz="1400" noProof="0" dirty="0"/>
                    </a:p>
                  </a:txBody>
                  <a:tcPr marL="36000" marR="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945323267"/>
                  </a:ext>
                </a:extLst>
              </a:tr>
              <a:tr h="501686">
                <a:tc>
                  <a:txBody>
                    <a:bodyPr/>
                    <a:lstStyle/>
                    <a:p>
                      <a:pPr marL="0" algn="l" defTabSz="914400" rtl="0" eaLnBrk="1" fontAlgn="ctr" latinLnBrk="0" hangingPunct="1"/>
                      <a:r>
                        <a:rPr lang="nb-NO" sz="1400" dirty="0"/>
                        <a:t>Fritid</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b-NO" sz="1400" noProof="0" dirty="0"/>
                    </a:p>
                  </a:txBody>
                  <a:tcPr marL="36000" marR="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989363528"/>
                  </a:ext>
                </a:extLst>
              </a:tr>
              <a:tr h="501686">
                <a:tc>
                  <a:txBody>
                    <a:bodyPr/>
                    <a:lstStyle/>
                    <a:p>
                      <a:pPr marL="0" algn="l" defTabSz="914400" rtl="0" eaLnBrk="1" fontAlgn="ctr" latinLnBrk="0" hangingPunct="1"/>
                      <a:r>
                        <a:rPr lang="nb-NO" sz="1400" dirty="0"/>
                        <a:t>Velferd</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b-NO" sz="1400" noProof="0" dirty="0"/>
                    </a:p>
                  </a:txBody>
                  <a:tcPr marL="36000" marR="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826089090"/>
                  </a:ext>
                </a:extLst>
              </a:tr>
              <a:tr h="775746">
                <a:tc>
                  <a:txBody>
                    <a:bodyPr/>
                    <a:lstStyle/>
                    <a:p>
                      <a:pPr marL="0" algn="l" defTabSz="914400" rtl="0" eaLnBrk="1" fontAlgn="ctr" latinLnBrk="0" hangingPunct="1"/>
                      <a:r>
                        <a:rPr lang="nb-NO" sz="1400" dirty="0"/>
                        <a:t>Annet</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nb-NO" sz="1400" noProof="0" dirty="0"/>
                    </a:p>
                  </a:txBody>
                  <a:tcPr marL="36000" marR="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452390343"/>
                  </a:ext>
                </a:extLst>
              </a:tr>
              <a:tr h="520956">
                <a:tc>
                  <a:txBody>
                    <a:bodyPr/>
                    <a:lstStyle/>
                    <a:p>
                      <a:pPr marL="0" algn="l" defTabSz="914400" rtl="0" eaLnBrk="1" fontAlgn="ctr" latinLnBrk="0" hangingPunct="1"/>
                      <a:r>
                        <a:rPr lang="nb-NO" sz="1400" dirty="0"/>
                        <a:t>Vet ikke</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nb-NO" sz="1400" noProof="0" dirty="0"/>
                    </a:p>
                  </a:txBody>
                  <a:tcPr marL="36000" marR="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4194519159"/>
                  </a:ext>
                </a:extLst>
              </a:tr>
            </a:tbl>
          </a:graphicData>
        </a:graphic>
      </p:graphicFrame>
      <p:sp>
        <p:nvSpPr>
          <p:cNvPr id="3" name="Slide Number Placeholder 2">
            <a:extLst>
              <a:ext uri="{FF2B5EF4-FFF2-40B4-BE49-F238E27FC236}">
                <a16:creationId xmlns:a16="http://schemas.microsoft.com/office/drawing/2014/main" id="{C245BC34-8487-4918-98B0-A5916C71D853}"/>
              </a:ext>
            </a:extLst>
          </p:cNvPr>
          <p:cNvSpPr>
            <a:spLocks noGrp="1"/>
          </p:cNvSpPr>
          <p:nvPr>
            <p:ph type="sldNum" sz="quarter" idx="18"/>
          </p:nvPr>
        </p:nvSpPr>
        <p:spPr/>
        <p:txBody>
          <a:bodyPr/>
          <a:lstStyle/>
          <a:p>
            <a:fld id="{D61AABEC-672F-4B68-B914-690DA978312C}" type="slidenum">
              <a:rPr lang="nb-NO" smtClean="0"/>
              <a:pPr/>
              <a:t>30</a:t>
            </a:fld>
            <a:r>
              <a:rPr lang="nb-NO" dirty="0"/>
              <a:t> </a:t>
            </a:r>
          </a:p>
        </p:txBody>
      </p:sp>
      <p:sp>
        <p:nvSpPr>
          <p:cNvPr id="2" name="Rectangle 1">
            <a:extLst>
              <a:ext uri="{FF2B5EF4-FFF2-40B4-BE49-F238E27FC236}">
                <a16:creationId xmlns:a16="http://schemas.microsoft.com/office/drawing/2014/main" id="{00BE03F1-9736-4D67-8245-58B595D56C98}"/>
              </a:ext>
            </a:extLst>
          </p:cNvPr>
          <p:cNvSpPr/>
          <p:nvPr/>
        </p:nvSpPr>
        <p:spPr>
          <a:xfrm>
            <a:off x="492638" y="1522783"/>
            <a:ext cx="3492000" cy="4390655"/>
          </a:xfrm>
          <a:prstGeom prst="rect">
            <a:avLst/>
          </a:prstGeom>
          <a:noFill/>
          <a:ln w="190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nb-NO" sz="1200" dirty="0">
              <a:solidFill>
                <a:schemeClr val="bg1"/>
              </a:solidFill>
            </a:endParaRPr>
          </a:p>
        </p:txBody>
      </p:sp>
      <p:sp>
        <p:nvSpPr>
          <p:cNvPr id="40" name="Rectangle 39">
            <a:extLst>
              <a:ext uri="{FF2B5EF4-FFF2-40B4-BE49-F238E27FC236}">
                <a16:creationId xmlns:a16="http://schemas.microsoft.com/office/drawing/2014/main" id="{7B3B2475-3413-4704-96CE-F0125674B0B4}"/>
              </a:ext>
            </a:extLst>
          </p:cNvPr>
          <p:cNvSpPr/>
          <p:nvPr/>
        </p:nvSpPr>
        <p:spPr>
          <a:xfrm>
            <a:off x="4401728" y="1522783"/>
            <a:ext cx="3440272" cy="4390655"/>
          </a:xfrm>
          <a:prstGeom prst="rect">
            <a:avLst/>
          </a:prstGeom>
          <a:noFill/>
          <a:ln w="190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sp>
        <p:nvSpPr>
          <p:cNvPr id="41" name="TextBox 40">
            <a:extLst>
              <a:ext uri="{FF2B5EF4-FFF2-40B4-BE49-F238E27FC236}">
                <a16:creationId xmlns:a16="http://schemas.microsoft.com/office/drawing/2014/main" id="{B1EC76E4-1050-4FC6-9720-6F40A9C5F581}"/>
              </a:ext>
            </a:extLst>
          </p:cNvPr>
          <p:cNvSpPr txBox="1"/>
          <p:nvPr/>
        </p:nvSpPr>
        <p:spPr>
          <a:xfrm>
            <a:off x="4434650" y="368300"/>
            <a:ext cx="3407349" cy="1116675"/>
          </a:xfrm>
          <a:prstGeom prst="rect">
            <a:avLst/>
          </a:prstGeom>
          <a:solidFill>
            <a:schemeClr val="accent1"/>
          </a:solidFill>
          <a:ln w="19050">
            <a:solidFill>
              <a:schemeClr val="accent1"/>
            </a:solidFill>
          </a:ln>
        </p:spPr>
        <p:txBody>
          <a:bodyPr wrap="square" lIns="0" tIns="0" rIns="0" bIns="0" rtlCol="0" anchor="ctr">
            <a:noAutofit/>
          </a:bodyPr>
          <a:lstStyle/>
          <a:p>
            <a:pPr algn="ctr"/>
            <a:r>
              <a:rPr lang="nb-NO" sz="1400" b="1" cap="all" dirty="0">
                <a:solidFill>
                  <a:schemeClr val="bg1"/>
                </a:solidFill>
                <a:latin typeface="+mj-lt"/>
              </a:rPr>
              <a:t>Hvilket fylke jobber du i?</a:t>
            </a:r>
          </a:p>
        </p:txBody>
      </p:sp>
      <p:sp>
        <p:nvSpPr>
          <p:cNvPr id="39" name="TextBox 38">
            <a:extLst>
              <a:ext uri="{FF2B5EF4-FFF2-40B4-BE49-F238E27FC236}">
                <a16:creationId xmlns:a16="http://schemas.microsoft.com/office/drawing/2014/main" id="{6D4B3A03-3E7E-4499-907F-0F60A226111C}"/>
              </a:ext>
            </a:extLst>
          </p:cNvPr>
          <p:cNvSpPr txBox="1"/>
          <p:nvPr/>
        </p:nvSpPr>
        <p:spPr>
          <a:xfrm>
            <a:off x="534661" y="368300"/>
            <a:ext cx="3449977" cy="1116675"/>
          </a:xfrm>
          <a:prstGeom prst="rect">
            <a:avLst/>
          </a:prstGeom>
          <a:solidFill>
            <a:schemeClr val="accent1"/>
          </a:solidFill>
          <a:ln w="19050">
            <a:solidFill>
              <a:schemeClr val="accent1"/>
            </a:solidFill>
          </a:ln>
        </p:spPr>
        <p:txBody>
          <a:bodyPr wrap="square" lIns="0" tIns="0" rIns="0" bIns="0" rtlCol="0" anchor="ctr">
            <a:noAutofit/>
          </a:bodyPr>
          <a:lstStyle>
            <a:defPPr>
              <a:defRPr lang="fr-FR"/>
            </a:defPPr>
            <a:lvl1pPr algn="ctr">
              <a:defRPr sz="1400" b="1" cap="all">
                <a:solidFill>
                  <a:schemeClr val="bg1"/>
                </a:solidFill>
                <a:latin typeface="+mj-lt"/>
              </a:defRPr>
            </a:lvl1pPr>
          </a:lstStyle>
          <a:p>
            <a:r>
              <a:rPr lang="nb-NO" dirty="0"/>
              <a:t>Urbaniseringsgrad</a:t>
            </a:r>
          </a:p>
        </p:txBody>
      </p:sp>
      <p:sp>
        <p:nvSpPr>
          <p:cNvPr id="50" name="Rectangle 49">
            <a:extLst>
              <a:ext uri="{FF2B5EF4-FFF2-40B4-BE49-F238E27FC236}">
                <a16:creationId xmlns:a16="http://schemas.microsoft.com/office/drawing/2014/main" id="{0155258D-419E-4F9A-8B2A-CBEEE5BB2440}"/>
              </a:ext>
            </a:extLst>
          </p:cNvPr>
          <p:cNvSpPr/>
          <p:nvPr/>
        </p:nvSpPr>
        <p:spPr>
          <a:xfrm>
            <a:off x="8292011" y="1540500"/>
            <a:ext cx="3492002" cy="4372938"/>
          </a:xfrm>
          <a:prstGeom prst="rect">
            <a:avLst/>
          </a:prstGeom>
          <a:noFill/>
          <a:ln w="190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sp>
        <p:nvSpPr>
          <p:cNvPr id="51" name="TextBox 50">
            <a:extLst>
              <a:ext uri="{FF2B5EF4-FFF2-40B4-BE49-F238E27FC236}">
                <a16:creationId xmlns:a16="http://schemas.microsoft.com/office/drawing/2014/main" id="{D0000262-A9B5-46FD-925B-994C6E6BE6E7}"/>
              </a:ext>
            </a:extLst>
          </p:cNvPr>
          <p:cNvSpPr txBox="1"/>
          <p:nvPr/>
        </p:nvSpPr>
        <p:spPr>
          <a:xfrm>
            <a:off x="8292011" y="368300"/>
            <a:ext cx="3492000" cy="1116675"/>
          </a:xfrm>
          <a:prstGeom prst="rect">
            <a:avLst/>
          </a:prstGeom>
          <a:solidFill>
            <a:schemeClr val="accent1"/>
          </a:solidFill>
          <a:ln w="19050">
            <a:solidFill>
              <a:schemeClr val="accent1"/>
            </a:solidFill>
          </a:ln>
        </p:spPr>
        <p:txBody>
          <a:bodyPr wrap="square" lIns="0" tIns="0" rIns="0" bIns="0" rtlCol="0" anchor="ctr">
            <a:noAutofit/>
          </a:bodyPr>
          <a:lstStyle/>
          <a:p>
            <a:pPr algn="ctr"/>
            <a:r>
              <a:rPr lang="nb-NO" sz="1400" b="1" cap="all" dirty="0">
                <a:solidFill>
                  <a:schemeClr val="bg1"/>
                </a:solidFill>
                <a:latin typeface="+mj-lt"/>
              </a:rPr>
              <a:t>Under hvilke(t) fagfelt er ansvaret for barn med nedsatt funksjonsevne organisert i kommunen?</a:t>
            </a:r>
          </a:p>
        </p:txBody>
      </p:sp>
      <p:graphicFrame>
        <p:nvGraphicFramePr>
          <p:cNvPr id="54" name="Chart 53">
            <a:extLst>
              <a:ext uri="{FF2B5EF4-FFF2-40B4-BE49-F238E27FC236}">
                <a16:creationId xmlns:a16="http://schemas.microsoft.com/office/drawing/2014/main" id="{C6BD3734-90F2-45EA-935B-31A4DBEA3CBC}"/>
              </a:ext>
            </a:extLst>
          </p:cNvPr>
          <p:cNvGraphicFramePr/>
          <p:nvPr>
            <p:extLst>
              <p:ext uri="{D42A27DB-BD31-4B8C-83A1-F6EECF244321}">
                <p14:modId xmlns:p14="http://schemas.microsoft.com/office/powerpoint/2010/main" val="4117587328"/>
              </p:ext>
            </p:extLst>
          </p:nvPr>
        </p:nvGraphicFramePr>
        <p:xfrm>
          <a:off x="487881" y="1081887"/>
          <a:ext cx="3462538" cy="454262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9" name="Chart 98">
            <a:extLst>
              <a:ext uri="{FF2B5EF4-FFF2-40B4-BE49-F238E27FC236}">
                <a16:creationId xmlns:a16="http://schemas.microsoft.com/office/drawing/2014/main" id="{B7E5FFC5-C09E-4A1F-9DE6-B610D590EFA3}"/>
              </a:ext>
            </a:extLst>
          </p:cNvPr>
          <p:cNvGraphicFramePr/>
          <p:nvPr>
            <p:extLst>
              <p:ext uri="{D42A27DB-BD31-4B8C-83A1-F6EECF244321}">
                <p14:modId xmlns:p14="http://schemas.microsoft.com/office/powerpoint/2010/main" val="1942551271"/>
              </p:ext>
            </p:extLst>
          </p:nvPr>
        </p:nvGraphicFramePr>
        <p:xfrm>
          <a:off x="6055232" y="1705854"/>
          <a:ext cx="1786767" cy="42075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5" name="Chart 98">
            <a:extLst>
              <a:ext uri="{FF2B5EF4-FFF2-40B4-BE49-F238E27FC236}">
                <a16:creationId xmlns:a16="http://schemas.microsoft.com/office/drawing/2014/main" id="{0BAB8FAC-9B05-4772-AB93-925472B0D123}"/>
              </a:ext>
            </a:extLst>
          </p:cNvPr>
          <p:cNvGraphicFramePr/>
          <p:nvPr>
            <p:extLst>
              <p:ext uri="{D42A27DB-BD31-4B8C-83A1-F6EECF244321}">
                <p14:modId xmlns:p14="http://schemas.microsoft.com/office/powerpoint/2010/main" val="239438752"/>
              </p:ext>
            </p:extLst>
          </p:nvPr>
        </p:nvGraphicFramePr>
        <p:xfrm>
          <a:off x="9194629" y="1440472"/>
          <a:ext cx="4401055" cy="4372938"/>
        </p:xfrm>
        <a:graphic>
          <a:graphicData uri="http://schemas.openxmlformats.org/drawingml/2006/chart">
            <c:chart xmlns:c="http://schemas.openxmlformats.org/drawingml/2006/chart" xmlns:r="http://schemas.openxmlformats.org/officeDocument/2006/relationships" r:id="rId4"/>
          </a:graphicData>
        </a:graphic>
      </p:graphicFrame>
      <p:sp>
        <p:nvSpPr>
          <p:cNvPr id="36" name="TekstSylinder 35">
            <a:extLst>
              <a:ext uri="{FF2B5EF4-FFF2-40B4-BE49-F238E27FC236}">
                <a16:creationId xmlns:a16="http://schemas.microsoft.com/office/drawing/2014/main" id="{C41A32F6-E066-4259-9597-4CF819E006B9}"/>
              </a:ext>
            </a:extLst>
          </p:cNvPr>
          <p:cNvSpPr txBox="1"/>
          <p:nvPr/>
        </p:nvSpPr>
        <p:spPr>
          <a:xfrm>
            <a:off x="4434649" y="1773238"/>
            <a:ext cx="1823861" cy="4208823"/>
          </a:xfrm>
          <a:prstGeom prst="rect">
            <a:avLst/>
          </a:prstGeom>
          <a:noFill/>
        </p:spPr>
        <p:txBody>
          <a:bodyPr wrap="square">
            <a:spAutoFit/>
          </a:bodyPr>
          <a:lstStyle/>
          <a:p>
            <a:pPr fontAlgn="ctr"/>
            <a:r>
              <a:rPr lang="nb-NO" sz="1200" dirty="0"/>
              <a:t>Viken </a:t>
            </a:r>
          </a:p>
          <a:p>
            <a:pPr fontAlgn="ctr"/>
            <a:endParaRPr lang="nb-NO" sz="1200" dirty="0"/>
          </a:p>
          <a:p>
            <a:pPr fontAlgn="ctr"/>
            <a:r>
              <a:rPr lang="nb-NO" sz="1200" dirty="0"/>
              <a:t>Innlandet</a:t>
            </a:r>
          </a:p>
          <a:p>
            <a:pPr fontAlgn="ctr"/>
            <a:r>
              <a:rPr lang="nb-NO" sz="1200" dirty="0"/>
              <a:t>	</a:t>
            </a:r>
          </a:p>
          <a:p>
            <a:pPr fontAlgn="ctr"/>
            <a:r>
              <a:rPr lang="nb-NO" sz="1200" dirty="0" err="1"/>
              <a:t>Vestland</a:t>
            </a:r>
            <a:endParaRPr lang="nb-NO" sz="1200" dirty="0"/>
          </a:p>
          <a:p>
            <a:pPr fontAlgn="ctr"/>
            <a:endParaRPr lang="nb-NO" sz="1200" dirty="0"/>
          </a:p>
          <a:p>
            <a:pPr fontAlgn="ctr"/>
            <a:r>
              <a:rPr lang="nb-NO" sz="1200" dirty="0"/>
              <a:t>Nordland	</a:t>
            </a:r>
          </a:p>
          <a:p>
            <a:pPr fontAlgn="ctr"/>
            <a:endParaRPr lang="nb-NO" sz="1200" dirty="0"/>
          </a:p>
          <a:p>
            <a:pPr fontAlgn="ctr"/>
            <a:r>
              <a:rPr lang="nb-NO" sz="1200" dirty="0"/>
              <a:t>Troms og Finnmark</a:t>
            </a:r>
          </a:p>
          <a:p>
            <a:pPr fontAlgn="ctr"/>
            <a:r>
              <a:rPr lang="nb-NO" sz="1200" dirty="0"/>
              <a:t>	</a:t>
            </a:r>
          </a:p>
          <a:p>
            <a:pPr fontAlgn="ctr"/>
            <a:r>
              <a:rPr lang="nb-NO" sz="1200" dirty="0"/>
              <a:t>Vestfold og Telemark</a:t>
            </a:r>
          </a:p>
          <a:p>
            <a:pPr fontAlgn="ctr"/>
            <a:endParaRPr lang="nb-NO" sz="1200" dirty="0"/>
          </a:p>
          <a:p>
            <a:pPr fontAlgn="ctr"/>
            <a:r>
              <a:rPr lang="nb-NO" sz="1200" dirty="0"/>
              <a:t>Møre og Romsdal	</a:t>
            </a:r>
          </a:p>
          <a:p>
            <a:pPr fontAlgn="ctr"/>
            <a:r>
              <a:rPr lang="nb-NO" sz="1200" dirty="0"/>
              <a:t>Trøndelag	</a:t>
            </a:r>
          </a:p>
          <a:p>
            <a:pPr fontAlgn="ctr"/>
            <a:endParaRPr lang="nb-NO" sz="1200" dirty="0"/>
          </a:p>
          <a:p>
            <a:pPr fontAlgn="ctr"/>
            <a:r>
              <a:rPr lang="nb-NO" sz="1200" dirty="0"/>
              <a:t>Rogaland	</a:t>
            </a:r>
          </a:p>
          <a:p>
            <a:pPr fontAlgn="ctr"/>
            <a:endParaRPr lang="nb-NO" sz="1200" dirty="0"/>
          </a:p>
          <a:p>
            <a:pPr fontAlgn="ctr"/>
            <a:r>
              <a:rPr lang="nb-NO" sz="1200" dirty="0"/>
              <a:t>Agder 	</a:t>
            </a:r>
          </a:p>
          <a:p>
            <a:pPr fontAlgn="ctr"/>
            <a:endParaRPr lang="nb-NO" sz="1200" dirty="0"/>
          </a:p>
          <a:p>
            <a:pPr fontAlgn="ctr"/>
            <a:r>
              <a:rPr lang="nb-NO" sz="1200" dirty="0"/>
              <a:t>Oslo</a:t>
            </a:r>
            <a:r>
              <a:rPr lang="nb-NO" sz="1800" b="0" i="0" u="none" strike="noStrike" baseline="0" dirty="0">
                <a:solidFill>
                  <a:srgbClr val="000000"/>
                </a:solidFill>
                <a:latin typeface="Calibri" panose="020F0502020204030204" pitchFamily="34" charset="0"/>
              </a:rPr>
              <a:t>	</a:t>
            </a:r>
          </a:p>
        </p:txBody>
      </p:sp>
    </p:spTree>
    <p:extLst>
      <p:ext uri="{BB962C8B-B14F-4D97-AF65-F5344CB8AC3E}">
        <p14:creationId xmlns:p14="http://schemas.microsoft.com/office/powerpoint/2010/main" val="12852599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14F78F5-287C-4826-83D6-75F90D4E94FB}"/>
              </a:ext>
            </a:extLst>
          </p:cNvPr>
          <p:cNvSpPr>
            <a:spLocks noGrp="1"/>
          </p:cNvSpPr>
          <p:nvPr>
            <p:ph type="title"/>
          </p:nvPr>
        </p:nvSpPr>
        <p:spPr/>
        <p:txBody>
          <a:bodyPr/>
          <a:lstStyle/>
          <a:p>
            <a:r>
              <a:rPr lang="nb-NO" sz="2000" b="1" dirty="0"/>
              <a:t>Om undersøkelsen</a:t>
            </a:r>
          </a:p>
        </p:txBody>
      </p:sp>
      <p:sp>
        <p:nvSpPr>
          <p:cNvPr id="37" name="Slide Number Placeholder 5">
            <a:extLst>
              <a:ext uri="{FF2B5EF4-FFF2-40B4-BE49-F238E27FC236}">
                <a16:creationId xmlns:a16="http://schemas.microsoft.com/office/drawing/2014/main" id="{94DC27FD-1EFA-46F0-949E-2BE6805A1FA3}"/>
              </a:ext>
            </a:extLst>
          </p:cNvPr>
          <p:cNvSpPr>
            <a:spLocks noGrp="1"/>
          </p:cNvSpPr>
          <p:nvPr>
            <p:ph type="sldNum" sz="quarter" idx="18"/>
          </p:nvPr>
        </p:nvSpPr>
        <p:spPr>
          <a:xfrm>
            <a:off x="407988" y="6200775"/>
            <a:ext cx="413543" cy="396875"/>
          </a:xfrm>
        </p:spPr>
        <p:txBody>
          <a:bodyPr/>
          <a:lstStyle/>
          <a:p>
            <a:fld id="{D61AABEC-672F-4B68-B914-690DA978312C}" type="slidenum">
              <a:rPr lang="nb-NO" smtClean="0"/>
              <a:pPr/>
              <a:t>31</a:t>
            </a:fld>
            <a:r>
              <a:rPr lang="nb-NO" dirty="0"/>
              <a:t> </a:t>
            </a:r>
          </a:p>
        </p:txBody>
      </p:sp>
      <p:graphicFrame>
        <p:nvGraphicFramePr>
          <p:cNvPr id="23" name="Group 18">
            <a:extLst>
              <a:ext uri="{FF2B5EF4-FFF2-40B4-BE49-F238E27FC236}">
                <a16:creationId xmlns:a16="http://schemas.microsoft.com/office/drawing/2014/main" id="{78E11FF2-84C5-4357-8DAE-F68F8F59B706}"/>
              </a:ext>
            </a:extLst>
          </p:cNvPr>
          <p:cNvGraphicFramePr>
            <a:graphicFrameLocks noGrp="1"/>
          </p:cNvGraphicFramePr>
          <p:nvPr>
            <p:extLst>
              <p:ext uri="{D42A27DB-BD31-4B8C-83A1-F6EECF244321}">
                <p14:modId xmlns:p14="http://schemas.microsoft.com/office/powerpoint/2010/main" val="3936659451"/>
              </p:ext>
            </p:extLst>
          </p:nvPr>
        </p:nvGraphicFramePr>
        <p:xfrm>
          <a:off x="2495550" y="1410999"/>
          <a:ext cx="7200900" cy="3552915"/>
        </p:xfrm>
        <a:graphic>
          <a:graphicData uri="http://schemas.openxmlformats.org/drawingml/2006/table">
            <a:tbl>
              <a:tblPr>
                <a:tableStyleId>{9D7B26C5-4107-4FEC-AEDC-1716B250A1EF}</a:tableStyleId>
              </a:tblPr>
              <a:tblGrid>
                <a:gridCol w="1586851">
                  <a:extLst>
                    <a:ext uri="{9D8B030D-6E8A-4147-A177-3AD203B41FA5}">
                      <a16:colId xmlns:a16="http://schemas.microsoft.com/office/drawing/2014/main" val="20000"/>
                    </a:ext>
                  </a:extLst>
                </a:gridCol>
                <a:gridCol w="5614049">
                  <a:extLst>
                    <a:ext uri="{9D8B030D-6E8A-4147-A177-3AD203B41FA5}">
                      <a16:colId xmlns:a16="http://schemas.microsoft.com/office/drawing/2014/main" val="20001"/>
                    </a:ext>
                  </a:extLst>
                </a:gridCol>
              </a:tblGrid>
              <a:tr h="748001">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nb-NO" sz="1200" b="1" i="0" u="none" strike="noStrike" kern="1200" cap="none" normalizeH="0" baseline="0" dirty="0">
                          <a:ln>
                            <a:noFill/>
                          </a:ln>
                          <a:solidFill>
                            <a:srgbClr val="161612"/>
                          </a:solidFill>
                          <a:effectLst/>
                          <a:latin typeface="+mn-lt"/>
                          <a:ea typeface="Arial Unicode MS"/>
                        </a:rPr>
                        <a:t>Formå</a:t>
                      </a:r>
                      <a:r>
                        <a:rPr kumimoji="0" lang="nb-NO" sz="1200" b="0" i="0" u="none" strike="noStrike" kern="1200" cap="none" normalizeH="0" baseline="0" dirty="0">
                          <a:ln>
                            <a:noFill/>
                          </a:ln>
                          <a:solidFill>
                            <a:srgbClr val="161612"/>
                          </a:solidFill>
                          <a:effectLst/>
                          <a:latin typeface="+mn-lt"/>
                          <a:ea typeface="Arial Unicode MS"/>
                        </a:rPr>
                        <a:t>l:</a:t>
                      </a:r>
                      <a:endParaRPr kumimoji="0" lang="nb-NO" sz="1200" b="0" i="0" u="none" strike="noStrike" kern="1200" cap="none" normalizeH="0" baseline="0" dirty="0">
                        <a:ln>
                          <a:noFill/>
                        </a:ln>
                        <a:solidFill>
                          <a:srgbClr val="161612"/>
                        </a:solidFill>
                        <a:effectLst/>
                        <a:latin typeface="+mn-lt"/>
                        <a:ea typeface="Arial Unicode MS"/>
                        <a:cs typeface="Arial" pitchFamily="34" charset="0"/>
                      </a:endParaRPr>
                    </a:p>
                  </a:txBody>
                  <a:tcPr marL="93784" marR="93784" marT="50800" marB="0" horzOverflow="overflow">
                    <a:solidFill>
                      <a:schemeClr val="bg1"/>
                    </a:solidFill>
                  </a:tcPr>
                </a:tc>
                <a:tc>
                  <a:txBody>
                    <a:bodyPr/>
                    <a:lstStyle/>
                    <a:p>
                      <a:pPr marL="0" marR="0" lvl="0" indent="0" algn="l" defTabSz="833438" rtl="0" eaLnBrk="0" fontAlgn="base" latinLnBrk="0" hangingPunct="0">
                        <a:lnSpc>
                          <a:spcPct val="100000"/>
                        </a:lnSpc>
                        <a:spcBef>
                          <a:spcPct val="0"/>
                        </a:spcBef>
                        <a:spcAft>
                          <a:spcPct val="0"/>
                        </a:spcAft>
                        <a:buClrTx/>
                        <a:buSzTx/>
                        <a:buFontTx/>
                        <a:buNone/>
                        <a:tabLst/>
                      </a:pPr>
                      <a:r>
                        <a:rPr kumimoji="0" lang="nb-NO" sz="1200" b="0" i="0" u="none" strike="noStrike" kern="1200" cap="none" normalizeH="0" baseline="0" dirty="0">
                          <a:ln>
                            <a:noFill/>
                          </a:ln>
                          <a:solidFill>
                            <a:srgbClr val="161612"/>
                          </a:solidFill>
                          <a:effectLst/>
                          <a:latin typeface="+mn-lt"/>
                          <a:ea typeface="Arial Unicode MS"/>
                          <a:cs typeface="+mn-cs"/>
                        </a:rPr>
                        <a:t>Kartlegge organisering og praksis i norske kommuner rundt inkludering av barn med nedsatt funksjonsevne i fritidsaktiviteter</a:t>
                      </a:r>
                      <a:r>
                        <a:rPr kumimoji="0" lang="nb-NO" sz="1200" b="0" i="0" u="none" strike="noStrike" kern="1200" cap="none" normalizeH="0" baseline="0" dirty="0">
                          <a:ln>
                            <a:noFill/>
                          </a:ln>
                          <a:solidFill>
                            <a:srgbClr val="161612"/>
                          </a:solidFill>
                          <a:effectLst/>
                          <a:latin typeface="+mn-lt"/>
                          <a:ea typeface="Arial Unicode MS"/>
                          <a:cs typeface="Arial Unicode MS"/>
                        </a:rPr>
                        <a:t>. </a:t>
                      </a:r>
                    </a:p>
                  </a:txBody>
                  <a:tcPr marL="93784" marR="93784" marT="50800" marB="0" horzOverflow="overflow">
                    <a:solidFill>
                      <a:schemeClr val="bg1"/>
                    </a:solidFill>
                  </a:tcPr>
                </a:tc>
                <a:extLst>
                  <a:ext uri="{0D108BD9-81ED-4DB2-BD59-A6C34878D82A}">
                    <a16:rowId xmlns:a16="http://schemas.microsoft.com/office/drawing/2014/main" val="10000"/>
                  </a:ext>
                </a:extLst>
              </a:tr>
              <a:tr h="789945">
                <a:tc>
                  <a:txBody>
                    <a:bodyPr/>
                    <a:lstStyle/>
                    <a:p>
                      <a:pPr marL="0" marR="0" lvl="0" indent="0" algn="r" defTabSz="833438" rtl="0" eaLnBrk="0" fontAlgn="base" latinLnBrk="0" hangingPunct="0">
                        <a:lnSpc>
                          <a:spcPct val="100000"/>
                        </a:lnSpc>
                        <a:spcBef>
                          <a:spcPct val="0"/>
                        </a:spcBef>
                        <a:spcAft>
                          <a:spcPct val="0"/>
                        </a:spcAft>
                        <a:buClrTx/>
                        <a:buSzTx/>
                        <a:buFontTx/>
                        <a:buNone/>
                        <a:tabLst/>
                      </a:pPr>
                      <a:r>
                        <a:rPr kumimoji="0" lang="nb-NO" sz="1200" b="1" i="0" u="none" strike="noStrike" cap="none" normalizeH="0" baseline="0" dirty="0">
                          <a:ln>
                            <a:noFill/>
                          </a:ln>
                          <a:solidFill>
                            <a:srgbClr val="161612"/>
                          </a:solidFill>
                          <a:effectLst/>
                          <a:latin typeface="+mn-lt"/>
                          <a:ea typeface="Arial Unicode MS" pitchFamily="34" charset="-128"/>
                          <a:cs typeface="Arial Unicode MS" pitchFamily="34" charset="-128"/>
                        </a:rPr>
                        <a:t>Målgruppe:</a:t>
                      </a:r>
                    </a:p>
                  </a:txBody>
                  <a:tcPr marL="107760" marR="107760" marT="58183" marB="58183" horzOverflow="overflow">
                    <a:solidFill>
                      <a:schemeClr val="bg1"/>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nb-NO" sz="1200" b="0" i="0" u="none" strike="noStrike" kern="1200" cap="none" normalizeH="0" baseline="0" dirty="0">
                          <a:ln>
                            <a:noFill/>
                          </a:ln>
                          <a:solidFill>
                            <a:srgbClr val="161612"/>
                          </a:solidFill>
                          <a:effectLst/>
                          <a:latin typeface="+mn-lt"/>
                          <a:ea typeface="Arial Unicode MS"/>
                          <a:cs typeface="Arial Unicode MS"/>
                        </a:rPr>
                        <a:t>Norske kommuner v/ </a:t>
                      </a:r>
                      <a:r>
                        <a:rPr kumimoji="0" lang="nb-NO" sz="1200" b="0" i="0" u="none" strike="noStrike" kern="1200" cap="none" normalizeH="0" baseline="0" dirty="0">
                          <a:ln>
                            <a:noFill/>
                          </a:ln>
                          <a:solidFill>
                            <a:srgbClr val="161612"/>
                          </a:solidFill>
                          <a:effectLst/>
                          <a:latin typeface="+mn-lt"/>
                          <a:ea typeface="Arial Unicode MS"/>
                          <a:cs typeface="+mn-cs"/>
                        </a:rPr>
                        <a:t>instansen som har ansvar eller kjennskap til barn med nedsatt funksjonsevne. </a:t>
                      </a:r>
                    </a:p>
                    <a:p>
                      <a:pPr marL="0" marR="0" lvl="0" indent="0" algn="l" defTabSz="914400" rtl="0" eaLnBrk="1" fontAlgn="base" latinLnBrk="0" hangingPunct="1">
                        <a:lnSpc>
                          <a:spcPct val="90000"/>
                        </a:lnSpc>
                        <a:spcBef>
                          <a:spcPct val="0"/>
                        </a:spcBef>
                        <a:spcAft>
                          <a:spcPct val="0"/>
                        </a:spcAft>
                        <a:buClrTx/>
                        <a:buSzTx/>
                        <a:buFontTx/>
                        <a:buNone/>
                        <a:tabLst/>
                      </a:pPr>
                      <a:endParaRPr kumimoji="0" lang="nb-NO" sz="1200" b="0" i="0" u="none" strike="noStrike" kern="1200" cap="none" normalizeH="0" baseline="0" dirty="0">
                        <a:ln>
                          <a:noFill/>
                        </a:ln>
                        <a:solidFill>
                          <a:srgbClr val="161612"/>
                        </a:solidFill>
                        <a:effectLst/>
                        <a:latin typeface="+mn-lt"/>
                        <a:ea typeface="Arial Unicode MS"/>
                        <a:cs typeface="Arial Unicode MS"/>
                      </a:endParaRPr>
                    </a:p>
                  </a:txBody>
                  <a:tcPr marL="107931" marR="107931" marT="58183" marB="58183" anchor="ctr" horzOverflow="overflow">
                    <a:solidFill>
                      <a:schemeClr val="bg1"/>
                    </a:solidFill>
                  </a:tcPr>
                </a:tc>
                <a:extLst>
                  <a:ext uri="{0D108BD9-81ED-4DB2-BD59-A6C34878D82A}">
                    <a16:rowId xmlns:a16="http://schemas.microsoft.com/office/drawing/2014/main" val="10001"/>
                  </a:ext>
                </a:extLst>
              </a:tr>
              <a:tr h="423334">
                <a:tc>
                  <a:txBody>
                    <a:bodyPr/>
                    <a:lstStyle/>
                    <a:p>
                      <a:pPr marL="0" marR="0" lvl="0" indent="0" algn="r" defTabSz="833438" rtl="0" eaLnBrk="0" fontAlgn="base" latinLnBrk="0" hangingPunct="0">
                        <a:lnSpc>
                          <a:spcPct val="100000"/>
                        </a:lnSpc>
                        <a:spcBef>
                          <a:spcPct val="0"/>
                        </a:spcBef>
                        <a:spcAft>
                          <a:spcPct val="0"/>
                        </a:spcAft>
                        <a:buClrTx/>
                        <a:buSzTx/>
                        <a:buFontTx/>
                        <a:buNone/>
                        <a:tabLst/>
                      </a:pPr>
                      <a:r>
                        <a:rPr kumimoji="0" lang="nb-NO" sz="1200" b="1" i="0" u="none" strike="noStrike" cap="none" normalizeH="0" baseline="0" dirty="0">
                          <a:ln>
                            <a:noFill/>
                          </a:ln>
                          <a:solidFill>
                            <a:srgbClr val="161612"/>
                          </a:solidFill>
                          <a:effectLst/>
                          <a:latin typeface="+mn-lt"/>
                          <a:ea typeface="Arial Unicode MS" pitchFamily="34" charset="-128"/>
                          <a:cs typeface="Arial Unicode MS" pitchFamily="34" charset="-128"/>
                        </a:rPr>
                        <a:t>Tidsperiode:</a:t>
                      </a:r>
                    </a:p>
                  </a:txBody>
                  <a:tcPr marL="107760" marR="107760" marT="58183" marB="58183" horzOverflow="overflow">
                    <a:solidFill>
                      <a:schemeClr val="bg1"/>
                    </a:solidFill>
                  </a:tcPr>
                </a:tc>
                <a:tc>
                  <a:txBody>
                    <a:bodyPr/>
                    <a:lstStyle/>
                    <a:p>
                      <a:pPr marL="0" marR="0" lvl="0" indent="0" algn="l" defTabSz="833438" rtl="0" eaLnBrk="0" fontAlgn="base" latinLnBrk="0" hangingPunct="0">
                        <a:lnSpc>
                          <a:spcPct val="100000"/>
                        </a:lnSpc>
                        <a:spcBef>
                          <a:spcPct val="0"/>
                        </a:spcBef>
                        <a:spcAft>
                          <a:spcPct val="0"/>
                        </a:spcAft>
                        <a:buClrTx/>
                        <a:buSzTx/>
                        <a:buFontTx/>
                        <a:buNone/>
                        <a:tabLst/>
                      </a:pPr>
                      <a:r>
                        <a:rPr kumimoji="0" lang="nb-NO" sz="1200" b="0" i="0" u="none" strike="noStrike" cap="none" normalizeH="0" baseline="0" dirty="0">
                          <a:ln>
                            <a:noFill/>
                          </a:ln>
                          <a:solidFill>
                            <a:srgbClr val="161612"/>
                          </a:solidFill>
                          <a:effectLst/>
                          <a:latin typeface="+mn-lt"/>
                          <a:ea typeface="Arial Unicode MS"/>
                          <a:cs typeface="Arial Unicode MS"/>
                        </a:rPr>
                        <a:t>27.06.2022 - 2.09.2022</a:t>
                      </a:r>
                    </a:p>
                  </a:txBody>
                  <a:tcPr marL="107931" marR="107931" marT="58183" marB="58183" anchor="ctr" horzOverflow="overflow">
                    <a:solidFill>
                      <a:schemeClr val="bg1"/>
                    </a:solidFill>
                  </a:tcPr>
                </a:tc>
                <a:extLst>
                  <a:ext uri="{0D108BD9-81ED-4DB2-BD59-A6C34878D82A}">
                    <a16:rowId xmlns:a16="http://schemas.microsoft.com/office/drawing/2014/main" val="10002"/>
                  </a:ext>
                </a:extLst>
              </a:tr>
              <a:tr h="437353">
                <a:tc>
                  <a:txBody>
                    <a:bodyPr/>
                    <a:lstStyle/>
                    <a:p>
                      <a:pPr marL="0" marR="0" lvl="0" indent="0" algn="r" defTabSz="833438" rtl="0" eaLnBrk="0" fontAlgn="base" latinLnBrk="0" hangingPunct="0">
                        <a:lnSpc>
                          <a:spcPct val="100000"/>
                        </a:lnSpc>
                        <a:spcBef>
                          <a:spcPct val="0"/>
                        </a:spcBef>
                        <a:spcAft>
                          <a:spcPct val="0"/>
                        </a:spcAft>
                        <a:buClrTx/>
                        <a:buSzTx/>
                        <a:buFontTx/>
                        <a:buNone/>
                        <a:tabLst/>
                      </a:pPr>
                      <a:r>
                        <a:rPr kumimoji="0" lang="nb-NO" sz="1200" b="1" i="0" u="none" strike="noStrike" cap="none" normalizeH="0" baseline="0" dirty="0">
                          <a:ln>
                            <a:noFill/>
                          </a:ln>
                          <a:solidFill>
                            <a:srgbClr val="161612"/>
                          </a:solidFill>
                          <a:effectLst/>
                          <a:latin typeface="+mn-lt"/>
                          <a:ea typeface="Arial Unicode MS" pitchFamily="34" charset="-128"/>
                          <a:cs typeface="Arial Unicode MS" pitchFamily="34" charset="-128"/>
                        </a:rPr>
                        <a:t>Datainnsamling:</a:t>
                      </a:r>
                    </a:p>
                  </a:txBody>
                  <a:tcPr marL="107760" marR="107760" marT="58183" marB="58183" horzOverflow="overflow">
                    <a:solidFill>
                      <a:schemeClr val="bg1"/>
                    </a:solidFill>
                  </a:tcPr>
                </a:tc>
                <a:tc>
                  <a:txBody>
                    <a:bodyPr/>
                    <a:lstStyle/>
                    <a:p>
                      <a:pPr marL="0" marR="0" lvl="0" indent="0" algn="l" defTabSz="833438" rtl="0" eaLnBrk="0" fontAlgn="base" latinLnBrk="0" hangingPunct="0">
                        <a:lnSpc>
                          <a:spcPct val="100000"/>
                        </a:lnSpc>
                        <a:spcBef>
                          <a:spcPct val="50000"/>
                        </a:spcBef>
                        <a:spcAft>
                          <a:spcPct val="0"/>
                        </a:spcAft>
                        <a:buClrTx/>
                        <a:buSzTx/>
                        <a:buFontTx/>
                        <a:buNone/>
                        <a:tabLst/>
                      </a:pPr>
                      <a:r>
                        <a:rPr kumimoji="0" lang="nb-NO" sz="1200" b="0" i="0" u="none" strike="noStrike" cap="none" normalizeH="0" baseline="0" dirty="0" err="1">
                          <a:ln>
                            <a:noFill/>
                          </a:ln>
                          <a:solidFill>
                            <a:srgbClr val="161612"/>
                          </a:solidFill>
                          <a:effectLst/>
                          <a:latin typeface="+mn-lt"/>
                          <a:ea typeface="Arial Unicode MS"/>
                          <a:cs typeface="Arial Unicode MS"/>
                        </a:rPr>
                        <a:t>Webintervju</a:t>
                      </a:r>
                      <a:endParaRPr kumimoji="0" lang="nb-NO" sz="1200" b="0" i="0" u="none" strike="noStrike" cap="none" normalizeH="0" baseline="0" dirty="0">
                        <a:ln>
                          <a:noFill/>
                        </a:ln>
                        <a:solidFill>
                          <a:srgbClr val="161612"/>
                        </a:solidFill>
                        <a:effectLst/>
                        <a:latin typeface="+mn-lt"/>
                        <a:ea typeface="Arial Unicode MS"/>
                        <a:cs typeface="Arial Unicode MS"/>
                      </a:endParaRPr>
                    </a:p>
                  </a:txBody>
                  <a:tcPr marL="107931" marR="107931" marT="58183" marB="58183" anchor="ctr" horzOverflow="overflow">
                    <a:solidFill>
                      <a:schemeClr val="bg1"/>
                    </a:solidFill>
                  </a:tcPr>
                </a:tc>
                <a:extLst>
                  <a:ext uri="{0D108BD9-81ED-4DB2-BD59-A6C34878D82A}">
                    <a16:rowId xmlns:a16="http://schemas.microsoft.com/office/drawing/2014/main" val="10003"/>
                  </a:ext>
                </a:extLst>
              </a:tr>
              <a:tr h="434713">
                <a:tc>
                  <a:txBody>
                    <a:bodyPr/>
                    <a:lstStyle/>
                    <a:p>
                      <a:pPr marL="0" marR="0" lvl="0" indent="0" algn="r" defTabSz="833438" rtl="0" eaLnBrk="0" fontAlgn="base" latinLnBrk="0" hangingPunct="0">
                        <a:lnSpc>
                          <a:spcPct val="100000"/>
                        </a:lnSpc>
                        <a:spcBef>
                          <a:spcPct val="0"/>
                        </a:spcBef>
                        <a:spcAft>
                          <a:spcPct val="0"/>
                        </a:spcAft>
                        <a:buClrTx/>
                        <a:buSzTx/>
                        <a:buFontTx/>
                        <a:buNone/>
                        <a:tabLst/>
                      </a:pPr>
                      <a:r>
                        <a:rPr kumimoji="0" lang="nb-NO" sz="1200" b="1" i="0" u="none" strike="noStrike" cap="none" normalizeH="0" baseline="0" dirty="0">
                          <a:ln>
                            <a:noFill/>
                          </a:ln>
                          <a:solidFill>
                            <a:srgbClr val="161612"/>
                          </a:solidFill>
                          <a:effectLst/>
                          <a:latin typeface="+mn-lt"/>
                          <a:ea typeface="Arial Unicode MS" pitchFamily="34" charset="-128"/>
                          <a:cs typeface="Arial Unicode MS" pitchFamily="34" charset="-128"/>
                        </a:rPr>
                        <a:t>Utvalg:</a:t>
                      </a:r>
                    </a:p>
                  </a:txBody>
                  <a:tcPr marL="107760" marR="107760" marT="58183" marB="58183" horzOverflow="overflow">
                    <a:solidFill>
                      <a:schemeClr val="bg1"/>
                    </a:solidFill>
                  </a:tcPr>
                </a:tc>
                <a:tc>
                  <a:txBody>
                    <a:bodyPr/>
                    <a:lstStyle/>
                    <a:p>
                      <a:pPr marL="0" marR="0" lvl="0" indent="0" algn="l" defTabSz="833438" rtl="0" eaLnBrk="0" fontAlgn="base" latinLnBrk="0" hangingPunct="0">
                        <a:lnSpc>
                          <a:spcPct val="100000"/>
                        </a:lnSpc>
                        <a:spcBef>
                          <a:spcPct val="50000"/>
                        </a:spcBef>
                        <a:spcAft>
                          <a:spcPct val="0"/>
                        </a:spcAft>
                        <a:buClrTx/>
                        <a:buSzTx/>
                        <a:buFontTx/>
                        <a:buNone/>
                        <a:tabLst/>
                      </a:pPr>
                      <a:r>
                        <a:rPr kumimoji="0" lang="nb-NO" sz="1200" b="0" i="0" u="none" strike="noStrike" kern="1200" cap="none" normalizeH="0" baseline="0" dirty="0">
                          <a:ln>
                            <a:noFill/>
                          </a:ln>
                          <a:solidFill>
                            <a:srgbClr val="161612"/>
                          </a:solidFill>
                          <a:effectLst/>
                          <a:latin typeface="+mn-lt"/>
                          <a:ea typeface="Arial Unicode MS"/>
                          <a:cs typeface="Arial Unicode MS"/>
                        </a:rPr>
                        <a:t>Norske kommuner </a:t>
                      </a:r>
                    </a:p>
                  </a:txBody>
                  <a:tcPr marL="107931" marR="107931" marT="58183" marB="58183" anchor="ctr" horzOverflow="overflow">
                    <a:solidFill>
                      <a:schemeClr val="bg1"/>
                    </a:solidFill>
                  </a:tcPr>
                </a:tc>
                <a:extLst>
                  <a:ext uri="{0D108BD9-81ED-4DB2-BD59-A6C34878D82A}">
                    <a16:rowId xmlns:a16="http://schemas.microsoft.com/office/drawing/2014/main" val="10004"/>
                  </a:ext>
                </a:extLst>
              </a:tr>
              <a:tr h="372436">
                <a:tc>
                  <a:txBody>
                    <a:bodyPr/>
                    <a:lstStyle/>
                    <a:p>
                      <a:pPr marL="0" marR="0" lvl="0" indent="0" algn="r" defTabSz="833438" rtl="0" eaLnBrk="0" fontAlgn="base" latinLnBrk="0" hangingPunct="0">
                        <a:lnSpc>
                          <a:spcPct val="100000"/>
                        </a:lnSpc>
                        <a:spcBef>
                          <a:spcPct val="0"/>
                        </a:spcBef>
                        <a:spcAft>
                          <a:spcPct val="0"/>
                        </a:spcAft>
                        <a:buClrTx/>
                        <a:buSzTx/>
                        <a:buFontTx/>
                        <a:buNone/>
                        <a:tabLst/>
                      </a:pPr>
                      <a:r>
                        <a:rPr kumimoji="0" lang="nb-NO" sz="1200" b="1" i="0" u="none" strike="noStrike" cap="none" normalizeH="0" baseline="0" dirty="0">
                          <a:ln>
                            <a:noFill/>
                          </a:ln>
                          <a:solidFill>
                            <a:srgbClr val="161612"/>
                          </a:solidFill>
                          <a:effectLst/>
                          <a:latin typeface="+mn-lt"/>
                          <a:ea typeface="Arial Unicode MS" pitchFamily="34" charset="-128"/>
                          <a:cs typeface="Arial Unicode MS" pitchFamily="34" charset="-128"/>
                        </a:rPr>
                        <a:t>Prosjektansvarlig:</a:t>
                      </a:r>
                    </a:p>
                  </a:txBody>
                  <a:tcPr marL="107760" marR="107760" marT="58183" marB="58183" horzOverflow="overflow">
                    <a:solidFill>
                      <a:schemeClr val="bg1"/>
                    </a:solidFill>
                  </a:tcPr>
                </a:tc>
                <a:tc>
                  <a:txBody>
                    <a:bodyPr/>
                    <a:lstStyle/>
                    <a:p>
                      <a:pPr marL="0" marR="0" lvl="0" indent="0" algn="l" defTabSz="833438" rtl="0" eaLnBrk="0" fontAlgn="base" latinLnBrk="0" hangingPunct="0">
                        <a:lnSpc>
                          <a:spcPct val="100000"/>
                        </a:lnSpc>
                        <a:spcBef>
                          <a:spcPct val="0"/>
                        </a:spcBef>
                        <a:spcAft>
                          <a:spcPct val="0"/>
                        </a:spcAft>
                        <a:buClrTx/>
                        <a:buSzTx/>
                        <a:buFontTx/>
                        <a:buNone/>
                        <a:tabLst/>
                      </a:pPr>
                      <a:r>
                        <a:rPr kumimoji="0" lang="nb-NO" sz="1200" b="0" i="0" u="none" strike="noStrike" cap="none" normalizeH="0" baseline="0" dirty="0">
                          <a:ln>
                            <a:noFill/>
                          </a:ln>
                          <a:solidFill>
                            <a:srgbClr val="161612"/>
                          </a:solidFill>
                          <a:effectLst/>
                          <a:latin typeface="+mn-lt"/>
                          <a:ea typeface="Arial Unicode MS"/>
                          <a:cs typeface="Arial Unicode MS"/>
                        </a:rPr>
                        <a:t>Britt Kristine Ludvigsen </a:t>
                      </a:r>
                    </a:p>
                  </a:txBody>
                  <a:tcPr marL="107952" marR="107952" marT="58183" marB="58183" anchor="ctr" horzOverflow="overflow">
                    <a:solidFill>
                      <a:schemeClr val="bg1"/>
                    </a:solidFill>
                  </a:tcPr>
                </a:tc>
                <a:extLst>
                  <a:ext uri="{0D108BD9-81ED-4DB2-BD59-A6C34878D82A}">
                    <a16:rowId xmlns:a16="http://schemas.microsoft.com/office/drawing/2014/main" val="10007"/>
                  </a:ext>
                </a:extLst>
              </a:tr>
              <a:tr h="347133">
                <a:tc>
                  <a:txBody>
                    <a:bodyPr/>
                    <a:lstStyle/>
                    <a:p>
                      <a:pPr marL="0" marR="0" lvl="0" indent="0" algn="r" defTabSz="833438" rtl="0" eaLnBrk="0" fontAlgn="base" latinLnBrk="0" hangingPunct="0">
                        <a:lnSpc>
                          <a:spcPct val="100000"/>
                        </a:lnSpc>
                        <a:spcBef>
                          <a:spcPct val="0"/>
                        </a:spcBef>
                        <a:spcAft>
                          <a:spcPct val="0"/>
                        </a:spcAft>
                        <a:buClrTx/>
                        <a:buSzTx/>
                        <a:buFontTx/>
                        <a:buNone/>
                        <a:tabLst/>
                      </a:pPr>
                      <a:r>
                        <a:rPr kumimoji="0" lang="nb-NO" sz="1200" b="1" i="0" u="none" strike="noStrike" cap="none" normalizeH="0" baseline="0" dirty="0">
                          <a:ln>
                            <a:noFill/>
                          </a:ln>
                          <a:solidFill>
                            <a:srgbClr val="161612"/>
                          </a:solidFill>
                          <a:effectLst/>
                          <a:latin typeface="+mn-lt"/>
                          <a:ea typeface="Arial Unicode MS" pitchFamily="34" charset="-128"/>
                          <a:cs typeface="Arial Unicode MS" pitchFamily="34" charset="-128"/>
                        </a:rPr>
                        <a:t>Prosjektnummer:</a:t>
                      </a:r>
                    </a:p>
                  </a:txBody>
                  <a:tcPr marL="107760" marR="107760" marT="58183" marB="58183" horzOverflow="overflow">
                    <a:solidFill>
                      <a:schemeClr val="bg1"/>
                    </a:solidFill>
                  </a:tcPr>
                </a:tc>
                <a:tc>
                  <a:txBody>
                    <a:bodyPr/>
                    <a:lstStyle/>
                    <a:p>
                      <a:pPr marL="0" marR="0" lvl="0" indent="0" algn="l" defTabSz="833438" rtl="0" eaLnBrk="0" fontAlgn="base" latinLnBrk="0" hangingPunct="0">
                        <a:lnSpc>
                          <a:spcPct val="100000"/>
                        </a:lnSpc>
                        <a:spcBef>
                          <a:spcPct val="0"/>
                        </a:spcBef>
                        <a:spcAft>
                          <a:spcPct val="0"/>
                        </a:spcAft>
                        <a:buClrTx/>
                        <a:buSzTx/>
                        <a:buFontTx/>
                        <a:buNone/>
                        <a:tabLst/>
                      </a:pPr>
                      <a:r>
                        <a:rPr kumimoji="0" lang="nb-NO" sz="1200" b="0" i="0" u="none" strike="noStrike" cap="none" normalizeH="0" baseline="0" noProof="0" dirty="0">
                          <a:ln>
                            <a:noFill/>
                          </a:ln>
                          <a:solidFill>
                            <a:srgbClr val="161612"/>
                          </a:solidFill>
                          <a:effectLst/>
                          <a:latin typeface="+mn-lt"/>
                          <a:ea typeface="Arial Unicode MS" pitchFamily="34" charset="-128"/>
                          <a:cs typeface="Arial Unicode MS" pitchFamily="34" charset="-128"/>
                        </a:rPr>
                        <a:t>22-021243</a:t>
                      </a:r>
                    </a:p>
                  </a:txBody>
                  <a:tcPr marL="105875" marR="105875" marT="58183" marB="58183" anchor="ctr" horzOverflow="overflow">
                    <a:solidFill>
                      <a:schemeClr val="bg1"/>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5262715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Espace réservé pour une image  3">
            <a:extLst>
              <a:ext uri="{FF2B5EF4-FFF2-40B4-BE49-F238E27FC236}">
                <a16:creationId xmlns:a16="http://schemas.microsoft.com/office/drawing/2014/main" id="{EA035EEC-67B2-4DF2-BFC1-AB33B677B432}"/>
              </a:ext>
            </a:extLst>
          </p:cNvPr>
          <p:cNvSpPr txBox="1">
            <a:spLocks/>
          </p:cNvSpPr>
          <p:nvPr/>
        </p:nvSpPr>
        <p:spPr>
          <a:xfrm>
            <a:off x="512565" y="295528"/>
            <a:ext cx="3121480" cy="1818126"/>
          </a:xfrm>
          <a:prstGeom prst="rect">
            <a:avLst/>
          </a:prstGeom>
          <a:blipFill>
            <a:blip r:embed="rId2"/>
            <a:stretch>
              <a:fillRect/>
            </a:stretch>
          </a:blipFill>
        </p:spPr>
        <p:txBody>
          <a:bodyPr/>
          <a:lstStyle>
            <a:lvl1pPr marL="0" indent="0" algn="l" defTabSz="914400" rtl="0" eaLnBrk="1" latinLnBrk="0" hangingPunct="1">
              <a:lnSpc>
                <a:spcPct val="100000"/>
              </a:lnSpc>
              <a:spcBef>
                <a:spcPts val="800"/>
              </a:spcBef>
              <a:buSzPct val="50000"/>
              <a:buFont typeface="Arial" panose="020B0406020202030204" pitchFamily="34" charset="0"/>
              <a:buNone/>
              <a:defRPr sz="1600" b="0" kern="1200">
                <a:solidFill>
                  <a:schemeClr val="tx1"/>
                </a:solidFill>
                <a:latin typeface="+mn-lt"/>
                <a:ea typeface="+mn-ea"/>
                <a:cs typeface="+mn-cs"/>
              </a:defRPr>
            </a:lvl1pPr>
            <a:lvl2pPr marL="266700" indent="-219075" algn="l" defTabSz="898525" rtl="0" eaLnBrk="1" latinLnBrk="0" hangingPunct="1">
              <a:lnSpc>
                <a:spcPct val="100000"/>
              </a:lnSpc>
              <a:spcBef>
                <a:spcPts val="600"/>
              </a:spcBef>
              <a:buSzPct val="80000"/>
              <a:buFontTx/>
              <a:buBlip>
                <a:blip r:embed="rId3"/>
              </a:buBlip>
              <a:tabLst/>
              <a:defRPr sz="1600" kern="1200">
                <a:solidFill>
                  <a:schemeClr val="tx1"/>
                </a:solidFill>
                <a:latin typeface="+mn-lt"/>
                <a:ea typeface="+mn-ea"/>
                <a:cs typeface="+mn-cs"/>
              </a:defRPr>
            </a:lvl2pPr>
            <a:lvl3pPr marL="539750" indent="-180975" algn="l" defTabSz="898525"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808038" indent="-176213" algn="l" defTabSz="898525"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4pPr>
            <a:lvl5pPr marL="996950" indent="-146050" algn="l" defTabSz="898525" rtl="0" eaLnBrk="1" latinLnBrk="0" hangingPunct="1">
              <a:lnSpc>
                <a:spcPct val="90000"/>
              </a:lnSpc>
              <a:spcBef>
                <a:spcPts val="500"/>
              </a:spcBef>
              <a:buFont typeface="Arial" panose="020B040602020203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dirty="0"/>
              <a:t> </a:t>
            </a:r>
          </a:p>
        </p:txBody>
      </p:sp>
      <p:sp>
        <p:nvSpPr>
          <p:cNvPr id="2" name="Slide Number Placeholder 1">
            <a:extLst>
              <a:ext uri="{FF2B5EF4-FFF2-40B4-BE49-F238E27FC236}">
                <a16:creationId xmlns:a16="http://schemas.microsoft.com/office/drawing/2014/main" id="{469E7CF7-74D0-422B-AFA3-908F60DE8599}"/>
              </a:ext>
            </a:extLst>
          </p:cNvPr>
          <p:cNvSpPr>
            <a:spLocks noGrp="1"/>
          </p:cNvSpPr>
          <p:nvPr>
            <p:ph type="sldNum" sz="quarter" idx="4294967295"/>
          </p:nvPr>
        </p:nvSpPr>
        <p:spPr>
          <a:xfrm>
            <a:off x="407988" y="6200775"/>
            <a:ext cx="413543" cy="396875"/>
          </a:xfrm>
        </p:spPr>
        <p:txBody>
          <a:bodyPr/>
          <a:lstStyle/>
          <a:p>
            <a:fld id="{D61AABEC-672F-4B68-B914-690DA978312C}" type="slidenum">
              <a:rPr lang="nb-NO" smtClean="0"/>
              <a:pPr/>
              <a:t>4</a:t>
            </a:fld>
            <a:r>
              <a:rPr lang="nb-NO" dirty="0"/>
              <a:t> </a:t>
            </a:r>
          </a:p>
        </p:txBody>
      </p:sp>
      <p:pic>
        <p:nvPicPr>
          <p:cNvPr id="5" name="IpsosLogo">
            <a:extLst>
              <a:ext uri="{FF2B5EF4-FFF2-40B4-BE49-F238E27FC236}">
                <a16:creationId xmlns:a16="http://schemas.microsoft.com/office/drawing/2014/main" id="{29A3C174-8BE3-4DBB-859D-664801E0C04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1241113" y="6087408"/>
            <a:ext cx="557052" cy="510241"/>
          </a:xfrm>
          <a:prstGeom prst="rect">
            <a:avLst/>
          </a:prstGeom>
        </p:spPr>
      </p:pic>
      <p:sp>
        <p:nvSpPr>
          <p:cNvPr id="19" name="Espace réservé du texte 7">
            <a:extLst>
              <a:ext uri="{FF2B5EF4-FFF2-40B4-BE49-F238E27FC236}">
                <a16:creationId xmlns:a16="http://schemas.microsoft.com/office/drawing/2014/main" id="{A61CDD04-2AFA-415E-81F3-BAF6216939E1}"/>
              </a:ext>
            </a:extLst>
          </p:cNvPr>
          <p:cNvSpPr txBox="1">
            <a:spLocks/>
          </p:cNvSpPr>
          <p:nvPr/>
        </p:nvSpPr>
        <p:spPr>
          <a:xfrm>
            <a:off x="83700" y="2107615"/>
            <a:ext cx="4036082" cy="307777"/>
          </a:xfrm>
          <a:prstGeom prst="rect">
            <a:avLst/>
          </a:prstGeom>
        </p:spPr>
        <p:txBody>
          <a:bodyPr wrap="square" anchor="b">
            <a:spAutoFit/>
          </a:bodyPr>
          <a:lstStyle>
            <a:lvl1pPr marL="0" indent="0" algn="l" defTabSz="914400" rtl="0" eaLnBrk="1" latinLnBrk="0" hangingPunct="1">
              <a:lnSpc>
                <a:spcPct val="100000"/>
              </a:lnSpc>
              <a:spcBef>
                <a:spcPts val="800"/>
              </a:spcBef>
              <a:buSzPct val="50000"/>
              <a:buFont typeface="Arial" panose="020B0604020202020204" pitchFamily="34" charset="0"/>
              <a:buNone/>
              <a:defRPr sz="1600" b="1" kern="1200" cap="all" spc="0" baseline="0">
                <a:solidFill>
                  <a:schemeClr val="bg2"/>
                </a:solidFill>
                <a:latin typeface="+mn-lt"/>
                <a:ea typeface="+mn-ea"/>
                <a:cs typeface="+mn-cs"/>
              </a:defRPr>
            </a:lvl1pPr>
            <a:lvl2pPr marL="133350" indent="0" algn="ctr" defTabSz="898525" rtl="0" eaLnBrk="1" latinLnBrk="0" hangingPunct="1">
              <a:lnSpc>
                <a:spcPct val="100000"/>
              </a:lnSpc>
              <a:spcBef>
                <a:spcPts val="600"/>
              </a:spcBef>
              <a:buSzPct val="80000"/>
              <a:buFontTx/>
              <a:buNone/>
              <a:tabLst/>
              <a:defRPr sz="1600" kern="1200">
                <a:solidFill>
                  <a:schemeClr val="tx1"/>
                </a:solidFill>
                <a:latin typeface="+mn-lt"/>
                <a:ea typeface="+mn-ea"/>
                <a:cs typeface="+mn-cs"/>
              </a:defRPr>
            </a:lvl2pPr>
            <a:lvl3pPr marL="542925" indent="0" algn="ctr" defTabSz="898525" rtl="0" eaLnBrk="1" latinLnBrk="0" hangingPunct="1">
              <a:lnSpc>
                <a:spcPct val="100000"/>
              </a:lnSpc>
              <a:spcBef>
                <a:spcPts val="600"/>
              </a:spcBef>
              <a:buFont typeface="Arial" panose="020B0604020202020204" pitchFamily="34" charset="0"/>
              <a:buNone/>
              <a:defRPr sz="1400" kern="1200">
                <a:solidFill>
                  <a:schemeClr val="tx1"/>
                </a:solidFill>
                <a:latin typeface="+mn-lt"/>
                <a:ea typeface="+mn-ea"/>
                <a:cs typeface="+mn-cs"/>
              </a:defRPr>
            </a:lvl3pPr>
            <a:lvl4pPr marL="758825" indent="0" algn="ctr" defTabSz="898525" rtl="0" eaLnBrk="1" latinLnBrk="0" hangingPunct="1">
              <a:lnSpc>
                <a:spcPct val="90000"/>
              </a:lnSpc>
              <a:spcBef>
                <a:spcPts val="500"/>
              </a:spcBef>
              <a:buFont typeface="Arial" panose="020B0604020202020204" pitchFamily="34" charset="0"/>
              <a:buNone/>
              <a:tabLst/>
              <a:defRPr sz="1400" kern="1200">
                <a:solidFill>
                  <a:schemeClr val="tx1"/>
                </a:solidFill>
                <a:latin typeface="+mn-lt"/>
                <a:ea typeface="+mn-ea"/>
                <a:cs typeface="+mn-cs"/>
              </a:defRPr>
            </a:lvl4pPr>
            <a:lvl5pPr marL="1033463" indent="0" algn="ctr" defTabSz="898525" rtl="0" eaLnBrk="1" latinLnBrk="0" hangingPunct="1">
              <a:lnSpc>
                <a:spcPct val="90000"/>
              </a:lnSpc>
              <a:spcBef>
                <a:spcPts val="500"/>
              </a:spcBef>
              <a:buFont typeface="Arial" panose="020B0406020202030204" pitchFamily="34" charset="0"/>
              <a:buNone/>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1400" dirty="0"/>
              <a:t>ANSVAR, ORGANISERING OG KOMPETANSE</a:t>
            </a:r>
          </a:p>
        </p:txBody>
      </p:sp>
      <p:sp>
        <p:nvSpPr>
          <p:cNvPr id="20" name="Espace réservé du texte 7">
            <a:extLst>
              <a:ext uri="{FF2B5EF4-FFF2-40B4-BE49-F238E27FC236}">
                <a16:creationId xmlns:a16="http://schemas.microsoft.com/office/drawing/2014/main" id="{AC751DEB-1B6A-4525-91E1-7ABD29F1DA3B}"/>
              </a:ext>
            </a:extLst>
          </p:cNvPr>
          <p:cNvSpPr txBox="1">
            <a:spLocks/>
          </p:cNvSpPr>
          <p:nvPr/>
        </p:nvSpPr>
        <p:spPr>
          <a:xfrm>
            <a:off x="4119781" y="2113654"/>
            <a:ext cx="3883042" cy="307777"/>
          </a:xfrm>
          <a:prstGeom prst="rect">
            <a:avLst/>
          </a:prstGeom>
        </p:spPr>
        <p:txBody>
          <a:bodyPr wrap="square" anchor="b">
            <a:spAutoFit/>
          </a:bodyPr>
          <a:lstStyle>
            <a:lvl1pPr marL="0" indent="0" algn="l" defTabSz="914400" rtl="0" eaLnBrk="1" latinLnBrk="0" hangingPunct="1">
              <a:lnSpc>
                <a:spcPct val="100000"/>
              </a:lnSpc>
              <a:spcBef>
                <a:spcPts val="800"/>
              </a:spcBef>
              <a:buSzPct val="50000"/>
              <a:buFont typeface="Arial" panose="020B0604020202020204" pitchFamily="34" charset="0"/>
              <a:buNone/>
              <a:defRPr sz="1600" b="1" kern="1200" cap="all" spc="0" baseline="0">
                <a:solidFill>
                  <a:schemeClr val="tx2"/>
                </a:solidFill>
                <a:latin typeface="+mn-lt"/>
                <a:ea typeface="+mn-ea"/>
                <a:cs typeface="+mn-cs"/>
              </a:defRPr>
            </a:lvl1pPr>
            <a:lvl2pPr marL="133350" indent="0" algn="ctr" defTabSz="898525" rtl="0" eaLnBrk="1" latinLnBrk="0" hangingPunct="1">
              <a:lnSpc>
                <a:spcPct val="100000"/>
              </a:lnSpc>
              <a:spcBef>
                <a:spcPts val="600"/>
              </a:spcBef>
              <a:buSzPct val="80000"/>
              <a:buFontTx/>
              <a:buNone/>
              <a:tabLst/>
              <a:defRPr sz="1600" kern="1200">
                <a:solidFill>
                  <a:schemeClr val="tx1"/>
                </a:solidFill>
                <a:latin typeface="+mn-lt"/>
                <a:ea typeface="+mn-ea"/>
                <a:cs typeface="+mn-cs"/>
              </a:defRPr>
            </a:lvl2pPr>
            <a:lvl3pPr marL="542925" indent="0" algn="ctr" defTabSz="898525" rtl="0" eaLnBrk="1" latinLnBrk="0" hangingPunct="1">
              <a:lnSpc>
                <a:spcPct val="100000"/>
              </a:lnSpc>
              <a:spcBef>
                <a:spcPts val="600"/>
              </a:spcBef>
              <a:buFont typeface="Arial" panose="020B0604020202020204" pitchFamily="34" charset="0"/>
              <a:buNone/>
              <a:defRPr sz="1400" kern="1200">
                <a:solidFill>
                  <a:schemeClr val="tx1"/>
                </a:solidFill>
                <a:latin typeface="+mn-lt"/>
                <a:ea typeface="+mn-ea"/>
                <a:cs typeface="+mn-cs"/>
              </a:defRPr>
            </a:lvl3pPr>
            <a:lvl4pPr marL="758825" indent="0" algn="ctr" defTabSz="898525" rtl="0" eaLnBrk="1" latinLnBrk="0" hangingPunct="1">
              <a:lnSpc>
                <a:spcPct val="90000"/>
              </a:lnSpc>
              <a:spcBef>
                <a:spcPts val="500"/>
              </a:spcBef>
              <a:buFont typeface="Arial" panose="020B0604020202020204" pitchFamily="34" charset="0"/>
              <a:buNone/>
              <a:tabLst/>
              <a:defRPr sz="1400" kern="1200">
                <a:solidFill>
                  <a:schemeClr val="tx1"/>
                </a:solidFill>
                <a:latin typeface="+mn-lt"/>
                <a:ea typeface="+mn-ea"/>
                <a:cs typeface="+mn-cs"/>
              </a:defRPr>
            </a:lvl4pPr>
            <a:lvl5pPr marL="1033463" indent="0" algn="ctr" defTabSz="898525" rtl="0" eaLnBrk="1" latinLnBrk="0" hangingPunct="1">
              <a:lnSpc>
                <a:spcPct val="90000"/>
              </a:lnSpc>
              <a:spcBef>
                <a:spcPts val="500"/>
              </a:spcBef>
              <a:buFont typeface="Arial" panose="020B0406020202030204" pitchFamily="34" charset="0"/>
              <a:buNone/>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nb-NO" sz="1400" dirty="0"/>
              <a:t>AKTIVITETER OG MEDVIRKNING</a:t>
            </a:r>
          </a:p>
        </p:txBody>
      </p:sp>
      <p:sp>
        <p:nvSpPr>
          <p:cNvPr id="21" name="Espace réservé du texte 7">
            <a:extLst>
              <a:ext uri="{FF2B5EF4-FFF2-40B4-BE49-F238E27FC236}">
                <a16:creationId xmlns:a16="http://schemas.microsoft.com/office/drawing/2014/main" id="{BF72AA56-FD7D-4FCF-B22C-FD5BE6465BE8}"/>
              </a:ext>
            </a:extLst>
          </p:cNvPr>
          <p:cNvSpPr txBox="1">
            <a:spLocks/>
          </p:cNvSpPr>
          <p:nvPr/>
        </p:nvSpPr>
        <p:spPr>
          <a:xfrm>
            <a:off x="8376906" y="2107615"/>
            <a:ext cx="3370815" cy="307777"/>
          </a:xfrm>
          <a:prstGeom prst="rect">
            <a:avLst/>
          </a:prstGeom>
        </p:spPr>
        <p:txBody>
          <a:bodyPr wrap="square" anchor="b">
            <a:spAutoFit/>
          </a:bodyPr>
          <a:lstStyle>
            <a:lvl1pPr marL="0" indent="0" algn="l" defTabSz="914400" rtl="0" eaLnBrk="1" latinLnBrk="0" hangingPunct="1">
              <a:lnSpc>
                <a:spcPct val="100000"/>
              </a:lnSpc>
              <a:spcBef>
                <a:spcPts val="800"/>
              </a:spcBef>
              <a:buSzPct val="50000"/>
              <a:buFont typeface="Arial" panose="020B0604020202020204" pitchFamily="34" charset="0"/>
              <a:buNone/>
              <a:defRPr sz="1600" b="1" kern="1200" cap="all" spc="0" baseline="0">
                <a:solidFill>
                  <a:schemeClr val="accent3"/>
                </a:solidFill>
                <a:latin typeface="+mn-lt"/>
                <a:ea typeface="+mn-ea"/>
                <a:cs typeface="+mn-cs"/>
              </a:defRPr>
            </a:lvl1pPr>
            <a:lvl2pPr marL="133350" indent="0" algn="ctr" defTabSz="898525" rtl="0" eaLnBrk="1" latinLnBrk="0" hangingPunct="1">
              <a:lnSpc>
                <a:spcPct val="100000"/>
              </a:lnSpc>
              <a:spcBef>
                <a:spcPts val="600"/>
              </a:spcBef>
              <a:buSzPct val="80000"/>
              <a:buFontTx/>
              <a:buNone/>
              <a:tabLst/>
              <a:defRPr sz="1600" kern="1200">
                <a:solidFill>
                  <a:schemeClr val="tx1"/>
                </a:solidFill>
                <a:latin typeface="+mn-lt"/>
                <a:ea typeface="+mn-ea"/>
                <a:cs typeface="+mn-cs"/>
              </a:defRPr>
            </a:lvl2pPr>
            <a:lvl3pPr marL="542925" indent="0" algn="ctr" defTabSz="898525" rtl="0" eaLnBrk="1" latinLnBrk="0" hangingPunct="1">
              <a:lnSpc>
                <a:spcPct val="100000"/>
              </a:lnSpc>
              <a:spcBef>
                <a:spcPts val="600"/>
              </a:spcBef>
              <a:buFont typeface="Arial" panose="020B0604020202020204" pitchFamily="34" charset="0"/>
              <a:buNone/>
              <a:defRPr sz="1400" kern="1200">
                <a:solidFill>
                  <a:schemeClr val="tx1"/>
                </a:solidFill>
                <a:latin typeface="+mn-lt"/>
                <a:ea typeface="+mn-ea"/>
                <a:cs typeface="+mn-cs"/>
              </a:defRPr>
            </a:lvl3pPr>
            <a:lvl4pPr marL="758825" indent="0" algn="ctr" defTabSz="898525" rtl="0" eaLnBrk="1" latinLnBrk="0" hangingPunct="1">
              <a:lnSpc>
                <a:spcPct val="90000"/>
              </a:lnSpc>
              <a:spcBef>
                <a:spcPts val="500"/>
              </a:spcBef>
              <a:buFont typeface="Arial" panose="020B0604020202020204" pitchFamily="34" charset="0"/>
              <a:buNone/>
              <a:tabLst/>
              <a:defRPr sz="1400" kern="1200">
                <a:solidFill>
                  <a:schemeClr val="tx1"/>
                </a:solidFill>
                <a:latin typeface="+mn-lt"/>
                <a:ea typeface="+mn-ea"/>
                <a:cs typeface="+mn-cs"/>
              </a:defRPr>
            </a:lvl4pPr>
            <a:lvl5pPr marL="1033463" indent="0" algn="ctr" defTabSz="898525" rtl="0" eaLnBrk="1" latinLnBrk="0" hangingPunct="1">
              <a:lnSpc>
                <a:spcPct val="90000"/>
              </a:lnSpc>
              <a:spcBef>
                <a:spcPts val="500"/>
              </a:spcBef>
              <a:buFont typeface="Arial" panose="020B0406020202030204" pitchFamily="34" charset="0"/>
              <a:buNone/>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nb-NO" sz="1400" dirty="0"/>
              <a:t>UTFORMING OG TILRETTELEGGING</a:t>
            </a:r>
          </a:p>
        </p:txBody>
      </p:sp>
      <p:sp>
        <p:nvSpPr>
          <p:cNvPr id="22" name="Espace réservé du texte 7">
            <a:extLst>
              <a:ext uri="{FF2B5EF4-FFF2-40B4-BE49-F238E27FC236}">
                <a16:creationId xmlns:a16="http://schemas.microsoft.com/office/drawing/2014/main" id="{D614E433-0173-4E2F-8EC6-85B55AB1792C}"/>
              </a:ext>
            </a:extLst>
          </p:cNvPr>
          <p:cNvSpPr txBox="1">
            <a:spLocks/>
          </p:cNvSpPr>
          <p:nvPr/>
        </p:nvSpPr>
        <p:spPr>
          <a:xfrm>
            <a:off x="232257" y="2578440"/>
            <a:ext cx="3679015" cy="4285789"/>
          </a:xfrm>
          <a:prstGeom prst="rect">
            <a:avLst/>
          </a:prstGeom>
          <a:solidFill>
            <a:schemeClr val="bg1"/>
          </a:solidFill>
        </p:spPr>
        <p:txBody>
          <a:bodyPr wrap="square" anchor="t">
            <a:spAutoFit/>
          </a:bodyPr>
          <a:lstStyle>
            <a:lvl1pPr marL="0" indent="0" algn="l" defTabSz="914400" rtl="0" eaLnBrk="1" latinLnBrk="0" hangingPunct="1">
              <a:lnSpc>
                <a:spcPct val="100000"/>
              </a:lnSpc>
              <a:spcBef>
                <a:spcPts val="300"/>
              </a:spcBef>
              <a:buSzPct val="50000"/>
              <a:buFont typeface="Arial" panose="020B0604020202020204" pitchFamily="34" charset="0"/>
              <a:buNone/>
              <a:defRPr sz="1600" b="0" kern="1200" cap="none" spc="0" baseline="0">
                <a:solidFill>
                  <a:schemeClr val="tx1"/>
                </a:solidFill>
                <a:latin typeface="+mn-lt"/>
                <a:ea typeface="+mn-ea"/>
                <a:cs typeface="+mn-cs"/>
              </a:defRPr>
            </a:lvl1pPr>
            <a:lvl2pPr marL="133350" indent="0" algn="ctr" defTabSz="898525" rtl="0" eaLnBrk="1" latinLnBrk="0" hangingPunct="1">
              <a:lnSpc>
                <a:spcPct val="100000"/>
              </a:lnSpc>
              <a:spcBef>
                <a:spcPts val="600"/>
              </a:spcBef>
              <a:buSzPct val="80000"/>
              <a:buFontTx/>
              <a:buNone/>
              <a:tabLst/>
              <a:defRPr sz="1600" kern="1200">
                <a:solidFill>
                  <a:schemeClr val="tx1"/>
                </a:solidFill>
                <a:latin typeface="+mn-lt"/>
                <a:ea typeface="+mn-ea"/>
                <a:cs typeface="+mn-cs"/>
              </a:defRPr>
            </a:lvl2pPr>
            <a:lvl3pPr marL="542925" indent="0" algn="ctr" defTabSz="898525" rtl="0" eaLnBrk="1" latinLnBrk="0" hangingPunct="1">
              <a:lnSpc>
                <a:spcPct val="100000"/>
              </a:lnSpc>
              <a:spcBef>
                <a:spcPts val="600"/>
              </a:spcBef>
              <a:buFont typeface="Arial" panose="020B0604020202020204" pitchFamily="34" charset="0"/>
              <a:buNone/>
              <a:defRPr sz="1400" kern="1200">
                <a:solidFill>
                  <a:schemeClr val="tx1"/>
                </a:solidFill>
                <a:latin typeface="+mn-lt"/>
                <a:ea typeface="+mn-ea"/>
                <a:cs typeface="+mn-cs"/>
              </a:defRPr>
            </a:lvl3pPr>
            <a:lvl4pPr marL="758825" indent="0" algn="ctr" defTabSz="898525" rtl="0" eaLnBrk="1" latinLnBrk="0" hangingPunct="1">
              <a:lnSpc>
                <a:spcPct val="90000"/>
              </a:lnSpc>
              <a:spcBef>
                <a:spcPts val="500"/>
              </a:spcBef>
              <a:buFont typeface="Arial" panose="020B0604020202020204" pitchFamily="34" charset="0"/>
              <a:buNone/>
              <a:tabLst/>
              <a:defRPr sz="1400" kern="1200">
                <a:solidFill>
                  <a:schemeClr val="tx1"/>
                </a:solidFill>
                <a:latin typeface="+mn-lt"/>
                <a:ea typeface="+mn-ea"/>
                <a:cs typeface="+mn-cs"/>
              </a:defRPr>
            </a:lvl4pPr>
            <a:lvl5pPr marL="1033463" indent="0" algn="ctr" defTabSz="898525" rtl="0" eaLnBrk="1" latinLnBrk="0" hangingPunct="1">
              <a:lnSpc>
                <a:spcPct val="90000"/>
              </a:lnSpc>
              <a:spcBef>
                <a:spcPts val="500"/>
              </a:spcBef>
              <a:buFont typeface="Arial" panose="020B0406020202030204" pitchFamily="34" charset="0"/>
              <a:buNone/>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buSzPct val="66000"/>
            </a:pPr>
            <a:r>
              <a:rPr lang="nb-NO" sz="1100" dirty="0">
                <a:effectLst/>
                <a:latin typeface="Calibri" panose="020F0502020204030204" pitchFamily="34" charset="0"/>
                <a:ea typeface="Calibri" panose="020F0502020204030204" pitchFamily="34" charset="0"/>
                <a:cs typeface="Times New Roman" panose="02020603050405020304" pitchFamily="18" charset="0"/>
              </a:rPr>
              <a:t>7 av 10 kommuner har organisert (deler av) ansvaret for barn med nedsatt funksjonsevne </a:t>
            </a:r>
            <a:r>
              <a:rPr lang="nb-NO" sz="1100" b="1" dirty="0">
                <a:effectLst/>
                <a:latin typeface="Calibri" panose="020F0502020204030204" pitchFamily="34" charset="0"/>
                <a:ea typeface="Calibri" panose="020F0502020204030204" pitchFamily="34" charset="0"/>
                <a:cs typeface="Times New Roman" panose="02020603050405020304" pitchFamily="18" charset="0"/>
              </a:rPr>
              <a:t>(heretter kalt målgruppen</a:t>
            </a:r>
            <a:r>
              <a:rPr lang="nb-NO" sz="1100" dirty="0">
                <a:effectLst/>
                <a:latin typeface="Calibri" panose="020F0502020204030204" pitchFamily="34" charset="0"/>
                <a:ea typeface="Calibri" panose="020F0502020204030204" pitchFamily="34" charset="0"/>
                <a:cs typeface="Times New Roman" panose="02020603050405020304" pitchFamily="18" charset="0"/>
              </a:rPr>
              <a:t>) under</a:t>
            </a:r>
            <a:r>
              <a:rPr lang="nb-NO" sz="1100" i="1" dirty="0">
                <a:effectLst/>
                <a:latin typeface="Calibri" panose="020F0502020204030204" pitchFamily="34" charset="0"/>
                <a:ea typeface="Calibri" panose="020F0502020204030204" pitchFamily="34" charset="0"/>
                <a:cs typeface="Times New Roman" panose="02020603050405020304" pitchFamily="18" charset="0"/>
              </a:rPr>
              <a:t> helse</a:t>
            </a:r>
            <a:r>
              <a:rPr lang="nb-NO" sz="1100" dirty="0">
                <a:effectLst/>
                <a:latin typeface="Calibri" panose="020F0502020204030204" pitchFamily="34" charset="0"/>
                <a:ea typeface="Calibri" panose="020F0502020204030204" pitchFamily="34" charset="0"/>
                <a:cs typeface="Times New Roman" panose="02020603050405020304" pitchFamily="18" charset="0"/>
              </a:rPr>
              <a:t> i kommunene. I tillegg er det 4 av 10 kommuner som har organisert ansvaret under </a:t>
            </a:r>
            <a:r>
              <a:rPr lang="nb-NO" sz="1100" i="1" dirty="0">
                <a:effectLst/>
                <a:latin typeface="Calibri" panose="020F0502020204030204" pitchFamily="34" charset="0"/>
                <a:ea typeface="Calibri" panose="020F0502020204030204" pitchFamily="34" charset="0"/>
                <a:cs typeface="Times New Roman" panose="02020603050405020304" pitchFamily="18" charset="0"/>
              </a:rPr>
              <a:t>oppvekst</a:t>
            </a:r>
            <a:r>
              <a:rPr lang="nb-NO" sz="1100" dirty="0">
                <a:effectLst/>
                <a:latin typeface="Calibri" panose="020F0502020204030204" pitchFamily="34" charset="0"/>
                <a:ea typeface="Calibri" panose="020F0502020204030204" pitchFamily="34" charset="0"/>
                <a:cs typeface="Times New Roman" panose="02020603050405020304" pitchFamily="18" charset="0"/>
              </a:rPr>
              <a:t>, mens 1 av 4 svarer at det ligger under </a:t>
            </a:r>
            <a:r>
              <a:rPr lang="nb-NO" sz="1100" i="1" dirty="0">
                <a:effectLst/>
                <a:latin typeface="Calibri" panose="020F0502020204030204" pitchFamily="34" charset="0"/>
                <a:ea typeface="Calibri" panose="020F0502020204030204" pitchFamily="34" charset="0"/>
                <a:cs typeface="Times New Roman" panose="02020603050405020304" pitchFamily="18" charset="0"/>
              </a:rPr>
              <a:t>skole.</a:t>
            </a:r>
          </a:p>
          <a:p>
            <a:pPr algn="just">
              <a:spcBef>
                <a:spcPts val="0"/>
              </a:spcBef>
              <a:buSzPct val="66000"/>
            </a:pPr>
            <a:endParaRPr lang="nb-NO" sz="1100" i="1" dirty="0">
              <a:latin typeface="Calibri" panose="020F0502020204030204" pitchFamily="34" charset="0"/>
              <a:ea typeface="Calibri" panose="020F0502020204030204" pitchFamily="34" charset="0"/>
              <a:cs typeface="Times New Roman" panose="02020603050405020304" pitchFamily="18" charset="0"/>
            </a:endParaRPr>
          </a:p>
          <a:p>
            <a:pPr algn="just">
              <a:spcBef>
                <a:spcPts val="0"/>
              </a:spcBef>
              <a:buSzPct val="66000"/>
            </a:pPr>
            <a:r>
              <a:rPr lang="nb-NO" sz="1100" dirty="0">
                <a:effectLst/>
                <a:latin typeface="Calibri" panose="020F0502020204030204" pitchFamily="34" charset="0"/>
                <a:ea typeface="Calibri" panose="020F0502020204030204" pitchFamily="34" charset="0"/>
                <a:cs typeface="Times New Roman" panose="02020603050405020304" pitchFamily="18" charset="0"/>
              </a:rPr>
              <a:t>3 av 4 kommuner er ikke kjent med om det finnes politiske prioriteringer eller strategier for å inkludere målgruppen i fritidsaktiviteter. </a:t>
            </a:r>
          </a:p>
          <a:p>
            <a:pPr algn="just">
              <a:spcBef>
                <a:spcPts val="0"/>
              </a:spcBef>
              <a:buSzPct val="66000"/>
            </a:pP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spcBef>
                <a:spcPts val="0"/>
              </a:spcBef>
              <a:buSzPct val="66000"/>
            </a:pPr>
            <a:r>
              <a:rPr lang="nb-NO" sz="1100" dirty="0">
                <a:effectLst/>
                <a:latin typeface="Calibri" panose="020F0502020204030204" pitchFamily="34" charset="0"/>
                <a:ea typeface="Calibri" panose="020F0502020204030204" pitchFamily="34" charset="0"/>
                <a:cs typeface="Times New Roman" panose="02020603050405020304" pitchFamily="18" charset="0"/>
              </a:rPr>
              <a:t>Over halvparten tar i bruk uformelle samarbeidsformer når de ulike tjenestene i kommunene samarbeider om å innfri målgruppens rett til fritid på tvers av sektorer. </a:t>
            </a:r>
          </a:p>
          <a:p>
            <a:pPr algn="just">
              <a:spcBef>
                <a:spcPts val="0"/>
              </a:spcBef>
              <a:buSzPct val="66000"/>
            </a:pP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spcBef>
                <a:spcPts val="0"/>
              </a:spcBef>
              <a:buSzPct val="66000"/>
            </a:pPr>
            <a:r>
              <a:rPr lang="nb-NO" sz="1100" dirty="0">
                <a:effectLst/>
                <a:latin typeface="Calibri" panose="020F0502020204030204" pitchFamily="34" charset="0"/>
                <a:ea typeface="Calibri" panose="020F0502020204030204" pitchFamily="34" charset="0"/>
                <a:cs typeface="Times New Roman" panose="02020603050405020304" pitchFamily="18" charset="0"/>
              </a:rPr>
              <a:t>De tre </a:t>
            </a:r>
            <a:r>
              <a:rPr lang="nb-NO" sz="1100" dirty="0">
                <a:latin typeface="Calibri" panose="020F0502020204030204" pitchFamily="34" charset="0"/>
                <a:ea typeface="Calibri" panose="020F0502020204030204" pitchFamily="34" charset="0"/>
                <a:cs typeface="Times New Roman" panose="02020603050405020304" pitchFamily="18" charset="0"/>
              </a:rPr>
              <a:t>største </a:t>
            </a:r>
            <a:r>
              <a:rPr lang="nb-NO" sz="1100" dirty="0">
                <a:effectLst/>
                <a:latin typeface="Calibri" panose="020F0502020204030204" pitchFamily="34" charset="0"/>
                <a:ea typeface="Calibri" panose="020F0502020204030204" pitchFamily="34" charset="0"/>
                <a:cs typeface="Times New Roman" panose="02020603050405020304" pitchFamily="18" charset="0"/>
              </a:rPr>
              <a:t>hindrene kommunene oppga for å innfri målgruppens rettigheter er økonomi (41 %), manglede kommunikasjon (39 %), og manglende kunnskap (33 %) internt i kommunen. </a:t>
            </a:r>
          </a:p>
          <a:p>
            <a:pPr algn="just">
              <a:spcBef>
                <a:spcPts val="0"/>
              </a:spcBef>
              <a:buSzPct val="66000"/>
            </a:pP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spcBef>
                <a:spcPts val="0"/>
              </a:spcBef>
              <a:buSzPct val="66000"/>
            </a:pPr>
            <a:r>
              <a:rPr lang="nb-NO" sz="1100" dirty="0">
                <a:effectLst/>
                <a:latin typeface="Calibri" panose="020F0502020204030204" pitchFamily="34" charset="0"/>
                <a:ea typeface="Calibri" panose="020F0502020204030204" pitchFamily="34" charset="0"/>
                <a:cs typeface="Times New Roman" panose="02020603050405020304" pitchFamily="18" charset="0"/>
              </a:rPr>
              <a:t>2 av 3 kommuner svarer at de ikke har mottatt kurs eller kompetansehevning knyttet til inkludering av barn med nedsatt funksjonsevne. Nær 8 av 10 kommuner svarer at de i noen eller stor grad har tilstrekkelig kunnskap om rettighetene til målgruppen.</a:t>
            </a:r>
          </a:p>
          <a:p>
            <a:endParaRPr lang="nb-NO" sz="600" dirty="0"/>
          </a:p>
        </p:txBody>
      </p:sp>
      <p:sp>
        <p:nvSpPr>
          <p:cNvPr id="23" name="Espace réservé du texte 7">
            <a:extLst>
              <a:ext uri="{FF2B5EF4-FFF2-40B4-BE49-F238E27FC236}">
                <a16:creationId xmlns:a16="http://schemas.microsoft.com/office/drawing/2014/main" id="{E9178100-8506-45C2-9A90-1626ABEA13AB}"/>
              </a:ext>
            </a:extLst>
          </p:cNvPr>
          <p:cNvSpPr txBox="1">
            <a:spLocks/>
          </p:cNvSpPr>
          <p:nvPr/>
        </p:nvSpPr>
        <p:spPr>
          <a:xfrm>
            <a:off x="4228418" y="2364462"/>
            <a:ext cx="3942995" cy="4493538"/>
          </a:xfrm>
          <a:prstGeom prst="rect">
            <a:avLst/>
          </a:prstGeom>
          <a:solidFill>
            <a:schemeClr val="bg1"/>
          </a:solidFill>
        </p:spPr>
        <p:txBody>
          <a:bodyPr wrap="square" anchor="t">
            <a:spAutoFit/>
          </a:bodyPr>
          <a:lstStyle>
            <a:lvl1pPr marL="0" indent="0" algn="l" defTabSz="914400" rtl="0" eaLnBrk="1" latinLnBrk="0" hangingPunct="1">
              <a:lnSpc>
                <a:spcPct val="100000"/>
              </a:lnSpc>
              <a:spcBef>
                <a:spcPts val="300"/>
              </a:spcBef>
              <a:buSzPct val="50000"/>
              <a:buFont typeface="Arial" panose="020B0604020202020204" pitchFamily="34" charset="0"/>
              <a:buNone/>
              <a:defRPr sz="1600" b="0" kern="1200" cap="none" spc="0" baseline="0">
                <a:solidFill>
                  <a:schemeClr val="tx1"/>
                </a:solidFill>
                <a:latin typeface="+mn-lt"/>
                <a:ea typeface="+mn-ea"/>
                <a:cs typeface="+mn-cs"/>
              </a:defRPr>
            </a:lvl1pPr>
            <a:lvl2pPr marL="133350" indent="0" algn="ctr" defTabSz="898525" rtl="0" eaLnBrk="1" latinLnBrk="0" hangingPunct="1">
              <a:lnSpc>
                <a:spcPct val="100000"/>
              </a:lnSpc>
              <a:spcBef>
                <a:spcPts val="600"/>
              </a:spcBef>
              <a:buSzPct val="80000"/>
              <a:buFontTx/>
              <a:buNone/>
              <a:tabLst/>
              <a:defRPr sz="1600" kern="1200">
                <a:solidFill>
                  <a:schemeClr val="tx1"/>
                </a:solidFill>
                <a:latin typeface="+mn-lt"/>
                <a:ea typeface="+mn-ea"/>
                <a:cs typeface="+mn-cs"/>
              </a:defRPr>
            </a:lvl2pPr>
            <a:lvl3pPr marL="542925" indent="0" algn="ctr" defTabSz="898525" rtl="0" eaLnBrk="1" latinLnBrk="0" hangingPunct="1">
              <a:lnSpc>
                <a:spcPct val="100000"/>
              </a:lnSpc>
              <a:spcBef>
                <a:spcPts val="600"/>
              </a:spcBef>
              <a:buFont typeface="Arial" panose="020B0604020202020204" pitchFamily="34" charset="0"/>
              <a:buNone/>
              <a:defRPr sz="1400" kern="1200">
                <a:solidFill>
                  <a:schemeClr val="tx1"/>
                </a:solidFill>
                <a:latin typeface="+mn-lt"/>
                <a:ea typeface="+mn-ea"/>
                <a:cs typeface="+mn-cs"/>
              </a:defRPr>
            </a:lvl3pPr>
            <a:lvl4pPr marL="758825" indent="0" algn="ctr" defTabSz="898525" rtl="0" eaLnBrk="1" latinLnBrk="0" hangingPunct="1">
              <a:lnSpc>
                <a:spcPct val="90000"/>
              </a:lnSpc>
              <a:spcBef>
                <a:spcPts val="500"/>
              </a:spcBef>
              <a:buFont typeface="Arial" panose="020B0604020202020204" pitchFamily="34" charset="0"/>
              <a:buNone/>
              <a:tabLst/>
              <a:defRPr sz="1400" kern="1200">
                <a:solidFill>
                  <a:schemeClr val="tx1"/>
                </a:solidFill>
                <a:latin typeface="+mn-lt"/>
                <a:ea typeface="+mn-ea"/>
                <a:cs typeface="+mn-cs"/>
              </a:defRPr>
            </a:lvl4pPr>
            <a:lvl5pPr marL="1033463" indent="0" algn="ctr" defTabSz="898525" rtl="0" eaLnBrk="1" latinLnBrk="0" hangingPunct="1">
              <a:lnSpc>
                <a:spcPct val="90000"/>
              </a:lnSpc>
              <a:spcBef>
                <a:spcPts val="500"/>
              </a:spcBef>
              <a:buFont typeface="Arial" panose="020B0406020202030204" pitchFamily="34" charset="0"/>
              <a:buNone/>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buSzPct val="66000"/>
            </a:pPr>
            <a:r>
              <a:rPr lang="nb-NO" sz="1100" dirty="0">
                <a:latin typeface="Calibri" panose="020F0502020204030204" pitchFamily="34" charset="0"/>
                <a:cs typeface="Times New Roman" panose="02020603050405020304" pitchFamily="18" charset="0"/>
              </a:rPr>
              <a:t>Majoriteten av kommunene har ikke oversikt over hvor mange barn med nedsatt funksjonsevne som driver med organiserte fritidsaktiviteter (85 %), eller åpne møteplasser for barn og unge (81 %). </a:t>
            </a:r>
          </a:p>
          <a:p>
            <a:pPr algn="just">
              <a:spcBef>
                <a:spcPts val="0"/>
              </a:spcBef>
              <a:buSzPct val="66000"/>
            </a:pPr>
            <a:endParaRPr lang="nb-NO" sz="1100" dirty="0">
              <a:latin typeface="Calibri" panose="020F0502020204030204" pitchFamily="34" charset="0"/>
              <a:cs typeface="Times New Roman" panose="02020603050405020304" pitchFamily="18" charset="0"/>
            </a:endParaRPr>
          </a:p>
          <a:p>
            <a:pPr algn="just">
              <a:spcBef>
                <a:spcPts val="0"/>
              </a:spcBef>
              <a:buSzPct val="66000"/>
            </a:pPr>
            <a:r>
              <a:rPr lang="nb-NO" sz="1100" dirty="0">
                <a:latin typeface="Calibri" panose="020F0502020204030204" pitchFamily="34" charset="0"/>
                <a:cs typeface="Times New Roman" panose="02020603050405020304" pitchFamily="18" charset="0"/>
              </a:rPr>
              <a:t>Nær 8 av 10 kommuner svarer at målgruppen har mulighet til å velge mellom ulike fritidsaktiviteter, og majoriteten av disse blir inkludert i ordinære tilbud. 31 % av kommunene svarer at de har opprettet egne tilbud. </a:t>
            </a:r>
          </a:p>
          <a:p>
            <a:pPr algn="just">
              <a:spcBef>
                <a:spcPts val="0"/>
              </a:spcBef>
              <a:buSzPct val="66000"/>
            </a:pPr>
            <a:endParaRPr lang="nb-NO" sz="1100" dirty="0">
              <a:latin typeface="Calibri" panose="020F0502020204030204" pitchFamily="34" charset="0"/>
              <a:cs typeface="Times New Roman" panose="02020603050405020304" pitchFamily="18" charset="0"/>
            </a:endParaRPr>
          </a:p>
          <a:p>
            <a:pPr algn="just">
              <a:spcBef>
                <a:spcPts val="0"/>
              </a:spcBef>
              <a:buSzPct val="66000"/>
            </a:pPr>
            <a:r>
              <a:rPr lang="nb-NO" sz="1100" dirty="0">
                <a:latin typeface="Calibri" panose="020F0502020204030204" pitchFamily="34" charset="0"/>
                <a:cs typeface="Times New Roman" panose="02020603050405020304" pitchFamily="18" charset="0"/>
              </a:rPr>
              <a:t>5 av 10 kommuner svarer at manglede kunnskap blant ledere/trenere om inkludering hindrer målgruppen i å bli inkludert i ordinære fritidstilbud. Mangel på universell utforming er også en vesentlig årsak til at ikke målgruppen inkluderes i ordinære tilbud (41 %). </a:t>
            </a:r>
          </a:p>
          <a:p>
            <a:pPr algn="just">
              <a:spcBef>
                <a:spcPts val="0"/>
              </a:spcBef>
              <a:buSzPct val="66000"/>
            </a:pPr>
            <a:r>
              <a:rPr lang="nb-NO" sz="1100" dirty="0">
                <a:latin typeface="Calibri" panose="020F0502020204030204" pitchFamily="34" charset="0"/>
                <a:cs typeface="Times New Roman" panose="02020603050405020304" pitchFamily="18" charset="0"/>
              </a:rPr>
              <a:t>De fleste kommuner tilbyr støttekontakt (83 %), utlån av fritidsutstyr (68 %), eller BPA for å sikre mangfoldig deltagelse i barns fritidsaktiviteter. Det er kun 1 av 4 kommuner som tilbyr veiledning og opplæring, og 23 % som tilbyr transport tilpasset behov. </a:t>
            </a:r>
          </a:p>
          <a:p>
            <a:pPr algn="just">
              <a:spcBef>
                <a:spcPts val="0"/>
              </a:spcBef>
              <a:buSzPct val="66000"/>
            </a:pPr>
            <a:endParaRPr lang="nb-NO" sz="1100" dirty="0">
              <a:latin typeface="Calibri" panose="020F0502020204030204" pitchFamily="34" charset="0"/>
              <a:cs typeface="Times New Roman" panose="02020603050405020304" pitchFamily="18" charset="0"/>
            </a:endParaRPr>
          </a:p>
          <a:p>
            <a:pPr algn="just">
              <a:spcBef>
                <a:spcPts val="0"/>
              </a:spcBef>
              <a:buSzPct val="66000"/>
            </a:pPr>
            <a:r>
              <a:rPr lang="nb-NO" sz="1100" dirty="0">
                <a:latin typeface="Calibri" panose="020F0502020204030204" pitchFamily="34" charset="0"/>
                <a:cs typeface="Times New Roman" panose="02020603050405020304" pitchFamily="18" charset="0"/>
              </a:rPr>
              <a:t>Når det gjelder dialog med foresatte og barn om å medvirke i egen deltakelse i fritidsaktiviteter er det 34 % av kommunene som oppgir at de har dialog med både foresatte og barn. 26 % har dialog med kun foresatte, og 34 % av kommunene svarer «vet ikke» på dette spørsmålet. </a:t>
            </a:r>
          </a:p>
        </p:txBody>
      </p:sp>
      <p:sp>
        <p:nvSpPr>
          <p:cNvPr id="24" name="Espace réservé du texte 7">
            <a:extLst>
              <a:ext uri="{FF2B5EF4-FFF2-40B4-BE49-F238E27FC236}">
                <a16:creationId xmlns:a16="http://schemas.microsoft.com/office/drawing/2014/main" id="{54CB550E-F18C-4090-89F2-391E5E547D88}"/>
              </a:ext>
            </a:extLst>
          </p:cNvPr>
          <p:cNvSpPr txBox="1">
            <a:spLocks/>
          </p:cNvSpPr>
          <p:nvPr/>
        </p:nvSpPr>
        <p:spPr>
          <a:xfrm>
            <a:off x="8488559" y="2543684"/>
            <a:ext cx="3259161" cy="3198311"/>
          </a:xfrm>
          <a:prstGeom prst="rect">
            <a:avLst/>
          </a:prstGeom>
          <a:solidFill>
            <a:schemeClr val="bg1"/>
          </a:solidFill>
        </p:spPr>
        <p:txBody>
          <a:bodyPr vert="horz" wrap="square" lIns="0" tIns="0" rIns="108000" bIns="0" rtlCol="0" anchor="t">
            <a:spAutoFit/>
          </a:bodyPr>
          <a:lstStyle>
            <a:defPPr>
              <a:defRPr lang="fr-FR"/>
            </a:defPPr>
            <a:lvl1pPr marL="0" indent="0" algn="l" defTabSz="914400" rtl="0" eaLnBrk="1" latinLnBrk="0" hangingPunct="1">
              <a:lnSpc>
                <a:spcPct val="100000"/>
              </a:lnSpc>
              <a:spcBef>
                <a:spcPts val="300"/>
              </a:spcBef>
              <a:buFont typeface="Arial" panose="020B0604020202020204" pitchFamily="34" charset="0"/>
              <a:buNone/>
              <a:defRPr sz="1600" b="0" kern="1200" cap="none" spc="0" baseline="0">
                <a:solidFill>
                  <a:schemeClr val="bg2">
                    <a:lumMod val="75000"/>
                  </a:schemeClr>
                </a:solidFill>
                <a:latin typeface="+mn-lt"/>
                <a:ea typeface="+mn-ea"/>
                <a:cs typeface="+mn-cs"/>
              </a:defRPr>
            </a:lvl1pPr>
            <a:lvl2pPr marL="133350" indent="0" algn="ctr" defTabSz="914400" rtl="0" eaLnBrk="1" latinLnBrk="0" hangingPunct="1">
              <a:buNone/>
              <a:defRPr sz="1800" kern="1200">
                <a:solidFill>
                  <a:schemeClr val="tx1"/>
                </a:solidFill>
                <a:latin typeface="+mn-lt"/>
                <a:ea typeface="+mn-ea"/>
                <a:cs typeface="+mn-cs"/>
              </a:defRPr>
            </a:lvl2pPr>
            <a:lvl3pPr marL="542925" indent="0" algn="ctr" defTabSz="914400" rtl="0" eaLnBrk="1" latinLnBrk="0" hangingPunct="1">
              <a:buNone/>
              <a:defRPr sz="1800" kern="1200">
                <a:solidFill>
                  <a:schemeClr val="tx1"/>
                </a:solidFill>
                <a:latin typeface="+mn-lt"/>
                <a:ea typeface="+mn-ea"/>
                <a:cs typeface="+mn-cs"/>
              </a:defRPr>
            </a:lvl3pPr>
            <a:lvl4pPr marL="758825" indent="0" algn="ctr" defTabSz="914400" rtl="0" eaLnBrk="1" latinLnBrk="0" hangingPunct="1">
              <a:buNone/>
              <a:defRPr sz="1800" kern="1200">
                <a:solidFill>
                  <a:schemeClr val="tx1"/>
                </a:solidFill>
                <a:latin typeface="+mn-lt"/>
                <a:ea typeface="+mn-ea"/>
                <a:cs typeface="+mn-cs"/>
              </a:defRPr>
            </a:lvl4pPr>
            <a:lvl5pPr marL="1033463" indent="0" algn="ctr" defTabSz="914400" rtl="0" eaLnBrk="1" latinLnBrk="0" hangingPunct="1">
              <a:buNone/>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Bef>
                <a:spcPts val="0"/>
              </a:spcBef>
              <a:spcAft>
                <a:spcPts val="800"/>
              </a:spcAft>
              <a:buSzPct val="66000"/>
            </a:pPr>
            <a:r>
              <a:rPr lang="nb-NO" sz="1100" dirty="0">
                <a:solidFill>
                  <a:schemeClr val="tx1"/>
                </a:solidFill>
                <a:latin typeface="Calibri" panose="020F0502020204030204" pitchFamily="34" charset="0"/>
                <a:cs typeface="Times New Roman" panose="02020603050405020304" pitchFamily="18" charset="0"/>
              </a:rPr>
              <a:t>4 av 10 kommuner jobber aktivt med å fremme universell utforming av fritidsarenaer til barn og unge i svært eller stor grad. Samme antallet gjør dette i noen grad, mens det er 8 % som gjør dette i liten eller svært liten grad. Når det gjelder universal utforming av arrangementer for barn og unge i kommunens regi er det 29 % av kommunene som jobber aktivt med dette i svært stor eller stor grad. 41 % av kommunene svarer at de jobber med dette i noen grad, og 16 % gjør dette i liten eller svært liten grad. </a:t>
            </a:r>
          </a:p>
          <a:p>
            <a:pPr algn="just">
              <a:spcBef>
                <a:spcPts val="0"/>
              </a:spcBef>
              <a:spcAft>
                <a:spcPts val="800"/>
              </a:spcAft>
              <a:buSzPct val="66000"/>
            </a:pPr>
            <a:r>
              <a:rPr lang="nb-NO" sz="1100" dirty="0">
                <a:solidFill>
                  <a:schemeClr val="tx1"/>
                </a:solidFill>
                <a:latin typeface="Calibri" panose="020F0502020204030204" pitchFamily="34" charset="0"/>
                <a:cs typeface="Times New Roman" panose="02020603050405020304" pitchFamily="18" charset="0"/>
              </a:rPr>
              <a:t>Halvparten av kommunene har kontakt med organisasjoner eller virksomheter som organiserer fritidsaktiviteter om hvordan de kan tilrettelegge for barn med nedsatt funksjonsevne. 38 % vet ikke om kommunen har en slik kontakt, mens 11 % svarer nei på dette spørsmålet. </a:t>
            </a:r>
          </a:p>
          <a:p>
            <a:endParaRPr lang="nb-NO" dirty="0"/>
          </a:p>
        </p:txBody>
      </p:sp>
      <p:sp>
        <p:nvSpPr>
          <p:cNvPr id="26" name="Espace réservé pour une image  3">
            <a:extLst>
              <a:ext uri="{FF2B5EF4-FFF2-40B4-BE49-F238E27FC236}">
                <a16:creationId xmlns:a16="http://schemas.microsoft.com/office/drawing/2014/main" id="{861B8552-5C8C-4F25-9219-2B26849C8FC4}"/>
              </a:ext>
            </a:extLst>
          </p:cNvPr>
          <p:cNvSpPr txBox="1">
            <a:spLocks/>
          </p:cNvSpPr>
          <p:nvPr/>
        </p:nvSpPr>
        <p:spPr>
          <a:xfrm>
            <a:off x="8488560" y="295528"/>
            <a:ext cx="3121480" cy="1818126"/>
          </a:xfrm>
          <a:prstGeom prst="rect">
            <a:avLst/>
          </a:prstGeom>
          <a:blipFill dpi="0" rotWithShape="1">
            <a:blip r:embed="rId5"/>
            <a:srcRect/>
            <a:stretch>
              <a:fillRect/>
            </a:stretch>
          </a:blipFill>
        </p:spPr>
        <p:txBody>
          <a:bodyPr/>
          <a:lstStyle>
            <a:lvl1pPr marL="0" indent="0" algn="l" defTabSz="914400" rtl="0" eaLnBrk="1" latinLnBrk="0" hangingPunct="1">
              <a:lnSpc>
                <a:spcPct val="100000"/>
              </a:lnSpc>
              <a:spcBef>
                <a:spcPts val="800"/>
              </a:spcBef>
              <a:buSzPct val="50000"/>
              <a:buFont typeface="Arial" panose="020B0406020202030204" pitchFamily="34" charset="0"/>
              <a:buNone/>
              <a:defRPr sz="1600" b="0" kern="1200">
                <a:solidFill>
                  <a:schemeClr val="tx1"/>
                </a:solidFill>
                <a:latin typeface="+mn-lt"/>
                <a:ea typeface="+mn-ea"/>
                <a:cs typeface="+mn-cs"/>
              </a:defRPr>
            </a:lvl1pPr>
            <a:lvl2pPr marL="266700" indent="-219075" algn="l" defTabSz="898525" rtl="0" eaLnBrk="1" latinLnBrk="0" hangingPunct="1">
              <a:lnSpc>
                <a:spcPct val="100000"/>
              </a:lnSpc>
              <a:spcBef>
                <a:spcPts val="600"/>
              </a:spcBef>
              <a:buSzPct val="80000"/>
              <a:buFontTx/>
              <a:buBlip>
                <a:blip r:embed="rId3"/>
              </a:buBlip>
              <a:tabLst/>
              <a:defRPr sz="1600" kern="1200">
                <a:solidFill>
                  <a:schemeClr val="tx1"/>
                </a:solidFill>
                <a:latin typeface="+mn-lt"/>
                <a:ea typeface="+mn-ea"/>
                <a:cs typeface="+mn-cs"/>
              </a:defRPr>
            </a:lvl2pPr>
            <a:lvl3pPr marL="539750" indent="-180975" algn="l" defTabSz="898525"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808038" indent="-176213" algn="l" defTabSz="898525"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4pPr>
            <a:lvl5pPr marL="996950" indent="-146050" algn="l" defTabSz="898525" rtl="0" eaLnBrk="1" latinLnBrk="0" hangingPunct="1">
              <a:lnSpc>
                <a:spcPct val="90000"/>
              </a:lnSpc>
              <a:spcBef>
                <a:spcPts val="500"/>
              </a:spcBef>
              <a:buFont typeface="Arial" panose="020B040602020203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dirty="0"/>
              <a:t> </a:t>
            </a:r>
          </a:p>
        </p:txBody>
      </p:sp>
      <p:sp>
        <p:nvSpPr>
          <p:cNvPr id="27" name="Espace réservé pour une image  3">
            <a:extLst>
              <a:ext uri="{FF2B5EF4-FFF2-40B4-BE49-F238E27FC236}">
                <a16:creationId xmlns:a16="http://schemas.microsoft.com/office/drawing/2014/main" id="{8D4F979C-E226-40F1-984F-D89674E86791}"/>
              </a:ext>
            </a:extLst>
          </p:cNvPr>
          <p:cNvSpPr txBox="1">
            <a:spLocks/>
          </p:cNvSpPr>
          <p:nvPr/>
        </p:nvSpPr>
        <p:spPr>
          <a:xfrm>
            <a:off x="4465865" y="295528"/>
            <a:ext cx="3190875" cy="1818126"/>
          </a:xfrm>
          <a:prstGeom prst="rect">
            <a:avLst/>
          </a:prstGeom>
          <a:blipFill>
            <a:blip r:embed="rId6"/>
            <a:stretch>
              <a:fillRect/>
            </a:stretch>
          </a:blipFill>
        </p:spPr>
        <p:txBody>
          <a:bodyPr/>
          <a:lstStyle>
            <a:lvl1pPr marL="0" indent="0" algn="l" defTabSz="914400" rtl="0" eaLnBrk="1" latinLnBrk="0" hangingPunct="1">
              <a:lnSpc>
                <a:spcPct val="100000"/>
              </a:lnSpc>
              <a:spcBef>
                <a:spcPts val="800"/>
              </a:spcBef>
              <a:buSzPct val="50000"/>
              <a:buFont typeface="Arial" panose="020B0406020202030204" pitchFamily="34" charset="0"/>
              <a:buNone/>
              <a:defRPr sz="1600" b="0" kern="1200">
                <a:solidFill>
                  <a:schemeClr val="tx1"/>
                </a:solidFill>
                <a:latin typeface="+mn-lt"/>
                <a:ea typeface="+mn-ea"/>
                <a:cs typeface="+mn-cs"/>
              </a:defRPr>
            </a:lvl1pPr>
            <a:lvl2pPr marL="266700" indent="-219075" algn="l" defTabSz="898525" rtl="0" eaLnBrk="1" latinLnBrk="0" hangingPunct="1">
              <a:lnSpc>
                <a:spcPct val="100000"/>
              </a:lnSpc>
              <a:spcBef>
                <a:spcPts val="600"/>
              </a:spcBef>
              <a:buSzPct val="80000"/>
              <a:buFontTx/>
              <a:buBlip>
                <a:blip r:embed="rId3"/>
              </a:buBlip>
              <a:tabLst/>
              <a:defRPr sz="1600" kern="1200">
                <a:solidFill>
                  <a:schemeClr val="tx1"/>
                </a:solidFill>
                <a:latin typeface="+mn-lt"/>
                <a:ea typeface="+mn-ea"/>
                <a:cs typeface="+mn-cs"/>
              </a:defRPr>
            </a:lvl2pPr>
            <a:lvl3pPr marL="539750" indent="-180975" algn="l" defTabSz="898525"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808038" indent="-176213" algn="l" defTabSz="898525"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4pPr>
            <a:lvl5pPr marL="996950" indent="-146050" algn="l" defTabSz="898525" rtl="0" eaLnBrk="1" latinLnBrk="0" hangingPunct="1">
              <a:lnSpc>
                <a:spcPct val="90000"/>
              </a:lnSpc>
              <a:spcBef>
                <a:spcPts val="500"/>
              </a:spcBef>
              <a:buFont typeface="Arial" panose="020B040602020203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dirty="0"/>
              <a:t> </a:t>
            </a:r>
          </a:p>
        </p:txBody>
      </p:sp>
    </p:spTree>
    <p:extLst>
      <p:ext uri="{BB962C8B-B14F-4D97-AF65-F5344CB8AC3E}">
        <p14:creationId xmlns:p14="http://schemas.microsoft.com/office/powerpoint/2010/main" val="27937647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strTitlePosition">
            <a:extLst>
              <a:ext uri="{FF2B5EF4-FFF2-40B4-BE49-F238E27FC236}">
                <a16:creationId xmlns:a16="http://schemas.microsoft.com/office/drawing/2014/main" id="{AAEC06F8-4F9F-4081-AF0B-98233D7C8430}"/>
              </a:ext>
            </a:extLst>
          </p:cNvPr>
          <p:cNvSpPr>
            <a:spLocks noGrp="1"/>
          </p:cNvSpPr>
          <p:nvPr>
            <p:ph type="body" sz="quarter" idx="13"/>
          </p:nvPr>
        </p:nvSpPr>
        <p:spPr>
          <a:xfrm>
            <a:off x="9804707" y="3287"/>
            <a:ext cx="1972313" cy="4416594"/>
          </a:xfrm>
        </p:spPr>
        <p:txBody>
          <a:bodyPr/>
          <a:lstStyle/>
          <a:p>
            <a:r>
              <a:rPr lang="nb-NO" dirty="0"/>
              <a:t>2</a:t>
            </a:r>
          </a:p>
        </p:txBody>
      </p:sp>
      <p:sp>
        <p:nvSpPr>
          <p:cNvPr id="8" name="Plassholder for tekst 7">
            <a:extLst>
              <a:ext uri="{FF2B5EF4-FFF2-40B4-BE49-F238E27FC236}">
                <a16:creationId xmlns:a16="http://schemas.microsoft.com/office/drawing/2014/main" id="{53E7BB4E-F068-436D-87BA-50CAF2D869B2}"/>
              </a:ext>
            </a:extLst>
          </p:cNvPr>
          <p:cNvSpPr>
            <a:spLocks noGrp="1"/>
          </p:cNvSpPr>
          <p:nvPr>
            <p:ph type="body" sz="quarter" idx="16"/>
          </p:nvPr>
        </p:nvSpPr>
        <p:spPr>
          <a:xfrm>
            <a:off x="414981" y="2816932"/>
            <a:ext cx="9668820" cy="1094668"/>
          </a:xfrm>
        </p:spPr>
        <p:txBody>
          <a:bodyPr/>
          <a:lstStyle/>
          <a:p>
            <a:r>
              <a:rPr lang="nb-NO" sz="3600" dirty="0"/>
              <a:t>ANSVAR, ORGANISERING OG KOMPETANSE</a:t>
            </a:r>
          </a:p>
        </p:txBody>
      </p:sp>
      <p:sp>
        <p:nvSpPr>
          <p:cNvPr id="4" name="Slide Number Placeholder 3">
            <a:extLst>
              <a:ext uri="{FF2B5EF4-FFF2-40B4-BE49-F238E27FC236}">
                <a16:creationId xmlns:a16="http://schemas.microsoft.com/office/drawing/2014/main" id="{BFBC7BA4-CB7B-4A7B-B253-FC4E51C5CC39}"/>
              </a:ext>
            </a:extLst>
          </p:cNvPr>
          <p:cNvSpPr>
            <a:spLocks noGrp="1"/>
          </p:cNvSpPr>
          <p:nvPr>
            <p:ph type="sldNum" sz="quarter" idx="14"/>
          </p:nvPr>
        </p:nvSpPr>
        <p:spPr/>
        <p:txBody>
          <a:bodyPr/>
          <a:lstStyle/>
          <a:p>
            <a:fld id="{D61AABEC-672F-4B68-B914-690DA978312C}" type="slidenum">
              <a:rPr lang="nb-NO" smtClean="0"/>
              <a:pPr/>
              <a:t>5</a:t>
            </a:fld>
            <a:r>
              <a:rPr lang="nb-NO" dirty="0"/>
              <a:t> </a:t>
            </a:r>
          </a:p>
        </p:txBody>
      </p:sp>
    </p:spTree>
    <p:extLst>
      <p:ext uri="{BB962C8B-B14F-4D97-AF65-F5344CB8AC3E}">
        <p14:creationId xmlns:p14="http://schemas.microsoft.com/office/powerpoint/2010/main" val="35401753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786A0C-7427-416E-8B7D-6717C813FFA2}"/>
              </a:ext>
            </a:extLst>
          </p:cNvPr>
          <p:cNvSpPr>
            <a:spLocks noGrp="1"/>
          </p:cNvSpPr>
          <p:nvPr>
            <p:ph type="body" sz="quarter" idx="15"/>
          </p:nvPr>
        </p:nvSpPr>
        <p:spPr>
          <a:xfrm>
            <a:off x="422140" y="977150"/>
            <a:ext cx="11376025" cy="510241"/>
          </a:xfrm>
        </p:spPr>
        <p:txBody>
          <a:bodyPr/>
          <a:lstStyle/>
          <a:p>
            <a:r>
              <a:rPr lang="nb-NO" sz="1600" dirty="0"/>
              <a:t>Under hvilke(t) fagfelt er ansvaret for barn med nedsatt funksjonsevne organisert i kommunen? </a:t>
            </a:r>
          </a:p>
          <a:p>
            <a:r>
              <a:rPr lang="nb-NO" sz="1600" i="1" dirty="0"/>
              <a:t>Flere svar mulig</a:t>
            </a:r>
          </a:p>
          <a:p>
            <a:endParaRPr lang="nb-NO" dirty="0"/>
          </a:p>
          <a:p>
            <a:endParaRPr lang="nb-NO" dirty="0"/>
          </a:p>
        </p:txBody>
      </p:sp>
      <p:sp>
        <p:nvSpPr>
          <p:cNvPr id="3" name="strFooter">
            <a:extLst>
              <a:ext uri="{FF2B5EF4-FFF2-40B4-BE49-F238E27FC236}">
                <a16:creationId xmlns:a16="http://schemas.microsoft.com/office/drawing/2014/main" id="{5281DFD9-A549-46A8-9944-C566D00EC967}"/>
              </a:ext>
            </a:extLst>
          </p:cNvPr>
          <p:cNvSpPr>
            <a:spLocks noGrp="1"/>
          </p:cNvSpPr>
          <p:nvPr>
            <p:ph type="body" sz="quarter" idx="17"/>
          </p:nvPr>
        </p:nvSpPr>
        <p:spPr>
          <a:xfrm>
            <a:off x="950887" y="6200774"/>
            <a:ext cx="9607243" cy="396875"/>
          </a:xfrm>
        </p:spPr>
        <p:txBody>
          <a:bodyPr/>
          <a:lstStyle/>
          <a:p>
            <a:r>
              <a:rPr lang="nb-NO" dirty="0"/>
              <a:t>Base:	n=133</a:t>
            </a:r>
          </a:p>
          <a:p>
            <a:r>
              <a:rPr lang="nb-NO" dirty="0"/>
              <a:t>Spørsmål:	Q1: Under hvilke(t) fagfelt er ansvaret for barn med nedsatt funksjonsevne organisert i kommunen?</a:t>
            </a:r>
          </a:p>
          <a:p>
            <a:endParaRPr lang="nb-NO" dirty="0"/>
          </a:p>
        </p:txBody>
      </p:sp>
      <p:sp>
        <p:nvSpPr>
          <p:cNvPr id="6" name="Slide Number Placeholder 5">
            <a:extLst>
              <a:ext uri="{FF2B5EF4-FFF2-40B4-BE49-F238E27FC236}">
                <a16:creationId xmlns:a16="http://schemas.microsoft.com/office/drawing/2014/main" id="{2DFC2D7F-16FD-423C-A519-8A8A06DEBE21}"/>
              </a:ext>
            </a:extLst>
          </p:cNvPr>
          <p:cNvSpPr>
            <a:spLocks noGrp="1"/>
          </p:cNvSpPr>
          <p:nvPr>
            <p:ph type="sldNum" sz="quarter" idx="18"/>
          </p:nvPr>
        </p:nvSpPr>
        <p:spPr/>
        <p:txBody>
          <a:bodyPr/>
          <a:lstStyle/>
          <a:p>
            <a:fld id="{D61AABEC-672F-4B68-B914-690DA978312C}" type="slidenum">
              <a:rPr lang="nb-NO" smtClean="0"/>
              <a:pPr/>
              <a:t>6</a:t>
            </a:fld>
            <a:r>
              <a:rPr lang="nb-NO" dirty="0"/>
              <a:t> </a:t>
            </a:r>
          </a:p>
        </p:txBody>
      </p:sp>
      <p:sp>
        <p:nvSpPr>
          <p:cNvPr id="5" name="Title 4">
            <a:extLst>
              <a:ext uri="{FF2B5EF4-FFF2-40B4-BE49-F238E27FC236}">
                <a16:creationId xmlns:a16="http://schemas.microsoft.com/office/drawing/2014/main" id="{E14F78F5-287C-4826-83D6-75F90D4E94FB}"/>
              </a:ext>
            </a:extLst>
          </p:cNvPr>
          <p:cNvSpPr>
            <a:spLocks noGrp="1"/>
          </p:cNvSpPr>
          <p:nvPr>
            <p:ph type="title"/>
          </p:nvPr>
        </p:nvSpPr>
        <p:spPr/>
        <p:txBody>
          <a:bodyPr/>
          <a:lstStyle/>
          <a:p>
            <a:r>
              <a:rPr lang="nb-NO" sz="2000" dirty="0"/>
              <a:t>FLEST KOMMUNER har lagt ANSVARET FOR BARN MED NEDSATT FUNKSJONSEVNE UNDER FAGFELTET «HELSE»</a:t>
            </a:r>
          </a:p>
        </p:txBody>
      </p:sp>
      <p:pic>
        <p:nvPicPr>
          <p:cNvPr id="8" name="IpsosLogo">
            <a:extLst>
              <a:ext uri="{FF2B5EF4-FFF2-40B4-BE49-F238E27FC236}">
                <a16:creationId xmlns:a16="http://schemas.microsoft.com/office/drawing/2014/main" id="{115E66A7-96EF-4927-B233-4E3CE4318D8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1241113" y="6087408"/>
            <a:ext cx="557052" cy="510241"/>
          </a:xfrm>
          <a:prstGeom prst="rect">
            <a:avLst/>
          </a:prstGeom>
        </p:spPr>
      </p:pic>
      <p:graphicFrame>
        <p:nvGraphicFramePr>
          <p:cNvPr id="11" name="Diagram 10">
            <a:extLst>
              <a:ext uri="{FF2B5EF4-FFF2-40B4-BE49-F238E27FC236}">
                <a16:creationId xmlns:a16="http://schemas.microsoft.com/office/drawing/2014/main" id="{B35CE011-608A-42A9-B5E5-BCCC55D08FF4}"/>
              </a:ext>
            </a:extLst>
          </p:cNvPr>
          <p:cNvGraphicFramePr/>
          <p:nvPr>
            <p:extLst>
              <p:ext uri="{D42A27DB-BD31-4B8C-83A1-F6EECF244321}">
                <p14:modId xmlns:p14="http://schemas.microsoft.com/office/powerpoint/2010/main" val="887132580"/>
              </p:ext>
            </p:extLst>
          </p:nvPr>
        </p:nvGraphicFramePr>
        <p:xfrm>
          <a:off x="422140" y="1273102"/>
          <a:ext cx="6593748" cy="4272435"/>
        </p:xfrm>
        <a:graphic>
          <a:graphicData uri="http://schemas.openxmlformats.org/drawingml/2006/chart">
            <c:chart xmlns:c="http://schemas.openxmlformats.org/drawingml/2006/chart" xmlns:r="http://schemas.openxmlformats.org/officeDocument/2006/relationships" r:id="rId3"/>
          </a:graphicData>
        </a:graphic>
      </p:graphicFrame>
      <p:pic>
        <p:nvPicPr>
          <p:cNvPr id="9" name="Plassholder for bilde 8">
            <a:extLst>
              <a:ext uri="{FF2B5EF4-FFF2-40B4-BE49-F238E27FC236}">
                <a16:creationId xmlns:a16="http://schemas.microsoft.com/office/drawing/2014/main" id="{1D018632-DC38-4234-BFEA-FC505CD194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128" b="8117"/>
          <a:stretch/>
        </p:blipFill>
        <p:spPr>
          <a:xfrm>
            <a:off x="5513032" y="1487391"/>
            <a:ext cx="6683616" cy="4140000"/>
          </a:xfrm>
          <a:prstGeom prst="rect">
            <a:avLst/>
          </a:prstGeom>
        </p:spPr>
      </p:pic>
      <p:sp>
        <p:nvSpPr>
          <p:cNvPr id="10" name="TextBox 2">
            <a:extLst>
              <a:ext uri="{FF2B5EF4-FFF2-40B4-BE49-F238E27FC236}">
                <a16:creationId xmlns:a16="http://schemas.microsoft.com/office/drawing/2014/main" id="{4147B76B-92F2-4F87-A6B8-E4C2C7A04F11}"/>
              </a:ext>
            </a:extLst>
          </p:cNvPr>
          <p:cNvSpPr txBox="1"/>
          <p:nvPr/>
        </p:nvSpPr>
        <p:spPr>
          <a:xfrm>
            <a:off x="422140" y="5741560"/>
            <a:ext cx="10818973" cy="430887"/>
          </a:xfrm>
          <a:prstGeom prst="rect">
            <a:avLst/>
          </a:prstGeom>
          <a:noFill/>
        </p:spPr>
        <p:txBody>
          <a:bodyPr wrap="square" rtlCol="0">
            <a:spAutoFit/>
          </a:bodyPr>
          <a:lstStyle/>
          <a:p>
            <a:r>
              <a:rPr lang="nb-NO" sz="1100" b="1" dirty="0">
                <a:latin typeface="Calibri" panose="020F0502020204030204" pitchFamily="34" charset="0"/>
              </a:rPr>
              <a:t>På spørsmål om hvor i kommunen barn med nedsatt funksjonsevne er organisert</a:t>
            </a:r>
            <a:r>
              <a:rPr lang="nb-NO" sz="1100" b="1" dirty="0">
                <a:highlight>
                  <a:srgbClr val="FFFF00"/>
                </a:highlight>
                <a:latin typeface="Calibri" panose="020F0502020204030204" pitchFamily="34" charset="0"/>
              </a:rPr>
              <a:t>, </a:t>
            </a:r>
            <a:r>
              <a:rPr lang="nb-NO" sz="1100" b="1" dirty="0">
                <a:latin typeface="Calibri" panose="020F0502020204030204" pitchFamily="34" charset="0"/>
              </a:rPr>
              <a:t>svarer 7 av 10 kommuner at ansvaret for barn med nedsatt funksjonsevne er organisert under fagfeltet helse. Nær 4 av 10 svarer at dette er organisert under oppvekst, mens 24 % svarer at dette er organisert under skole. </a:t>
            </a:r>
          </a:p>
        </p:txBody>
      </p:sp>
    </p:spTree>
    <p:extLst>
      <p:ext uri="{BB962C8B-B14F-4D97-AF65-F5344CB8AC3E}">
        <p14:creationId xmlns:p14="http://schemas.microsoft.com/office/powerpoint/2010/main" val="21639471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786A0C-7427-416E-8B7D-6717C813FFA2}"/>
              </a:ext>
            </a:extLst>
          </p:cNvPr>
          <p:cNvSpPr>
            <a:spLocks noGrp="1"/>
          </p:cNvSpPr>
          <p:nvPr>
            <p:ph type="body" sz="quarter" idx="15"/>
          </p:nvPr>
        </p:nvSpPr>
        <p:spPr>
          <a:xfrm>
            <a:off x="407987" y="975026"/>
            <a:ext cx="11376025" cy="719138"/>
          </a:xfrm>
        </p:spPr>
        <p:txBody>
          <a:bodyPr/>
          <a:lstStyle/>
          <a:p>
            <a:r>
              <a:rPr lang="nb-NO" sz="1600" dirty="0"/>
              <a:t>Kjenner du til om det finnes politiske prioriteringer eller strategier i kommunen for å inkludere barn med nedsatt funksjonsevne i fritidsaktiviteter?</a:t>
            </a:r>
          </a:p>
        </p:txBody>
      </p:sp>
      <p:sp>
        <p:nvSpPr>
          <p:cNvPr id="3" name="strFooter">
            <a:extLst>
              <a:ext uri="{FF2B5EF4-FFF2-40B4-BE49-F238E27FC236}">
                <a16:creationId xmlns:a16="http://schemas.microsoft.com/office/drawing/2014/main" id="{5281DFD9-A549-46A8-9944-C566D00EC967}"/>
              </a:ext>
            </a:extLst>
          </p:cNvPr>
          <p:cNvSpPr>
            <a:spLocks noGrp="1"/>
          </p:cNvSpPr>
          <p:nvPr>
            <p:ph type="body" sz="quarter" idx="17"/>
          </p:nvPr>
        </p:nvSpPr>
        <p:spPr/>
        <p:txBody>
          <a:bodyPr/>
          <a:lstStyle/>
          <a:p>
            <a:r>
              <a:rPr lang="nb-NO" dirty="0"/>
              <a:t>Base:	n=133</a:t>
            </a:r>
          </a:p>
          <a:p>
            <a:r>
              <a:rPr lang="nb-NO" dirty="0"/>
              <a:t>Spørsmål:	Q2: Kjenner du til om det finnes politiske prioriteringer eller strategier i kommunen for å inkludere barn med nedsatt funksjonsevne i fritidsaktiviteter?</a:t>
            </a:r>
          </a:p>
        </p:txBody>
      </p:sp>
      <p:sp>
        <p:nvSpPr>
          <p:cNvPr id="6" name="Slide Number Placeholder 5">
            <a:extLst>
              <a:ext uri="{FF2B5EF4-FFF2-40B4-BE49-F238E27FC236}">
                <a16:creationId xmlns:a16="http://schemas.microsoft.com/office/drawing/2014/main" id="{7A74BBD9-0278-43AE-8FD5-EEA4FADADA1F}"/>
              </a:ext>
            </a:extLst>
          </p:cNvPr>
          <p:cNvSpPr>
            <a:spLocks noGrp="1"/>
          </p:cNvSpPr>
          <p:nvPr>
            <p:ph type="sldNum" sz="quarter" idx="18"/>
          </p:nvPr>
        </p:nvSpPr>
        <p:spPr/>
        <p:txBody>
          <a:bodyPr/>
          <a:lstStyle/>
          <a:p>
            <a:fld id="{D61AABEC-672F-4B68-B914-690DA978312C}" type="slidenum">
              <a:rPr lang="nb-NO" smtClean="0"/>
              <a:pPr/>
              <a:t>7</a:t>
            </a:fld>
            <a:r>
              <a:rPr lang="nb-NO" dirty="0"/>
              <a:t> </a:t>
            </a:r>
          </a:p>
        </p:txBody>
      </p:sp>
      <p:sp>
        <p:nvSpPr>
          <p:cNvPr id="5" name="Title 4">
            <a:extLst>
              <a:ext uri="{FF2B5EF4-FFF2-40B4-BE49-F238E27FC236}">
                <a16:creationId xmlns:a16="http://schemas.microsoft.com/office/drawing/2014/main" id="{E14F78F5-287C-4826-83D6-75F90D4E94FB}"/>
              </a:ext>
            </a:extLst>
          </p:cNvPr>
          <p:cNvSpPr>
            <a:spLocks noGrp="1"/>
          </p:cNvSpPr>
          <p:nvPr>
            <p:ph type="title"/>
          </p:nvPr>
        </p:nvSpPr>
        <p:spPr>
          <a:xfrm>
            <a:off x="407988" y="368300"/>
            <a:ext cx="11784012" cy="606726"/>
          </a:xfrm>
        </p:spPr>
        <p:txBody>
          <a:bodyPr/>
          <a:lstStyle/>
          <a:p>
            <a:r>
              <a:rPr lang="nb-NO" sz="2000" dirty="0"/>
              <a:t>3 AV 4 KOMMUNER SVARER AT DE IKKE KJENNER TIL POLITISKE PRIORITERINGER ELLER STRATEGIER FOR Å INKLUDERE BARN MED NEDSATT FUNKSJONSEVNE I FRITIDSAKTIVITETER</a:t>
            </a:r>
          </a:p>
        </p:txBody>
      </p:sp>
      <p:graphicFrame>
        <p:nvGraphicFramePr>
          <p:cNvPr id="18" name="Content Placeholder 7">
            <a:extLst>
              <a:ext uri="{FF2B5EF4-FFF2-40B4-BE49-F238E27FC236}">
                <a16:creationId xmlns:a16="http://schemas.microsoft.com/office/drawing/2014/main" id="{8E36D5A2-1FAD-4DE4-88AB-10CB6161F62F}"/>
              </a:ext>
            </a:extLst>
          </p:cNvPr>
          <p:cNvGraphicFramePr>
            <a:graphicFrameLocks/>
          </p:cNvGraphicFramePr>
          <p:nvPr>
            <p:extLst>
              <p:ext uri="{D42A27DB-BD31-4B8C-83A1-F6EECF244321}">
                <p14:modId xmlns:p14="http://schemas.microsoft.com/office/powerpoint/2010/main" val="2779120243"/>
              </p:ext>
            </p:extLst>
          </p:nvPr>
        </p:nvGraphicFramePr>
        <p:xfrm>
          <a:off x="614759" y="1818311"/>
          <a:ext cx="4217300" cy="3726204"/>
        </p:xfrm>
        <a:graphic>
          <a:graphicData uri="http://schemas.openxmlformats.org/drawingml/2006/chart">
            <c:chart xmlns:c="http://schemas.openxmlformats.org/drawingml/2006/chart" xmlns:r="http://schemas.openxmlformats.org/officeDocument/2006/relationships" r:id="rId2"/>
          </a:graphicData>
        </a:graphic>
      </p:graphicFrame>
      <p:pic>
        <p:nvPicPr>
          <p:cNvPr id="8" name="IpsosLogo">
            <a:extLst>
              <a:ext uri="{FF2B5EF4-FFF2-40B4-BE49-F238E27FC236}">
                <a16:creationId xmlns:a16="http://schemas.microsoft.com/office/drawing/2014/main" id="{FE65DB4F-E96E-4C50-B5B9-0100C60A13C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1241113" y="6087408"/>
            <a:ext cx="557052" cy="510241"/>
          </a:xfrm>
          <a:prstGeom prst="rect">
            <a:avLst/>
          </a:prstGeom>
        </p:spPr>
      </p:pic>
      <p:sp>
        <p:nvSpPr>
          <p:cNvPr id="9" name="TextBox 2">
            <a:extLst>
              <a:ext uri="{FF2B5EF4-FFF2-40B4-BE49-F238E27FC236}">
                <a16:creationId xmlns:a16="http://schemas.microsoft.com/office/drawing/2014/main" id="{A1F1A512-892A-4792-8E03-9561FFB05092}"/>
              </a:ext>
            </a:extLst>
          </p:cNvPr>
          <p:cNvSpPr txBox="1"/>
          <p:nvPr/>
        </p:nvSpPr>
        <p:spPr>
          <a:xfrm>
            <a:off x="393835" y="5607714"/>
            <a:ext cx="10847278" cy="600164"/>
          </a:xfrm>
          <a:prstGeom prst="rect">
            <a:avLst/>
          </a:prstGeom>
          <a:noFill/>
        </p:spPr>
        <p:txBody>
          <a:bodyPr wrap="square" rtlCol="0">
            <a:spAutoFit/>
          </a:bodyPr>
          <a:lstStyle/>
          <a:p>
            <a:r>
              <a:rPr lang="nb-NO" sz="1100" b="1" dirty="0">
                <a:latin typeface="Calibri" panose="020F0502020204030204" pitchFamily="34" charset="0"/>
              </a:rPr>
              <a:t>25 %  kommuner svarer at de er kjent med politiske prioriteringer eller strategier i kommunen for å inkludere barn med nedsatt funksjonsevne i fritidsaktiviteter. 44 % svarer at de ikke kjenner til om det finnes slike politiske prioriteringer. 32 % svarer «vet ikke». </a:t>
            </a:r>
          </a:p>
          <a:p>
            <a:r>
              <a:rPr lang="nb-NO" sz="1100" b="1" dirty="0">
                <a:latin typeface="Calibri" panose="020F0502020204030204" pitchFamily="34" charset="0"/>
              </a:rPr>
              <a:t>Blant kommuner som svarer ja på dette spørsmålet, er det en høyere andel som har organisert ansvaret for barn med nedsatt funksjonsevne under fagfeltet fritid, kultur og skole. </a:t>
            </a:r>
          </a:p>
        </p:txBody>
      </p:sp>
      <p:pic>
        <p:nvPicPr>
          <p:cNvPr id="11" name="Plassholder for bilde 8">
            <a:extLst>
              <a:ext uri="{FF2B5EF4-FFF2-40B4-BE49-F238E27FC236}">
                <a16:creationId xmlns:a16="http://schemas.microsoft.com/office/drawing/2014/main" id="{BA5014C7-48D1-4D58-9833-89CEE2565C8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4791"/>
          <a:stretch/>
        </p:blipFill>
        <p:spPr>
          <a:xfrm>
            <a:off x="5453977" y="1330018"/>
            <a:ext cx="6738023" cy="4294495"/>
          </a:xfrm>
          <a:prstGeom prst="rect">
            <a:avLst/>
          </a:prstGeom>
        </p:spPr>
      </p:pic>
    </p:spTree>
    <p:extLst>
      <p:ext uri="{BB962C8B-B14F-4D97-AF65-F5344CB8AC3E}">
        <p14:creationId xmlns:p14="http://schemas.microsoft.com/office/powerpoint/2010/main" val="25307923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786A0C-7427-416E-8B7D-6717C813FFA2}"/>
              </a:ext>
            </a:extLst>
          </p:cNvPr>
          <p:cNvSpPr>
            <a:spLocks noGrp="1"/>
          </p:cNvSpPr>
          <p:nvPr>
            <p:ph type="body" sz="quarter" idx="15"/>
          </p:nvPr>
        </p:nvSpPr>
        <p:spPr>
          <a:xfrm>
            <a:off x="407986" y="993674"/>
            <a:ext cx="11376025" cy="719138"/>
          </a:xfrm>
        </p:spPr>
        <p:txBody>
          <a:bodyPr/>
          <a:lstStyle/>
          <a:p>
            <a:r>
              <a:rPr lang="nb-NO" sz="1600" dirty="0"/>
              <a:t>Kan du kort beskrive de politiske prioriteringene eller strategiene som finnes i kommunen?</a:t>
            </a:r>
          </a:p>
        </p:txBody>
      </p:sp>
      <p:sp>
        <p:nvSpPr>
          <p:cNvPr id="3" name="strFooter">
            <a:extLst>
              <a:ext uri="{FF2B5EF4-FFF2-40B4-BE49-F238E27FC236}">
                <a16:creationId xmlns:a16="http://schemas.microsoft.com/office/drawing/2014/main" id="{5281DFD9-A549-46A8-9944-C566D00EC967}"/>
              </a:ext>
            </a:extLst>
          </p:cNvPr>
          <p:cNvSpPr>
            <a:spLocks noGrp="1"/>
          </p:cNvSpPr>
          <p:nvPr>
            <p:ph type="body" sz="quarter" idx="17"/>
          </p:nvPr>
        </p:nvSpPr>
        <p:spPr/>
        <p:txBody>
          <a:bodyPr/>
          <a:lstStyle/>
          <a:p>
            <a:r>
              <a:rPr lang="nb-NO" dirty="0"/>
              <a:t>Base:	n=33</a:t>
            </a:r>
          </a:p>
          <a:p>
            <a:r>
              <a:rPr lang="nb-NO" dirty="0"/>
              <a:t>Spørsmål: Q3: Kan du kort beskrive de politiske prioriteringene eller strategiene som finnes i kommunen?</a:t>
            </a:r>
          </a:p>
        </p:txBody>
      </p:sp>
      <p:sp>
        <p:nvSpPr>
          <p:cNvPr id="6" name="Slide Number Placeholder 5">
            <a:extLst>
              <a:ext uri="{FF2B5EF4-FFF2-40B4-BE49-F238E27FC236}">
                <a16:creationId xmlns:a16="http://schemas.microsoft.com/office/drawing/2014/main" id="{CA5AEE9E-F813-471C-9F5D-1DB05233A7D8}"/>
              </a:ext>
            </a:extLst>
          </p:cNvPr>
          <p:cNvSpPr>
            <a:spLocks noGrp="1"/>
          </p:cNvSpPr>
          <p:nvPr>
            <p:ph type="sldNum" sz="quarter" idx="18"/>
          </p:nvPr>
        </p:nvSpPr>
        <p:spPr/>
        <p:txBody>
          <a:bodyPr/>
          <a:lstStyle/>
          <a:p>
            <a:fld id="{D61AABEC-672F-4B68-B914-690DA978312C}" type="slidenum">
              <a:rPr lang="nb-NO" smtClean="0">
                <a:latin typeface="+mn-lt"/>
              </a:rPr>
              <a:pPr/>
              <a:t>8</a:t>
            </a:fld>
            <a:r>
              <a:rPr lang="nb-NO" dirty="0">
                <a:latin typeface="+mn-lt"/>
              </a:rPr>
              <a:t> </a:t>
            </a:r>
          </a:p>
        </p:txBody>
      </p:sp>
      <p:sp>
        <p:nvSpPr>
          <p:cNvPr id="5" name="Title 4">
            <a:extLst>
              <a:ext uri="{FF2B5EF4-FFF2-40B4-BE49-F238E27FC236}">
                <a16:creationId xmlns:a16="http://schemas.microsoft.com/office/drawing/2014/main" id="{E14F78F5-287C-4826-83D6-75F90D4E94FB}"/>
              </a:ext>
            </a:extLst>
          </p:cNvPr>
          <p:cNvSpPr>
            <a:spLocks noGrp="1"/>
          </p:cNvSpPr>
          <p:nvPr>
            <p:ph type="title"/>
          </p:nvPr>
        </p:nvSpPr>
        <p:spPr>
          <a:xfrm>
            <a:off x="438942" y="377101"/>
            <a:ext cx="11917364" cy="543599"/>
          </a:xfrm>
        </p:spPr>
        <p:txBody>
          <a:bodyPr/>
          <a:lstStyle/>
          <a:p>
            <a:r>
              <a:rPr lang="nb-NO" sz="2000" dirty="0"/>
              <a:t>Noen kommuner har øremerkede midler til inkludert av barn med nedsatt funksjonsevne I fritidsaktiviteter</a:t>
            </a:r>
          </a:p>
        </p:txBody>
      </p:sp>
      <p:grpSp>
        <p:nvGrpSpPr>
          <p:cNvPr id="14" name="Group 13">
            <a:extLst>
              <a:ext uri="{FF2B5EF4-FFF2-40B4-BE49-F238E27FC236}">
                <a16:creationId xmlns:a16="http://schemas.microsoft.com/office/drawing/2014/main" id="{57B486C0-DD41-4F23-ACB6-6E5DB56A9922}"/>
              </a:ext>
            </a:extLst>
          </p:cNvPr>
          <p:cNvGrpSpPr/>
          <p:nvPr/>
        </p:nvGrpSpPr>
        <p:grpSpPr>
          <a:xfrm>
            <a:off x="407988" y="1687371"/>
            <a:ext cx="3249216" cy="1159320"/>
            <a:chOff x="407988" y="1687371"/>
            <a:chExt cx="3249216" cy="1159320"/>
          </a:xfrm>
        </p:grpSpPr>
        <p:sp>
          <p:nvSpPr>
            <p:cNvPr id="18" name="Espace réservé du texte 20">
              <a:extLst>
                <a:ext uri="{FF2B5EF4-FFF2-40B4-BE49-F238E27FC236}">
                  <a16:creationId xmlns:a16="http://schemas.microsoft.com/office/drawing/2014/main" id="{1059ACDE-512A-4C25-B35E-94F58A0E2903}"/>
                </a:ext>
              </a:extLst>
            </p:cNvPr>
            <p:cNvSpPr txBox="1">
              <a:spLocks/>
            </p:cNvSpPr>
            <p:nvPr/>
          </p:nvSpPr>
          <p:spPr>
            <a:xfrm>
              <a:off x="980593" y="1867192"/>
              <a:ext cx="2676611" cy="799678"/>
            </a:xfrm>
            <a:prstGeom prst="rect">
              <a:avLst/>
            </a:prstGeom>
            <a:noFill/>
          </p:spPr>
          <p:txBody>
            <a:bodyPr anchor="ctr">
              <a:normAutofit/>
            </a:bodyPr>
            <a:lstStyle>
              <a:lvl1pPr marL="0" indent="0" algn="l" defTabSz="914400" rtl="0" eaLnBrk="1" latinLnBrk="0" hangingPunct="1">
                <a:lnSpc>
                  <a:spcPct val="90000"/>
                </a:lnSpc>
                <a:spcBef>
                  <a:spcPts val="1800"/>
                </a:spcBef>
                <a:buSzPct val="50000"/>
                <a:buFont typeface="Arial" panose="020B0406020202030204" pitchFamily="34" charset="0"/>
                <a:buNone/>
                <a:defRPr sz="2800" b="0" kern="1200">
                  <a:solidFill>
                    <a:schemeClr val="bg2"/>
                  </a:solidFill>
                  <a:latin typeface="+mn-lt"/>
                  <a:ea typeface="+mn-ea"/>
                  <a:cs typeface="+mn-cs"/>
                </a:defRPr>
              </a:lvl1pPr>
              <a:lvl2pPr marL="447675" indent="-314325" algn="l" defTabSz="914400" rtl="0" eaLnBrk="1" latinLnBrk="0" hangingPunct="1">
                <a:lnSpc>
                  <a:spcPct val="90000"/>
                </a:lnSpc>
                <a:spcBef>
                  <a:spcPts val="600"/>
                </a:spcBef>
                <a:buFont typeface="Arial" panose="020B0604020202020204" pitchFamily="34" charset="0"/>
                <a:buChar char="—"/>
                <a:defRPr sz="1400" kern="1200">
                  <a:solidFill>
                    <a:schemeClr val="bg2"/>
                  </a:solidFill>
                  <a:latin typeface="+mn-lt"/>
                  <a:ea typeface="+mn-ea"/>
                  <a:cs typeface="+mn-cs"/>
                </a:defRPr>
              </a:lvl2pPr>
              <a:lvl3pPr marL="714375" indent="-171450" algn="l" defTabSz="914400" rtl="0" eaLnBrk="1" latinLnBrk="0" hangingPunct="1">
                <a:lnSpc>
                  <a:spcPct val="90000"/>
                </a:lnSpc>
                <a:spcBef>
                  <a:spcPts val="600"/>
                </a:spcBef>
                <a:buFont typeface="Courier New" panose="02070309020205020404" pitchFamily="49" charset="0"/>
                <a:buChar char="o"/>
                <a:defRPr sz="1200" kern="1200">
                  <a:solidFill>
                    <a:schemeClr val="bg2"/>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Arial"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nb-NO" sz="1200" dirty="0">
                  <a:solidFill>
                    <a:schemeClr val="tx1"/>
                  </a:solidFill>
                </a:rPr>
                <a:t>Eget planverk i overordnet omsorgsplan.</a:t>
              </a:r>
            </a:p>
          </p:txBody>
        </p:sp>
        <p:cxnSp>
          <p:nvCxnSpPr>
            <p:cNvPr id="25" name="Straight Connector 35">
              <a:extLst>
                <a:ext uri="{FF2B5EF4-FFF2-40B4-BE49-F238E27FC236}">
                  <a16:creationId xmlns:a16="http://schemas.microsoft.com/office/drawing/2014/main" id="{FD6078D3-0D56-45D7-9E10-87CD1789B67F}"/>
                </a:ext>
              </a:extLst>
            </p:cNvPr>
            <p:cNvCxnSpPr>
              <a:cxnSpLocks/>
            </p:cNvCxnSpPr>
            <p:nvPr/>
          </p:nvCxnSpPr>
          <p:spPr>
            <a:xfrm flipV="1">
              <a:off x="980593" y="1687371"/>
              <a:ext cx="0" cy="115932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D84714C0-0DEF-494A-8EDA-E43991ED4353}"/>
                </a:ext>
              </a:extLst>
            </p:cNvPr>
            <p:cNvGrpSpPr>
              <a:grpSpLocks noChangeAspect="1"/>
            </p:cNvGrpSpPr>
            <p:nvPr/>
          </p:nvGrpSpPr>
          <p:grpSpPr>
            <a:xfrm>
              <a:off x="407988" y="2007831"/>
              <a:ext cx="572605" cy="518400"/>
              <a:chOff x="1655523" y="2652173"/>
              <a:chExt cx="1495234" cy="1353689"/>
            </a:xfrm>
          </p:grpSpPr>
          <p:sp>
            <p:nvSpPr>
              <p:cNvPr id="45" name="Freeform 11">
                <a:extLst>
                  <a:ext uri="{FF2B5EF4-FFF2-40B4-BE49-F238E27FC236}">
                    <a16:creationId xmlns:a16="http://schemas.microsoft.com/office/drawing/2014/main" id="{7E5B580F-3DD7-4278-9D59-169CABF4BC72}"/>
                  </a:ext>
                </a:extLst>
              </p:cNvPr>
              <p:cNvSpPr>
                <a:spLocks/>
              </p:cNvSpPr>
              <p:nvPr userDrawn="1"/>
            </p:nvSpPr>
            <p:spPr bwMode="auto">
              <a:xfrm rot="10800000" flipH="1">
                <a:off x="1655523" y="2652173"/>
                <a:ext cx="815012" cy="1353689"/>
              </a:xfrm>
              <a:custGeom>
                <a:avLst/>
                <a:gdLst>
                  <a:gd name="T0" fmla="*/ 409 w 444"/>
                  <a:gd name="T1" fmla="*/ 324 h 737"/>
                  <a:gd name="T2" fmla="*/ 257 w 444"/>
                  <a:gd name="T3" fmla="*/ 270 h 737"/>
                  <a:gd name="T4" fmla="*/ 130 w 444"/>
                  <a:gd name="T5" fmla="*/ 326 h 737"/>
                  <a:gd name="T6" fmla="*/ 366 w 444"/>
                  <a:gd name="T7" fmla="*/ 45 h 737"/>
                  <a:gd name="T8" fmla="*/ 338 w 444"/>
                  <a:gd name="T9" fmla="*/ 0 h 737"/>
                  <a:gd name="T10" fmla="*/ 19 w 444"/>
                  <a:gd name="T11" fmla="*/ 489 h 737"/>
                  <a:gd name="T12" fmla="*/ 276 w 444"/>
                  <a:gd name="T13" fmla="*/ 730 h 737"/>
                  <a:gd name="T14" fmla="*/ 444 w 444"/>
                  <a:gd name="T15" fmla="*/ 634 h 737"/>
                  <a:gd name="T16" fmla="*/ 391 w 444"/>
                  <a:gd name="T17" fmla="*/ 493 h 737"/>
                  <a:gd name="T18" fmla="*/ 409 w 444"/>
                  <a:gd name="T19" fmla="*/ 324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4" h="737">
                    <a:moveTo>
                      <a:pt x="409" y="324"/>
                    </a:moveTo>
                    <a:cubicBezTo>
                      <a:pt x="369" y="287"/>
                      <a:pt x="316" y="265"/>
                      <a:pt x="257" y="270"/>
                    </a:cubicBezTo>
                    <a:cubicBezTo>
                      <a:pt x="198" y="274"/>
                      <a:pt x="177" y="291"/>
                      <a:pt x="130" y="326"/>
                    </a:cubicBezTo>
                    <a:cubicBezTo>
                      <a:pt x="131" y="213"/>
                      <a:pt x="302" y="76"/>
                      <a:pt x="366" y="45"/>
                    </a:cubicBezTo>
                    <a:cubicBezTo>
                      <a:pt x="366" y="45"/>
                      <a:pt x="350" y="18"/>
                      <a:pt x="338" y="0"/>
                    </a:cubicBezTo>
                    <a:cubicBezTo>
                      <a:pt x="192" y="30"/>
                      <a:pt x="0" y="231"/>
                      <a:pt x="19" y="489"/>
                    </a:cubicBezTo>
                    <a:cubicBezTo>
                      <a:pt x="32" y="657"/>
                      <a:pt x="182" y="737"/>
                      <a:pt x="276" y="730"/>
                    </a:cubicBezTo>
                    <a:cubicBezTo>
                      <a:pt x="332" y="726"/>
                      <a:pt x="401" y="693"/>
                      <a:pt x="444" y="634"/>
                    </a:cubicBezTo>
                    <a:cubicBezTo>
                      <a:pt x="416" y="598"/>
                      <a:pt x="396" y="551"/>
                      <a:pt x="391" y="493"/>
                    </a:cubicBezTo>
                    <a:cubicBezTo>
                      <a:pt x="387" y="433"/>
                      <a:pt x="394" y="376"/>
                      <a:pt x="409" y="32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dirty="0"/>
              </a:p>
            </p:txBody>
          </p:sp>
          <p:sp>
            <p:nvSpPr>
              <p:cNvPr id="46" name="Freeform: Shape 45">
                <a:extLst>
                  <a:ext uri="{FF2B5EF4-FFF2-40B4-BE49-F238E27FC236}">
                    <a16:creationId xmlns:a16="http://schemas.microsoft.com/office/drawing/2014/main" id="{E79BFE03-4A94-4EF9-9F44-5F1FFC49340C}"/>
                  </a:ext>
                </a:extLst>
              </p:cNvPr>
              <p:cNvSpPr>
                <a:spLocks/>
              </p:cNvSpPr>
              <p:nvPr userDrawn="1"/>
            </p:nvSpPr>
            <p:spPr bwMode="auto">
              <a:xfrm rot="10800000" flipH="1">
                <a:off x="2441786" y="2652887"/>
                <a:ext cx="708971" cy="1341607"/>
              </a:xfrm>
              <a:custGeom>
                <a:avLst/>
                <a:gdLst>
                  <a:gd name="connsiteX0" fmla="*/ 473994 w 708971"/>
                  <a:gd name="connsiteY0" fmla="*/ 1340832 h 1341607"/>
                  <a:gd name="connsiteX1" fmla="*/ 676818 w 708971"/>
                  <a:gd name="connsiteY1" fmla="*/ 1265442 h 1341607"/>
                  <a:gd name="connsiteX2" fmla="*/ 708971 w 708971"/>
                  <a:gd name="connsiteY2" fmla="*/ 1239075 h 1341607"/>
                  <a:gd name="connsiteX3" fmla="*/ 708971 w 708971"/>
                  <a:gd name="connsiteY3" fmla="*/ 589345 h 1341607"/>
                  <a:gd name="connsiteX4" fmla="*/ 669113 w 708971"/>
                  <a:gd name="connsiteY4" fmla="*/ 556623 h 1341607"/>
                  <a:gd name="connsiteX5" fmla="*/ 439129 w 708971"/>
                  <a:gd name="connsiteY5" fmla="*/ 495924 h 1341607"/>
                  <a:gd name="connsiteX6" fmla="*/ 204250 w 708971"/>
                  <a:gd name="connsiteY6" fmla="*/ 598783 h 1341607"/>
                  <a:gd name="connsiteX7" fmla="*/ 639144 w 708971"/>
                  <a:gd name="connsiteY7" fmla="*/ 82654 h 1341607"/>
                  <a:gd name="connsiteX8" fmla="*/ 585929 w 708971"/>
                  <a:gd name="connsiteY8" fmla="*/ 0 h 1341607"/>
                  <a:gd name="connsiteX9" fmla="*/ 2400 w 708971"/>
                  <a:gd name="connsiteY9" fmla="*/ 896337 h 1341607"/>
                  <a:gd name="connsiteX10" fmla="*/ 473994 w 708971"/>
                  <a:gd name="connsiteY10" fmla="*/ 1340832 h 134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8971" h="1341607">
                    <a:moveTo>
                      <a:pt x="473994" y="1340832"/>
                    </a:moveTo>
                    <a:cubicBezTo>
                      <a:pt x="537990" y="1336010"/>
                      <a:pt x="611275" y="1310267"/>
                      <a:pt x="676818" y="1265442"/>
                    </a:cubicBezTo>
                    <a:lnTo>
                      <a:pt x="708971" y="1239075"/>
                    </a:lnTo>
                    <a:lnTo>
                      <a:pt x="708971" y="589345"/>
                    </a:lnTo>
                    <a:lnTo>
                      <a:pt x="669113" y="556623"/>
                    </a:lnTo>
                    <a:cubicBezTo>
                      <a:pt x="603677" y="512885"/>
                      <a:pt x="525145" y="489036"/>
                      <a:pt x="439129" y="495924"/>
                    </a:cubicBezTo>
                    <a:cubicBezTo>
                      <a:pt x="329029" y="503271"/>
                      <a:pt x="292329" y="534496"/>
                      <a:pt x="204250" y="598783"/>
                    </a:cubicBezTo>
                    <a:cubicBezTo>
                      <a:pt x="206085" y="391229"/>
                      <a:pt x="521704" y="139594"/>
                      <a:pt x="639144" y="82654"/>
                    </a:cubicBezTo>
                    <a:cubicBezTo>
                      <a:pt x="639144" y="82654"/>
                      <a:pt x="607949" y="33062"/>
                      <a:pt x="585929" y="0"/>
                    </a:cubicBezTo>
                    <a:cubicBezTo>
                      <a:pt x="319854" y="53266"/>
                      <a:pt x="-32465" y="424291"/>
                      <a:pt x="2400" y="896337"/>
                    </a:cubicBezTo>
                    <a:cubicBezTo>
                      <a:pt x="26255" y="1206749"/>
                      <a:pt x="301504" y="1353689"/>
                      <a:pt x="473994" y="1340832"/>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nb-NO" dirty="0"/>
              </a:p>
            </p:txBody>
          </p:sp>
        </p:grpSp>
      </p:grpSp>
      <p:grpSp>
        <p:nvGrpSpPr>
          <p:cNvPr id="16" name="Group 15">
            <a:extLst>
              <a:ext uri="{FF2B5EF4-FFF2-40B4-BE49-F238E27FC236}">
                <a16:creationId xmlns:a16="http://schemas.microsoft.com/office/drawing/2014/main" id="{5650CEDB-83EA-4DDC-B19F-54A4C51096A7}"/>
              </a:ext>
            </a:extLst>
          </p:cNvPr>
          <p:cNvGrpSpPr/>
          <p:nvPr/>
        </p:nvGrpSpPr>
        <p:grpSpPr>
          <a:xfrm>
            <a:off x="7153857" y="5270641"/>
            <a:ext cx="3826761" cy="1159320"/>
            <a:chOff x="5078811" y="1687371"/>
            <a:chExt cx="3826761" cy="1159320"/>
          </a:xfrm>
        </p:grpSpPr>
        <p:sp>
          <p:nvSpPr>
            <p:cNvPr id="84" name="Espace réservé du texte 20">
              <a:extLst>
                <a:ext uri="{FF2B5EF4-FFF2-40B4-BE49-F238E27FC236}">
                  <a16:creationId xmlns:a16="http://schemas.microsoft.com/office/drawing/2014/main" id="{62290E89-B30B-48C8-A55E-EF0785D6DF13}"/>
                </a:ext>
              </a:extLst>
            </p:cNvPr>
            <p:cNvSpPr txBox="1">
              <a:spLocks/>
            </p:cNvSpPr>
            <p:nvPr/>
          </p:nvSpPr>
          <p:spPr>
            <a:xfrm>
              <a:off x="5651416" y="1867192"/>
              <a:ext cx="3254156" cy="775626"/>
            </a:xfrm>
            <a:prstGeom prst="rect">
              <a:avLst/>
            </a:prstGeom>
            <a:noFill/>
          </p:spPr>
          <p:txBody>
            <a:bodyPr anchor="ctr">
              <a:noAutofit/>
            </a:bodyPr>
            <a:lstStyle>
              <a:lvl1pPr marL="0" indent="0" algn="l" defTabSz="914400" rtl="0" eaLnBrk="1" latinLnBrk="0" hangingPunct="1">
                <a:lnSpc>
                  <a:spcPct val="90000"/>
                </a:lnSpc>
                <a:spcBef>
                  <a:spcPts val="1800"/>
                </a:spcBef>
                <a:buSzPct val="50000"/>
                <a:buFont typeface="Arial" panose="020B0406020202030204" pitchFamily="34" charset="0"/>
                <a:buNone/>
                <a:defRPr sz="2800" b="0" kern="1200">
                  <a:solidFill>
                    <a:schemeClr val="bg2"/>
                  </a:solidFill>
                  <a:latin typeface="+mn-lt"/>
                  <a:ea typeface="+mn-ea"/>
                  <a:cs typeface="+mn-cs"/>
                </a:defRPr>
              </a:lvl1pPr>
              <a:lvl2pPr marL="447675" indent="-314325" algn="l" defTabSz="914400" rtl="0" eaLnBrk="1" latinLnBrk="0" hangingPunct="1">
                <a:lnSpc>
                  <a:spcPct val="90000"/>
                </a:lnSpc>
                <a:spcBef>
                  <a:spcPts val="600"/>
                </a:spcBef>
                <a:buFont typeface="Arial" panose="020B0604020202020204" pitchFamily="34" charset="0"/>
                <a:buChar char="—"/>
                <a:defRPr sz="1400" kern="1200">
                  <a:solidFill>
                    <a:schemeClr val="bg2"/>
                  </a:solidFill>
                  <a:latin typeface="+mn-lt"/>
                  <a:ea typeface="+mn-ea"/>
                  <a:cs typeface="+mn-cs"/>
                </a:defRPr>
              </a:lvl2pPr>
              <a:lvl3pPr marL="714375" indent="-171450" algn="l" defTabSz="914400" rtl="0" eaLnBrk="1" latinLnBrk="0" hangingPunct="1">
                <a:lnSpc>
                  <a:spcPct val="90000"/>
                </a:lnSpc>
                <a:spcBef>
                  <a:spcPts val="600"/>
                </a:spcBef>
                <a:buFont typeface="Courier New" panose="02070309020205020404" pitchFamily="49" charset="0"/>
                <a:buChar char="o"/>
                <a:defRPr sz="1200" kern="1200">
                  <a:solidFill>
                    <a:schemeClr val="bg2"/>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Arial"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nb-NO" sz="1200" dirty="0">
                  <a:solidFill>
                    <a:schemeClr val="tx1"/>
                  </a:solidFill>
                </a:rPr>
                <a:t>Folkehelseplanen overordnet plan som inngår i alle de andre planene vi har som for eksempel plan for kultur, idrett og fysisk aktivitet, helse og omsorgsplan,  rehabilitering og habiliteringsplan. </a:t>
              </a:r>
            </a:p>
          </p:txBody>
        </p:sp>
        <p:cxnSp>
          <p:nvCxnSpPr>
            <p:cNvPr id="85" name="Straight Connector 35">
              <a:extLst>
                <a:ext uri="{FF2B5EF4-FFF2-40B4-BE49-F238E27FC236}">
                  <a16:creationId xmlns:a16="http://schemas.microsoft.com/office/drawing/2014/main" id="{34EC4F5C-E702-4DD8-A74B-8982F25866FD}"/>
                </a:ext>
              </a:extLst>
            </p:cNvPr>
            <p:cNvCxnSpPr>
              <a:cxnSpLocks/>
            </p:cNvCxnSpPr>
            <p:nvPr/>
          </p:nvCxnSpPr>
          <p:spPr>
            <a:xfrm flipV="1">
              <a:off x="5651416" y="1687371"/>
              <a:ext cx="0" cy="1159320"/>
            </a:xfrm>
            <a:prstGeom prst="line">
              <a:avLst/>
            </a:prstGeom>
            <a:ln w="12700">
              <a:gradFill>
                <a:gsLst>
                  <a:gs pos="0">
                    <a:schemeClr val="bg2">
                      <a:alpha val="0"/>
                    </a:schemeClr>
                  </a:gs>
                  <a:gs pos="55000">
                    <a:schemeClr val="bg2"/>
                  </a:gs>
                  <a:gs pos="100000">
                    <a:schemeClr val="bg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86" name="Group 85">
              <a:extLst>
                <a:ext uri="{FF2B5EF4-FFF2-40B4-BE49-F238E27FC236}">
                  <a16:creationId xmlns:a16="http://schemas.microsoft.com/office/drawing/2014/main" id="{D770643A-ACA0-4E24-BD7B-4069CCD539A8}"/>
                </a:ext>
              </a:extLst>
            </p:cNvPr>
            <p:cNvGrpSpPr>
              <a:grpSpLocks noChangeAspect="1"/>
            </p:cNvGrpSpPr>
            <p:nvPr/>
          </p:nvGrpSpPr>
          <p:grpSpPr>
            <a:xfrm>
              <a:off x="5078811" y="2007831"/>
              <a:ext cx="572605" cy="518400"/>
              <a:chOff x="1655523" y="2652173"/>
              <a:chExt cx="1495234" cy="1353689"/>
            </a:xfrm>
            <a:solidFill>
              <a:schemeClr val="bg2"/>
            </a:solidFill>
          </p:grpSpPr>
          <p:sp>
            <p:nvSpPr>
              <p:cNvPr id="87" name="Freeform 11">
                <a:extLst>
                  <a:ext uri="{FF2B5EF4-FFF2-40B4-BE49-F238E27FC236}">
                    <a16:creationId xmlns:a16="http://schemas.microsoft.com/office/drawing/2014/main" id="{02039AF6-BEF2-4367-BCD9-FED61CD5DFB6}"/>
                  </a:ext>
                </a:extLst>
              </p:cNvPr>
              <p:cNvSpPr>
                <a:spLocks/>
              </p:cNvSpPr>
              <p:nvPr userDrawn="1"/>
            </p:nvSpPr>
            <p:spPr bwMode="auto">
              <a:xfrm rot="10800000" flipH="1">
                <a:off x="1655523" y="2652173"/>
                <a:ext cx="815012" cy="1353689"/>
              </a:xfrm>
              <a:custGeom>
                <a:avLst/>
                <a:gdLst>
                  <a:gd name="T0" fmla="*/ 409 w 444"/>
                  <a:gd name="T1" fmla="*/ 324 h 737"/>
                  <a:gd name="T2" fmla="*/ 257 w 444"/>
                  <a:gd name="T3" fmla="*/ 270 h 737"/>
                  <a:gd name="T4" fmla="*/ 130 w 444"/>
                  <a:gd name="T5" fmla="*/ 326 h 737"/>
                  <a:gd name="T6" fmla="*/ 366 w 444"/>
                  <a:gd name="T7" fmla="*/ 45 h 737"/>
                  <a:gd name="T8" fmla="*/ 338 w 444"/>
                  <a:gd name="T9" fmla="*/ 0 h 737"/>
                  <a:gd name="T10" fmla="*/ 19 w 444"/>
                  <a:gd name="T11" fmla="*/ 489 h 737"/>
                  <a:gd name="T12" fmla="*/ 276 w 444"/>
                  <a:gd name="T13" fmla="*/ 730 h 737"/>
                  <a:gd name="T14" fmla="*/ 444 w 444"/>
                  <a:gd name="T15" fmla="*/ 634 h 737"/>
                  <a:gd name="T16" fmla="*/ 391 w 444"/>
                  <a:gd name="T17" fmla="*/ 493 h 737"/>
                  <a:gd name="T18" fmla="*/ 409 w 444"/>
                  <a:gd name="T19" fmla="*/ 324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4" h="737">
                    <a:moveTo>
                      <a:pt x="409" y="324"/>
                    </a:moveTo>
                    <a:cubicBezTo>
                      <a:pt x="369" y="287"/>
                      <a:pt x="316" y="265"/>
                      <a:pt x="257" y="270"/>
                    </a:cubicBezTo>
                    <a:cubicBezTo>
                      <a:pt x="198" y="274"/>
                      <a:pt x="177" y="291"/>
                      <a:pt x="130" y="326"/>
                    </a:cubicBezTo>
                    <a:cubicBezTo>
                      <a:pt x="131" y="213"/>
                      <a:pt x="302" y="76"/>
                      <a:pt x="366" y="45"/>
                    </a:cubicBezTo>
                    <a:cubicBezTo>
                      <a:pt x="366" y="45"/>
                      <a:pt x="350" y="18"/>
                      <a:pt x="338" y="0"/>
                    </a:cubicBezTo>
                    <a:cubicBezTo>
                      <a:pt x="192" y="30"/>
                      <a:pt x="0" y="231"/>
                      <a:pt x="19" y="489"/>
                    </a:cubicBezTo>
                    <a:cubicBezTo>
                      <a:pt x="32" y="657"/>
                      <a:pt x="182" y="737"/>
                      <a:pt x="276" y="730"/>
                    </a:cubicBezTo>
                    <a:cubicBezTo>
                      <a:pt x="332" y="726"/>
                      <a:pt x="401" y="693"/>
                      <a:pt x="444" y="634"/>
                    </a:cubicBezTo>
                    <a:cubicBezTo>
                      <a:pt x="416" y="598"/>
                      <a:pt x="396" y="551"/>
                      <a:pt x="391" y="493"/>
                    </a:cubicBezTo>
                    <a:cubicBezTo>
                      <a:pt x="387" y="433"/>
                      <a:pt x="394" y="376"/>
                      <a:pt x="409" y="3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dirty="0"/>
              </a:p>
            </p:txBody>
          </p:sp>
          <p:sp>
            <p:nvSpPr>
              <p:cNvPr id="88" name="Freeform: Shape 87">
                <a:extLst>
                  <a:ext uri="{FF2B5EF4-FFF2-40B4-BE49-F238E27FC236}">
                    <a16:creationId xmlns:a16="http://schemas.microsoft.com/office/drawing/2014/main" id="{9C7286B1-5C35-4186-9183-C73E027CA2A1}"/>
                  </a:ext>
                </a:extLst>
              </p:cNvPr>
              <p:cNvSpPr>
                <a:spLocks/>
              </p:cNvSpPr>
              <p:nvPr userDrawn="1"/>
            </p:nvSpPr>
            <p:spPr bwMode="auto">
              <a:xfrm rot="10800000" flipH="1">
                <a:off x="2441786" y="2652887"/>
                <a:ext cx="708971" cy="1341607"/>
              </a:xfrm>
              <a:custGeom>
                <a:avLst/>
                <a:gdLst>
                  <a:gd name="connsiteX0" fmla="*/ 473994 w 708971"/>
                  <a:gd name="connsiteY0" fmla="*/ 1340832 h 1341607"/>
                  <a:gd name="connsiteX1" fmla="*/ 676818 w 708971"/>
                  <a:gd name="connsiteY1" fmla="*/ 1265442 h 1341607"/>
                  <a:gd name="connsiteX2" fmla="*/ 708971 w 708971"/>
                  <a:gd name="connsiteY2" fmla="*/ 1239075 h 1341607"/>
                  <a:gd name="connsiteX3" fmla="*/ 708971 w 708971"/>
                  <a:gd name="connsiteY3" fmla="*/ 589345 h 1341607"/>
                  <a:gd name="connsiteX4" fmla="*/ 669113 w 708971"/>
                  <a:gd name="connsiteY4" fmla="*/ 556623 h 1341607"/>
                  <a:gd name="connsiteX5" fmla="*/ 439129 w 708971"/>
                  <a:gd name="connsiteY5" fmla="*/ 495924 h 1341607"/>
                  <a:gd name="connsiteX6" fmla="*/ 204250 w 708971"/>
                  <a:gd name="connsiteY6" fmla="*/ 598783 h 1341607"/>
                  <a:gd name="connsiteX7" fmla="*/ 639144 w 708971"/>
                  <a:gd name="connsiteY7" fmla="*/ 82654 h 1341607"/>
                  <a:gd name="connsiteX8" fmla="*/ 585929 w 708971"/>
                  <a:gd name="connsiteY8" fmla="*/ 0 h 1341607"/>
                  <a:gd name="connsiteX9" fmla="*/ 2400 w 708971"/>
                  <a:gd name="connsiteY9" fmla="*/ 896337 h 1341607"/>
                  <a:gd name="connsiteX10" fmla="*/ 473994 w 708971"/>
                  <a:gd name="connsiteY10" fmla="*/ 1340832 h 134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8971" h="1341607">
                    <a:moveTo>
                      <a:pt x="473994" y="1340832"/>
                    </a:moveTo>
                    <a:cubicBezTo>
                      <a:pt x="537990" y="1336010"/>
                      <a:pt x="611275" y="1310267"/>
                      <a:pt x="676818" y="1265442"/>
                    </a:cubicBezTo>
                    <a:lnTo>
                      <a:pt x="708971" y="1239075"/>
                    </a:lnTo>
                    <a:lnTo>
                      <a:pt x="708971" y="589345"/>
                    </a:lnTo>
                    <a:lnTo>
                      <a:pt x="669113" y="556623"/>
                    </a:lnTo>
                    <a:cubicBezTo>
                      <a:pt x="603677" y="512885"/>
                      <a:pt x="525145" y="489036"/>
                      <a:pt x="439129" y="495924"/>
                    </a:cubicBezTo>
                    <a:cubicBezTo>
                      <a:pt x="329029" y="503271"/>
                      <a:pt x="292329" y="534496"/>
                      <a:pt x="204250" y="598783"/>
                    </a:cubicBezTo>
                    <a:cubicBezTo>
                      <a:pt x="206085" y="391229"/>
                      <a:pt x="521704" y="139594"/>
                      <a:pt x="639144" y="82654"/>
                    </a:cubicBezTo>
                    <a:cubicBezTo>
                      <a:pt x="639144" y="82654"/>
                      <a:pt x="607949" y="33062"/>
                      <a:pt x="585929" y="0"/>
                    </a:cubicBezTo>
                    <a:cubicBezTo>
                      <a:pt x="319854" y="53266"/>
                      <a:pt x="-32465" y="424291"/>
                      <a:pt x="2400" y="896337"/>
                    </a:cubicBezTo>
                    <a:cubicBezTo>
                      <a:pt x="26255" y="1206749"/>
                      <a:pt x="301504" y="1353689"/>
                      <a:pt x="473994" y="13408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nb-NO" dirty="0"/>
              </a:p>
            </p:txBody>
          </p:sp>
        </p:grpSp>
      </p:grpSp>
      <p:grpSp>
        <p:nvGrpSpPr>
          <p:cNvPr id="15" name="Group 14">
            <a:extLst>
              <a:ext uri="{FF2B5EF4-FFF2-40B4-BE49-F238E27FC236}">
                <a16:creationId xmlns:a16="http://schemas.microsoft.com/office/drawing/2014/main" id="{A1A4DD2F-EB34-4036-B9DB-8DF46C714388}"/>
              </a:ext>
            </a:extLst>
          </p:cNvPr>
          <p:cNvGrpSpPr/>
          <p:nvPr/>
        </p:nvGrpSpPr>
        <p:grpSpPr>
          <a:xfrm>
            <a:off x="3071424" y="3293957"/>
            <a:ext cx="3249216" cy="1159320"/>
            <a:chOff x="2408859" y="3003985"/>
            <a:chExt cx="3249216" cy="1159320"/>
          </a:xfrm>
        </p:grpSpPr>
        <p:sp>
          <p:nvSpPr>
            <p:cNvPr id="91" name="Espace réservé du texte 20">
              <a:extLst>
                <a:ext uri="{FF2B5EF4-FFF2-40B4-BE49-F238E27FC236}">
                  <a16:creationId xmlns:a16="http://schemas.microsoft.com/office/drawing/2014/main" id="{B50EC52F-76E0-4A85-A15F-09A448DCB93A}"/>
                </a:ext>
              </a:extLst>
            </p:cNvPr>
            <p:cNvSpPr txBox="1">
              <a:spLocks/>
            </p:cNvSpPr>
            <p:nvPr/>
          </p:nvSpPr>
          <p:spPr>
            <a:xfrm>
              <a:off x="2981464" y="3183806"/>
              <a:ext cx="2676611" cy="799678"/>
            </a:xfrm>
            <a:prstGeom prst="rect">
              <a:avLst/>
            </a:prstGeom>
            <a:noFill/>
          </p:spPr>
          <p:txBody>
            <a:bodyPr anchor="ctr">
              <a:normAutofit/>
            </a:bodyPr>
            <a:lstStyle>
              <a:lvl1pPr marL="0" indent="0" algn="l" defTabSz="914400" rtl="0" eaLnBrk="1" latinLnBrk="0" hangingPunct="1">
                <a:lnSpc>
                  <a:spcPct val="90000"/>
                </a:lnSpc>
                <a:spcBef>
                  <a:spcPts val="1800"/>
                </a:spcBef>
                <a:buSzPct val="50000"/>
                <a:buFont typeface="Arial" panose="020B0406020202030204" pitchFamily="34" charset="0"/>
                <a:buNone/>
                <a:defRPr sz="2800" b="0" kern="1200">
                  <a:solidFill>
                    <a:schemeClr val="bg2"/>
                  </a:solidFill>
                  <a:latin typeface="+mn-lt"/>
                  <a:ea typeface="+mn-ea"/>
                  <a:cs typeface="+mn-cs"/>
                </a:defRPr>
              </a:lvl1pPr>
              <a:lvl2pPr marL="447675" indent="-314325" algn="l" defTabSz="914400" rtl="0" eaLnBrk="1" latinLnBrk="0" hangingPunct="1">
                <a:lnSpc>
                  <a:spcPct val="90000"/>
                </a:lnSpc>
                <a:spcBef>
                  <a:spcPts val="600"/>
                </a:spcBef>
                <a:buFont typeface="Arial" panose="020B0604020202020204" pitchFamily="34" charset="0"/>
                <a:buChar char="—"/>
                <a:defRPr sz="1400" kern="1200">
                  <a:solidFill>
                    <a:schemeClr val="bg2"/>
                  </a:solidFill>
                  <a:latin typeface="+mn-lt"/>
                  <a:ea typeface="+mn-ea"/>
                  <a:cs typeface="+mn-cs"/>
                </a:defRPr>
              </a:lvl2pPr>
              <a:lvl3pPr marL="714375" indent="-171450" algn="l" defTabSz="914400" rtl="0" eaLnBrk="1" latinLnBrk="0" hangingPunct="1">
                <a:lnSpc>
                  <a:spcPct val="90000"/>
                </a:lnSpc>
                <a:spcBef>
                  <a:spcPts val="600"/>
                </a:spcBef>
                <a:buFont typeface="Courier New" panose="02070309020205020404" pitchFamily="49" charset="0"/>
                <a:buChar char="o"/>
                <a:defRPr sz="1200" kern="1200">
                  <a:solidFill>
                    <a:schemeClr val="bg2"/>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Arial"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1200" dirty="0">
                  <a:solidFill>
                    <a:schemeClr val="tx1"/>
                  </a:solidFill>
                </a:rPr>
                <a:t>Fritid for </a:t>
              </a:r>
              <a:r>
                <a:rPr lang="nb-NO" sz="1200" dirty="0" err="1">
                  <a:solidFill>
                    <a:schemeClr val="tx1"/>
                  </a:solidFill>
                </a:rPr>
                <a:t>born</a:t>
              </a:r>
              <a:r>
                <a:rPr lang="nb-NO" sz="1200" dirty="0">
                  <a:solidFill>
                    <a:schemeClr val="tx1"/>
                  </a:solidFill>
                </a:rPr>
                <a:t> og unge med nedsett funksjonsevne. Inokuleringsarbeid knytt til </a:t>
              </a:r>
              <a:r>
                <a:rPr lang="nb-NO" sz="1200" dirty="0" err="1">
                  <a:solidFill>
                    <a:schemeClr val="tx1"/>
                  </a:solidFill>
                </a:rPr>
                <a:t>born</a:t>
              </a:r>
              <a:r>
                <a:rPr lang="nb-NO" sz="1200" dirty="0">
                  <a:solidFill>
                    <a:schemeClr val="tx1"/>
                  </a:solidFill>
                </a:rPr>
                <a:t> og unge med nedsett funksjonsevne.</a:t>
              </a:r>
            </a:p>
          </p:txBody>
        </p:sp>
        <p:cxnSp>
          <p:nvCxnSpPr>
            <p:cNvPr id="92" name="Straight Connector 35">
              <a:extLst>
                <a:ext uri="{FF2B5EF4-FFF2-40B4-BE49-F238E27FC236}">
                  <a16:creationId xmlns:a16="http://schemas.microsoft.com/office/drawing/2014/main" id="{16F4B8FD-D9EF-431C-9A09-8A8B2B34F142}"/>
                </a:ext>
              </a:extLst>
            </p:cNvPr>
            <p:cNvCxnSpPr>
              <a:cxnSpLocks/>
            </p:cNvCxnSpPr>
            <p:nvPr/>
          </p:nvCxnSpPr>
          <p:spPr>
            <a:xfrm flipV="1">
              <a:off x="2981464" y="3003985"/>
              <a:ext cx="0" cy="1159320"/>
            </a:xfrm>
            <a:prstGeom prst="line">
              <a:avLst/>
            </a:prstGeom>
            <a:ln w="12700">
              <a:gradFill>
                <a:gsLst>
                  <a:gs pos="0">
                    <a:schemeClr val="accent1">
                      <a:alpha val="0"/>
                    </a:schemeClr>
                  </a:gs>
                  <a:gs pos="55000">
                    <a:schemeClr val="accent1"/>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93" name="Group 92">
              <a:extLst>
                <a:ext uri="{FF2B5EF4-FFF2-40B4-BE49-F238E27FC236}">
                  <a16:creationId xmlns:a16="http://schemas.microsoft.com/office/drawing/2014/main" id="{5BA89418-0D1D-4133-B652-3F92C8BE579F}"/>
                </a:ext>
              </a:extLst>
            </p:cNvPr>
            <p:cNvGrpSpPr>
              <a:grpSpLocks noChangeAspect="1"/>
            </p:cNvGrpSpPr>
            <p:nvPr/>
          </p:nvGrpSpPr>
          <p:grpSpPr>
            <a:xfrm>
              <a:off x="2408859" y="3324445"/>
              <a:ext cx="572605" cy="518400"/>
              <a:chOff x="1655523" y="2652173"/>
              <a:chExt cx="1495234" cy="1353689"/>
            </a:xfrm>
            <a:solidFill>
              <a:schemeClr val="accent1"/>
            </a:solidFill>
          </p:grpSpPr>
          <p:sp>
            <p:nvSpPr>
              <p:cNvPr id="94" name="Freeform 11">
                <a:extLst>
                  <a:ext uri="{FF2B5EF4-FFF2-40B4-BE49-F238E27FC236}">
                    <a16:creationId xmlns:a16="http://schemas.microsoft.com/office/drawing/2014/main" id="{4D614E89-F4C8-43BD-828E-2913955B288E}"/>
                  </a:ext>
                </a:extLst>
              </p:cNvPr>
              <p:cNvSpPr>
                <a:spLocks/>
              </p:cNvSpPr>
              <p:nvPr userDrawn="1"/>
            </p:nvSpPr>
            <p:spPr bwMode="auto">
              <a:xfrm rot="10800000" flipH="1">
                <a:off x="1655523" y="2652173"/>
                <a:ext cx="815012" cy="1353689"/>
              </a:xfrm>
              <a:custGeom>
                <a:avLst/>
                <a:gdLst>
                  <a:gd name="T0" fmla="*/ 409 w 444"/>
                  <a:gd name="T1" fmla="*/ 324 h 737"/>
                  <a:gd name="T2" fmla="*/ 257 w 444"/>
                  <a:gd name="T3" fmla="*/ 270 h 737"/>
                  <a:gd name="T4" fmla="*/ 130 w 444"/>
                  <a:gd name="T5" fmla="*/ 326 h 737"/>
                  <a:gd name="T6" fmla="*/ 366 w 444"/>
                  <a:gd name="T7" fmla="*/ 45 h 737"/>
                  <a:gd name="T8" fmla="*/ 338 w 444"/>
                  <a:gd name="T9" fmla="*/ 0 h 737"/>
                  <a:gd name="T10" fmla="*/ 19 w 444"/>
                  <a:gd name="T11" fmla="*/ 489 h 737"/>
                  <a:gd name="T12" fmla="*/ 276 w 444"/>
                  <a:gd name="T13" fmla="*/ 730 h 737"/>
                  <a:gd name="T14" fmla="*/ 444 w 444"/>
                  <a:gd name="T15" fmla="*/ 634 h 737"/>
                  <a:gd name="T16" fmla="*/ 391 w 444"/>
                  <a:gd name="T17" fmla="*/ 493 h 737"/>
                  <a:gd name="T18" fmla="*/ 409 w 444"/>
                  <a:gd name="T19" fmla="*/ 324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4" h="737">
                    <a:moveTo>
                      <a:pt x="409" y="324"/>
                    </a:moveTo>
                    <a:cubicBezTo>
                      <a:pt x="369" y="287"/>
                      <a:pt x="316" y="265"/>
                      <a:pt x="257" y="270"/>
                    </a:cubicBezTo>
                    <a:cubicBezTo>
                      <a:pt x="198" y="274"/>
                      <a:pt x="177" y="291"/>
                      <a:pt x="130" y="326"/>
                    </a:cubicBezTo>
                    <a:cubicBezTo>
                      <a:pt x="131" y="213"/>
                      <a:pt x="302" y="76"/>
                      <a:pt x="366" y="45"/>
                    </a:cubicBezTo>
                    <a:cubicBezTo>
                      <a:pt x="366" y="45"/>
                      <a:pt x="350" y="18"/>
                      <a:pt x="338" y="0"/>
                    </a:cubicBezTo>
                    <a:cubicBezTo>
                      <a:pt x="192" y="30"/>
                      <a:pt x="0" y="231"/>
                      <a:pt x="19" y="489"/>
                    </a:cubicBezTo>
                    <a:cubicBezTo>
                      <a:pt x="32" y="657"/>
                      <a:pt x="182" y="737"/>
                      <a:pt x="276" y="730"/>
                    </a:cubicBezTo>
                    <a:cubicBezTo>
                      <a:pt x="332" y="726"/>
                      <a:pt x="401" y="693"/>
                      <a:pt x="444" y="634"/>
                    </a:cubicBezTo>
                    <a:cubicBezTo>
                      <a:pt x="416" y="598"/>
                      <a:pt x="396" y="551"/>
                      <a:pt x="391" y="493"/>
                    </a:cubicBezTo>
                    <a:cubicBezTo>
                      <a:pt x="387" y="433"/>
                      <a:pt x="394" y="376"/>
                      <a:pt x="409" y="3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dirty="0"/>
              </a:p>
            </p:txBody>
          </p:sp>
          <p:sp>
            <p:nvSpPr>
              <p:cNvPr id="95" name="Freeform: Shape 94">
                <a:extLst>
                  <a:ext uri="{FF2B5EF4-FFF2-40B4-BE49-F238E27FC236}">
                    <a16:creationId xmlns:a16="http://schemas.microsoft.com/office/drawing/2014/main" id="{B548FE27-0984-4B73-A16C-0CA44857B428}"/>
                  </a:ext>
                </a:extLst>
              </p:cNvPr>
              <p:cNvSpPr>
                <a:spLocks/>
              </p:cNvSpPr>
              <p:nvPr userDrawn="1"/>
            </p:nvSpPr>
            <p:spPr bwMode="auto">
              <a:xfrm rot="10800000" flipH="1">
                <a:off x="2441786" y="2652887"/>
                <a:ext cx="708971" cy="1341607"/>
              </a:xfrm>
              <a:custGeom>
                <a:avLst/>
                <a:gdLst>
                  <a:gd name="connsiteX0" fmla="*/ 473994 w 708971"/>
                  <a:gd name="connsiteY0" fmla="*/ 1340832 h 1341607"/>
                  <a:gd name="connsiteX1" fmla="*/ 676818 w 708971"/>
                  <a:gd name="connsiteY1" fmla="*/ 1265442 h 1341607"/>
                  <a:gd name="connsiteX2" fmla="*/ 708971 w 708971"/>
                  <a:gd name="connsiteY2" fmla="*/ 1239075 h 1341607"/>
                  <a:gd name="connsiteX3" fmla="*/ 708971 w 708971"/>
                  <a:gd name="connsiteY3" fmla="*/ 589345 h 1341607"/>
                  <a:gd name="connsiteX4" fmla="*/ 669113 w 708971"/>
                  <a:gd name="connsiteY4" fmla="*/ 556623 h 1341607"/>
                  <a:gd name="connsiteX5" fmla="*/ 439129 w 708971"/>
                  <a:gd name="connsiteY5" fmla="*/ 495924 h 1341607"/>
                  <a:gd name="connsiteX6" fmla="*/ 204250 w 708971"/>
                  <a:gd name="connsiteY6" fmla="*/ 598783 h 1341607"/>
                  <a:gd name="connsiteX7" fmla="*/ 639144 w 708971"/>
                  <a:gd name="connsiteY7" fmla="*/ 82654 h 1341607"/>
                  <a:gd name="connsiteX8" fmla="*/ 585929 w 708971"/>
                  <a:gd name="connsiteY8" fmla="*/ 0 h 1341607"/>
                  <a:gd name="connsiteX9" fmla="*/ 2400 w 708971"/>
                  <a:gd name="connsiteY9" fmla="*/ 896337 h 1341607"/>
                  <a:gd name="connsiteX10" fmla="*/ 473994 w 708971"/>
                  <a:gd name="connsiteY10" fmla="*/ 1340832 h 134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8971" h="1341607">
                    <a:moveTo>
                      <a:pt x="473994" y="1340832"/>
                    </a:moveTo>
                    <a:cubicBezTo>
                      <a:pt x="537990" y="1336010"/>
                      <a:pt x="611275" y="1310267"/>
                      <a:pt x="676818" y="1265442"/>
                    </a:cubicBezTo>
                    <a:lnTo>
                      <a:pt x="708971" y="1239075"/>
                    </a:lnTo>
                    <a:lnTo>
                      <a:pt x="708971" y="589345"/>
                    </a:lnTo>
                    <a:lnTo>
                      <a:pt x="669113" y="556623"/>
                    </a:lnTo>
                    <a:cubicBezTo>
                      <a:pt x="603677" y="512885"/>
                      <a:pt x="525145" y="489036"/>
                      <a:pt x="439129" y="495924"/>
                    </a:cubicBezTo>
                    <a:cubicBezTo>
                      <a:pt x="329029" y="503271"/>
                      <a:pt x="292329" y="534496"/>
                      <a:pt x="204250" y="598783"/>
                    </a:cubicBezTo>
                    <a:cubicBezTo>
                      <a:pt x="206085" y="391229"/>
                      <a:pt x="521704" y="139594"/>
                      <a:pt x="639144" y="82654"/>
                    </a:cubicBezTo>
                    <a:cubicBezTo>
                      <a:pt x="639144" y="82654"/>
                      <a:pt x="607949" y="33062"/>
                      <a:pt x="585929" y="0"/>
                    </a:cubicBezTo>
                    <a:cubicBezTo>
                      <a:pt x="319854" y="53266"/>
                      <a:pt x="-32465" y="424291"/>
                      <a:pt x="2400" y="896337"/>
                    </a:cubicBezTo>
                    <a:cubicBezTo>
                      <a:pt x="26255" y="1206749"/>
                      <a:pt x="301504" y="1353689"/>
                      <a:pt x="473994" y="13408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nb-NO" dirty="0"/>
              </a:p>
            </p:txBody>
          </p:sp>
        </p:grpSp>
      </p:grpSp>
      <p:grpSp>
        <p:nvGrpSpPr>
          <p:cNvPr id="126" name="Group 125">
            <a:extLst>
              <a:ext uri="{FF2B5EF4-FFF2-40B4-BE49-F238E27FC236}">
                <a16:creationId xmlns:a16="http://schemas.microsoft.com/office/drawing/2014/main" id="{C780DF9F-4DA8-487B-85EA-7211F15CC855}"/>
              </a:ext>
            </a:extLst>
          </p:cNvPr>
          <p:cNvGrpSpPr/>
          <p:nvPr/>
        </p:nvGrpSpPr>
        <p:grpSpPr>
          <a:xfrm>
            <a:off x="8410552" y="4009009"/>
            <a:ext cx="3249216" cy="1159320"/>
            <a:chOff x="8534798" y="4517712"/>
            <a:chExt cx="3249216" cy="1159320"/>
          </a:xfrm>
        </p:grpSpPr>
        <p:sp>
          <p:nvSpPr>
            <p:cNvPr id="98" name="Espace réservé du texte 20">
              <a:extLst>
                <a:ext uri="{FF2B5EF4-FFF2-40B4-BE49-F238E27FC236}">
                  <a16:creationId xmlns:a16="http://schemas.microsoft.com/office/drawing/2014/main" id="{9B915583-9B36-4FF4-9743-27C11C91EDB7}"/>
                </a:ext>
              </a:extLst>
            </p:cNvPr>
            <p:cNvSpPr txBox="1">
              <a:spLocks/>
            </p:cNvSpPr>
            <p:nvPr/>
          </p:nvSpPr>
          <p:spPr>
            <a:xfrm>
              <a:off x="9107403" y="4697533"/>
              <a:ext cx="2676611" cy="799678"/>
            </a:xfrm>
            <a:prstGeom prst="rect">
              <a:avLst/>
            </a:prstGeom>
            <a:noFill/>
          </p:spPr>
          <p:txBody>
            <a:bodyPr anchor="ctr">
              <a:normAutofit/>
            </a:bodyPr>
            <a:lstStyle>
              <a:lvl1pPr marL="0" indent="0" algn="l" defTabSz="914400" rtl="0" eaLnBrk="1" latinLnBrk="0" hangingPunct="1">
                <a:lnSpc>
                  <a:spcPct val="90000"/>
                </a:lnSpc>
                <a:spcBef>
                  <a:spcPts val="1800"/>
                </a:spcBef>
                <a:buSzPct val="50000"/>
                <a:buFont typeface="Arial" panose="020B0406020202030204" pitchFamily="34" charset="0"/>
                <a:buNone/>
                <a:defRPr sz="2800" b="0" kern="1200">
                  <a:solidFill>
                    <a:schemeClr val="bg2"/>
                  </a:solidFill>
                  <a:latin typeface="+mn-lt"/>
                  <a:ea typeface="+mn-ea"/>
                  <a:cs typeface="+mn-cs"/>
                </a:defRPr>
              </a:lvl1pPr>
              <a:lvl2pPr marL="447675" indent="-314325" algn="l" defTabSz="914400" rtl="0" eaLnBrk="1" latinLnBrk="0" hangingPunct="1">
                <a:lnSpc>
                  <a:spcPct val="90000"/>
                </a:lnSpc>
                <a:spcBef>
                  <a:spcPts val="600"/>
                </a:spcBef>
                <a:buFont typeface="Arial" panose="020B0604020202020204" pitchFamily="34" charset="0"/>
                <a:buChar char="—"/>
                <a:defRPr sz="1400" kern="1200">
                  <a:solidFill>
                    <a:schemeClr val="bg2"/>
                  </a:solidFill>
                  <a:latin typeface="+mn-lt"/>
                  <a:ea typeface="+mn-ea"/>
                  <a:cs typeface="+mn-cs"/>
                </a:defRPr>
              </a:lvl2pPr>
              <a:lvl3pPr marL="714375" indent="-171450" algn="l" defTabSz="914400" rtl="0" eaLnBrk="1" latinLnBrk="0" hangingPunct="1">
                <a:lnSpc>
                  <a:spcPct val="90000"/>
                </a:lnSpc>
                <a:spcBef>
                  <a:spcPts val="600"/>
                </a:spcBef>
                <a:buFont typeface="Courier New" panose="02070309020205020404" pitchFamily="49" charset="0"/>
                <a:buChar char="o"/>
                <a:defRPr sz="1200" kern="1200">
                  <a:solidFill>
                    <a:schemeClr val="bg2"/>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Arial"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1200" dirty="0">
                  <a:solidFill>
                    <a:schemeClr val="tx1"/>
                  </a:solidFill>
                </a:rPr>
                <a:t>Hel stilling i kultur for tilrettelagt fritid, barn og voksne. Kommunens visjon er "med blikk for alle".</a:t>
              </a:r>
            </a:p>
          </p:txBody>
        </p:sp>
        <p:cxnSp>
          <p:nvCxnSpPr>
            <p:cNvPr id="99" name="Straight Connector 35">
              <a:extLst>
                <a:ext uri="{FF2B5EF4-FFF2-40B4-BE49-F238E27FC236}">
                  <a16:creationId xmlns:a16="http://schemas.microsoft.com/office/drawing/2014/main" id="{23467683-8D0E-41E2-A226-B41181B99732}"/>
                </a:ext>
              </a:extLst>
            </p:cNvPr>
            <p:cNvCxnSpPr>
              <a:cxnSpLocks/>
            </p:cNvCxnSpPr>
            <p:nvPr/>
          </p:nvCxnSpPr>
          <p:spPr>
            <a:xfrm flipV="1">
              <a:off x="9107403" y="4517712"/>
              <a:ext cx="0" cy="115932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100" name="Group 99">
              <a:extLst>
                <a:ext uri="{FF2B5EF4-FFF2-40B4-BE49-F238E27FC236}">
                  <a16:creationId xmlns:a16="http://schemas.microsoft.com/office/drawing/2014/main" id="{32BFF9D8-FC37-41E5-BB17-DF5A07D577DE}"/>
                </a:ext>
              </a:extLst>
            </p:cNvPr>
            <p:cNvGrpSpPr>
              <a:grpSpLocks noChangeAspect="1"/>
            </p:cNvGrpSpPr>
            <p:nvPr/>
          </p:nvGrpSpPr>
          <p:grpSpPr>
            <a:xfrm>
              <a:off x="8534798" y="4838172"/>
              <a:ext cx="572605" cy="518400"/>
              <a:chOff x="1655523" y="2652173"/>
              <a:chExt cx="1495234" cy="1353689"/>
            </a:xfrm>
          </p:grpSpPr>
          <p:sp>
            <p:nvSpPr>
              <p:cNvPr id="101" name="Freeform 11">
                <a:extLst>
                  <a:ext uri="{FF2B5EF4-FFF2-40B4-BE49-F238E27FC236}">
                    <a16:creationId xmlns:a16="http://schemas.microsoft.com/office/drawing/2014/main" id="{E36468F2-9AE0-4A8B-9518-CF4D1D89B9D7}"/>
                  </a:ext>
                </a:extLst>
              </p:cNvPr>
              <p:cNvSpPr>
                <a:spLocks/>
              </p:cNvSpPr>
              <p:nvPr userDrawn="1"/>
            </p:nvSpPr>
            <p:spPr bwMode="auto">
              <a:xfrm rot="10800000" flipH="1">
                <a:off x="1655523" y="2652173"/>
                <a:ext cx="815012" cy="1353689"/>
              </a:xfrm>
              <a:custGeom>
                <a:avLst/>
                <a:gdLst>
                  <a:gd name="T0" fmla="*/ 409 w 444"/>
                  <a:gd name="T1" fmla="*/ 324 h 737"/>
                  <a:gd name="T2" fmla="*/ 257 w 444"/>
                  <a:gd name="T3" fmla="*/ 270 h 737"/>
                  <a:gd name="T4" fmla="*/ 130 w 444"/>
                  <a:gd name="T5" fmla="*/ 326 h 737"/>
                  <a:gd name="T6" fmla="*/ 366 w 444"/>
                  <a:gd name="T7" fmla="*/ 45 h 737"/>
                  <a:gd name="T8" fmla="*/ 338 w 444"/>
                  <a:gd name="T9" fmla="*/ 0 h 737"/>
                  <a:gd name="T10" fmla="*/ 19 w 444"/>
                  <a:gd name="T11" fmla="*/ 489 h 737"/>
                  <a:gd name="T12" fmla="*/ 276 w 444"/>
                  <a:gd name="T13" fmla="*/ 730 h 737"/>
                  <a:gd name="T14" fmla="*/ 444 w 444"/>
                  <a:gd name="T15" fmla="*/ 634 h 737"/>
                  <a:gd name="T16" fmla="*/ 391 w 444"/>
                  <a:gd name="T17" fmla="*/ 493 h 737"/>
                  <a:gd name="T18" fmla="*/ 409 w 444"/>
                  <a:gd name="T19" fmla="*/ 324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4" h="737">
                    <a:moveTo>
                      <a:pt x="409" y="324"/>
                    </a:moveTo>
                    <a:cubicBezTo>
                      <a:pt x="369" y="287"/>
                      <a:pt x="316" y="265"/>
                      <a:pt x="257" y="270"/>
                    </a:cubicBezTo>
                    <a:cubicBezTo>
                      <a:pt x="198" y="274"/>
                      <a:pt x="177" y="291"/>
                      <a:pt x="130" y="326"/>
                    </a:cubicBezTo>
                    <a:cubicBezTo>
                      <a:pt x="131" y="213"/>
                      <a:pt x="302" y="76"/>
                      <a:pt x="366" y="45"/>
                    </a:cubicBezTo>
                    <a:cubicBezTo>
                      <a:pt x="366" y="45"/>
                      <a:pt x="350" y="18"/>
                      <a:pt x="338" y="0"/>
                    </a:cubicBezTo>
                    <a:cubicBezTo>
                      <a:pt x="192" y="30"/>
                      <a:pt x="0" y="231"/>
                      <a:pt x="19" y="489"/>
                    </a:cubicBezTo>
                    <a:cubicBezTo>
                      <a:pt x="32" y="657"/>
                      <a:pt x="182" y="737"/>
                      <a:pt x="276" y="730"/>
                    </a:cubicBezTo>
                    <a:cubicBezTo>
                      <a:pt x="332" y="726"/>
                      <a:pt x="401" y="693"/>
                      <a:pt x="444" y="634"/>
                    </a:cubicBezTo>
                    <a:cubicBezTo>
                      <a:pt x="416" y="598"/>
                      <a:pt x="396" y="551"/>
                      <a:pt x="391" y="493"/>
                    </a:cubicBezTo>
                    <a:cubicBezTo>
                      <a:pt x="387" y="433"/>
                      <a:pt x="394" y="376"/>
                      <a:pt x="409" y="32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dirty="0"/>
              </a:p>
            </p:txBody>
          </p:sp>
          <p:sp>
            <p:nvSpPr>
              <p:cNvPr id="102" name="Freeform: Shape 101">
                <a:extLst>
                  <a:ext uri="{FF2B5EF4-FFF2-40B4-BE49-F238E27FC236}">
                    <a16:creationId xmlns:a16="http://schemas.microsoft.com/office/drawing/2014/main" id="{0B49CC32-1E06-4353-8098-9423453C8E7F}"/>
                  </a:ext>
                </a:extLst>
              </p:cNvPr>
              <p:cNvSpPr>
                <a:spLocks/>
              </p:cNvSpPr>
              <p:nvPr userDrawn="1"/>
            </p:nvSpPr>
            <p:spPr bwMode="auto">
              <a:xfrm rot="10800000" flipH="1">
                <a:off x="2441786" y="2652887"/>
                <a:ext cx="708971" cy="1341607"/>
              </a:xfrm>
              <a:custGeom>
                <a:avLst/>
                <a:gdLst>
                  <a:gd name="connsiteX0" fmla="*/ 473994 w 708971"/>
                  <a:gd name="connsiteY0" fmla="*/ 1340832 h 1341607"/>
                  <a:gd name="connsiteX1" fmla="*/ 676818 w 708971"/>
                  <a:gd name="connsiteY1" fmla="*/ 1265442 h 1341607"/>
                  <a:gd name="connsiteX2" fmla="*/ 708971 w 708971"/>
                  <a:gd name="connsiteY2" fmla="*/ 1239075 h 1341607"/>
                  <a:gd name="connsiteX3" fmla="*/ 708971 w 708971"/>
                  <a:gd name="connsiteY3" fmla="*/ 589345 h 1341607"/>
                  <a:gd name="connsiteX4" fmla="*/ 669113 w 708971"/>
                  <a:gd name="connsiteY4" fmla="*/ 556623 h 1341607"/>
                  <a:gd name="connsiteX5" fmla="*/ 439129 w 708971"/>
                  <a:gd name="connsiteY5" fmla="*/ 495924 h 1341607"/>
                  <a:gd name="connsiteX6" fmla="*/ 204250 w 708971"/>
                  <a:gd name="connsiteY6" fmla="*/ 598783 h 1341607"/>
                  <a:gd name="connsiteX7" fmla="*/ 639144 w 708971"/>
                  <a:gd name="connsiteY7" fmla="*/ 82654 h 1341607"/>
                  <a:gd name="connsiteX8" fmla="*/ 585929 w 708971"/>
                  <a:gd name="connsiteY8" fmla="*/ 0 h 1341607"/>
                  <a:gd name="connsiteX9" fmla="*/ 2400 w 708971"/>
                  <a:gd name="connsiteY9" fmla="*/ 896337 h 1341607"/>
                  <a:gd name="connsiteX10" fmla="*/ 473994 w 708971"/>
                  <a:gd name="connsiteY10" fmla="*/ 1340832 h 134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8971" h="1341607">
                    <a:moveTo>
                      <a:pt x="473994" y="1340832"/>
                    </a:moveTo>
                    <a:cubicBezTo>
                      <a:pt x="537990" y="1336010"/>
                      <a:pt x="611275" y="1310267"/>
                      <a:pt x="676818" y="1265442"/>
                    </a:cubicBezTo>
                    <a:lnTo>
                      <a:pt x="708971" y="1239075"/>
                    </a:lnTo>
                    <a:lnTo>
                      <a:pt x="708971" y="589345"/>
                    </a:lnTo>
                    <a:lnTo>
                      <a:pt x="669113" y="556623"/>
                    </a:lnTo>
                    <a:cubicBezTo>
                      <a:pt x="603677" y="512885"/>
                      <a:pt x="525145" y="489036"/>
                      <a:pt x="439129" y="495924"/>
                    </a:cubicBezTo>
                    <a:cubicBezTo>
                      <a:pt x="329029" y="503271"/>
                      <a:pt x="292329" y="534496"/>
                      <a:pt x="204250" y="598783"/>
                    </a:cubicBezTo>
                    <a:cubicBezTo>
                      <a:pt x="206085" y="391229"/>
                      <a:pt x="521704" y="139594"/>
                      <a:pt x="639144" y="82654"/>
                    </a:cubicBezTo>
                    <a:cubicBezTo>
                      <a:pt x="639144" y="82654"/>
                      <a:pt x="607949" y="33062"/>
                      <a:pt x="585929" y="0"/>
                    </a:cubicBezTo>
                    <a:cubicBezTo>
                      <a:pt x="319854" y="53266"/>
                      <a:pt x="-32465" y="424291"/>
                      <a:pt x="2400" y="896337"/>
                    </a:cubicBezTo>
                    <a:cubicBezTo>
                      <a:pt x="26255" y="1206749"/>
                      <a:pt x="301504" y="1353689"/>
                      <a:pt x="473994" y="1340832"/>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nb-NO" dirty="0"/>
              </a:p>
            </p:txBody>
          </p:sp>
        </p:grpSp>
      </p:grpSp>
      <p:grpSp>
        <p:nvGrpSpPr>
          <p:cNvPr id="13" name="Group 12">
            <a:extLst>
              <a:ext uri="{FF2B5EF4-FFF2-40B4-BE49-F238E27FC236}">
                <a16:creationId xmlns:a16="http://schemas.microsoft.com/office/drawing/2014/main" id="{AC757D71-F91D-46D6-A236-F06B223B15D2}"/>
              </a:ext>
            </a:extLst>
          </p:cNvPr>
          <p:cNvGrpSpPr/>
          <p:nvPr/>
        </p:nvGrpSpPr>
        <p:grpSpPr>
          <a:xfrm>
            <a:off x="407988" y="4517712"/>
            <a:ext cx="3249216" cy="1159320"/>
            <a:chOff x="407988" y="4517712"/>
            <a:chExt cx="3249216" cy="1159320"/>
          </a:xfrm>
        </p:grpSpPr>
        <p:sp>
          <p:nvSpPr>
            <p:cNvPr id="105" name="Espace réservé du texte 20">
              <a:extLst>
                <a:ext uri="{FF2B5EF4-FFF2-40B4-BE49-F238E27FC236}">
                  <a16:creationId xmlns:a16="http://schemas.microsoft.com/office/drawing/2014/main" id="{48623517-8338-4CCD-B2BD-744A89EAF98E}"/>
                </a:ext>
              </a:extLst>
            </p:cNvPr>
            <p:cNvSpPr txBox="1">
              <a:spLocks/>
            </p:cNvSpPr>
            <p:nvPr/>
          </p:nvSpPr>
          <p:spPr>
            <a:xfrm>
              <a:off x="980593" y="4697533"/>
              <a:ext cx="2676611" cy="799678"/>
            </a:xfrm>
            <a:prstGeom prst="rect">
              <a:avLst/>
            </a:prstGeom>
            <a:noFill/>
          </p:spPr>
          <p:txBody>
            <a:bodyPr anchor="ctr">
              <a:normAutofit/>
            </a:bodyPr>
            <a:lstStyle>
              <a:lvl1pPr marL="0" indent="0" algn="l" defTabSz="914400" rtl="0" eaLnBrk="1" latinLnBrk="0" hangingPunct="1">
                <a:lnSpc>
                  <a:spcPct val="90000"/>
                </a:lnSpc>
                <a:spcBef>
                  <a:spcPts val="1800"/>
                </a:spcBef>
                <a:buSzPct val="50000"/>
                <a:buFont typeface="Arial" panose="020B0406020202030204" pitchFamily="34" charset="0"/>
                <a:buNone/>
                <a:defRPr sz="2800" b="0" kern="1200">
                  <a:solidFill>
                    <a:schemeClr val="bg2"/>
                  </a:solidFill>
                  <a:latin typeface="+mn-lt"/>
                  <a:ea typeface="+mn-ea"/>
                  <a:cs typeface="+mn-cs"/>
                </a:defRPr>
              </a:lvl1pPr>
              <a:lvl2pPr marL="447675" indent="-314325" algn="l" defTabSz="914400" rtl="0" eaLnBrk="1" latinLnBrk="0" hangingPunct="1">
                <a:lnSpc>
                  <a:spcPct val="90000"/>
                </a:lnSpc>
                <a:spcBef>
                  <a:spcPts val="600"/>
                </a:spcBef>
                <a:buFont typeface="Arial" panose="020B0604020202020204" pitchFamily="34" charset="0"/>
                <a:buChar char="—"/>
                <a:defRPr sz="1400" kern="1200">
                  <a:solidFill>
                    <a:schemeClr val="bg2"/>
                  </a:solidFill>
                  <a:latin typeface="+mn-lt"/>
                  <a:ea typeface="+mn-ea"/>
                  <a:cs typeface="+mn-cs"/>
                </a:defRPr>
              </a:lvl2pPr>
              <a:lvl3pPr marL="714375" indent="-171450" algn="l" defTabSz="914400" rtl="0" eaLnBrk="1" latinLnBrk="0" hangingPunct="1">
                <a:lnSpc>
                  <a:spcPct val="90000"/>
                </a:lnSpc>
                <a:spcBef>
                  <a:spcPts val="600"/>
                </a:spcBef>
                <a:buFont typeface="Courier New" panose="02070309020205020404" pitchFamily="49" charset="0"/>
                <a:buChar char="o"/>
                <a:defRPr sz="1200" kern="1200">
                  <a:solidFill>
                    <a:schemeClr val="bg2"/>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Arial"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1200" dirty="0">
                  <a:solidFill>
                    <a:schemeClr val="tx1"/>
                  </a:solidFill>
                </a:rPr>
                <a:t>Det er avsatt øremerkede midler på kulturbudsjettet som skal gå til fritidsaktiviteter for denne gruppen.</a:t>
              </a:r>
            </a:p>
          </p:txBody>
        </p:sp>
        <p:cxnSp>
          <p:nvCxnSpPr>
            <p:cNvPr id="106" name="Straight Connector 35">
              <a:extLst>
                <a:ext uri="{FF2B5EF4-FFF2-40B4-BE49-F238E27FC236}">
                  <a16:creationId xmlns:a16="http://schemas.microsoft.com/office/drawing/2014/main" id="{5A471A96-40F7-4C20-9ADD-0B806070E67E}"/>
                </a:ext>
              </a:extLst>
            </p:cNvPr>
            <p:cNvCxnSpPr>
              <a:cxnSpLocks/>
            </p:cNvCxnSpPr>
            <p:nvPr/>
          </p:nvCxnSpPr>
          <p:spPr>
            <a:xfrm flipV="1">
              <a:off x="980593" y="4517712"/>
              <a:ext cx="0" cy="1159320"/>
            </a:xfrm>
            <a:prstGeom prst="line">
              <a:avLst/>
            </a:prstGeom>
            <a:ln w="12700">
              <a:gradFill>
                <a:gsLst>
                  <a:gs pos="0">
                    <a:srgbClr val="7FCECD">
                      <a:alpha val="0"/>
                    </a:srgbClr>
                  </a:gs>
                  <a:gs pos="55000">
                    <a:srgbClr val="7FCECD"/>
                  </a:gs>
                  <a:gs pos="100000">
                    <a:srgbClr val="7FCECD">
                      <a:alpha val="0"/>
                    </a:srgb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107" name="Group 106">
              <a:extLst>
                <a:ext uri="{FF2B5EF4-FFF2-40B4-BE49-F238E27FC236}">
                  <a16:creationId xmlns:a16="http://schemas.microsoft.com/office/drawing/2014/main" id="{1356F819-F0F6-4F62-8BC8-8B9555116B9D}"/>
                </a:ext>
              </a:extLst>
            </p:cNvPr>
            <p:cNvGrpSpPr>
              <a:grpSpLocks noChangeAspect="1"/>
            </p:cNvGrpSpPr>
            <p:nvPr/>
          </p:nvGrpSpPr>
          <p:grpSpPr>
            <a:xfrm>
              <a:off x="407988" y="4838172"/>
              <a:ext cx="572605" cy="518400"/>
              <a:chOff x="1655523" y="2652173"/>
              <a:chExt cx="1495234" cy="1353689"/>
            </a:xfrm>
            <a:solidFill>
              <a:srgbClr val="7FCECD"/>
            </a:solidFill>
          </p:grpSpPr>
          <p:sp>
            <p:nvSpPr>
              <p:cNvPr id="108" name="Freeform 11">
                <a:extLst>
                  <a:ext uri="{FF2B5EF4-FFF2-40B4-BE49-F238E27FC236}">
                    <a16:creationId xmlns:a16="http://schemas.microsoft.com/office/drawing/2014/main" id="{76F1708C-6D75-4787-A0C0-A2918BF3EB3C}"/>
                  </a:ext>
                </a:extLst>
              </p:cNvPr>
              <p:cNvSpPr>
                <a:spLocks/>
              </p:cNvSpPr>
              <p:nvPr userDrawn="1"/>
            </p:nvSpPr>
            <p:spPr bwMode="auto">
              <a:xfrm rot="10800000" flipH="1">
                <a:off x="1655523" y="2652173"/>
                <a:ext cx="815012" cy="1353689"/>
              </a:xfrm>
              <a:custGeom>
                <a:avLst/>
                <a:gdLst>
                  <a:gd name="T0" fmla="*/ 409 w 444"/>
                  <a:gd name="T1" fmla="*/ 324 h 737"/>
                  <a:gd name="T2" fmla="*/ 257 w 444"/>
                  <a:gd name="T3" fmla="*/ 270 h 737"/>
                  <a:gd name="T4" fmla="*/ 130 w 444"/>
                  <a:gd name="T5" fmla="*/ 326 h 737"/>
                  <a:gd name="T6" fmla="*/ 366 w 444"/>
                  <a:gd name="T7" fmla="*/ 45 h 737"/>
                  <a:gd name="T8" fmla="*/ 338 w 444"/>
                  <a:gd name="T9" fmla="*/ 0 h 737"/>
                  <a:gd name="T10" fmla="*/ 19 w 444"/>
                  <a:gd name="T11" fmla="*/ 489 h 737"/>
                  <a:gd name="T12" fmla="*/ 276 w 444"/>
                  <a:gd name="T13" fmla="*/ 730 h 737"/>
                  <a:gd name="T14" fmla="*/ 444 w 444"/>
                  <a:gd name="T15" fmla="*/ 634 h 737"/>
                  <a:gd name="T16" fmla="*/ 391 w 444"/>
                  <a:gd name="T17" fmla="*/ 493 h 737"/>
                  <a:gd name="T18" fmla="*/ 409 w 444"/>
                  <a:gd name="T19" fmla="*/ 324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4" h="737">
                    <a:moveTo>
                      <a:pt x="409" y="324"/>
                    </a:moveTo>
                    <a:cubicBezTo>
                      <a:pt x="369" y="287"/>
                      <a:pt x="316" y="265"/>
                      <a:pt x="257" y="270"/>
                    </a:cubicBezTo>
                    <a:cubicBezTo>
                      <a:pt x="198" y="274"/>
                      <a:pt x="177" y="291"/>
                      <a:pt x="130" y="326"/>
                    </a:cubicBezTo>
                    <a:cubicBezTo>
                      <a:pt x="131" y="213"/>
                      <a:pt x="302" y="76"/>
                      <a:pt x="366" y="45"/>
                    </a:cubicBezTo>
                    <a:cubicBezTo>
                      <a:pt x="366" y="45"/>
                      <a:pt x="350" y="18"/>
                      <a:pt x="338" y="0"/>
                    </a:cubicBezTo>
                    <a:cubicBezTo>
                      <a:pt x="192" y="30"/>
                      <a:pt x="0" y="231"/>
                      <a:pt x="19" y="489"/>
                    </a:cubicBezTo>
                    <a:cubicBezTo>
                      <a:pt x="32" y="657"/>
                      <a:pt x="182" y="737"/>
                      <a:pt x="276" y="730"/>
                    </a:cubicBezTo>
                    <a:cubicBezTo>
                      <a:pt x="332" y="726"/>
                      <a:pt x="401" y="693"/>
                      <a:pt x="444" y="634"/>
                    </a:cubicBezTo>
                    <a:cubicBezTo>
                      <a:pt x="416" y="598"/>
                      <a:pt x="396" y="551"/>
                      <a:pt x="391" y="493"/>
                    </a:cubicBezTo>
                    <a:cubicBezTo>
                      <a:pt x="387" y="433"/>
                      <a:pt x="394" y="376"/>
                      <a:pt x="409" y="3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dirty="0"/>
              </a:p>
            </p:txBody>
          </p:sp>
          <p:sp>
            <p:nvSpPr>
              <p:cNvPr id="109" name="Freeform: Shape 108">
                <a:extLst>
                  <a:ext uri="{FF2B5EF4-FFF2-40B4-BE49-F238E27FC236}">
                    <a16:creationId xmlns:a16="http://schemas.microsoft.com/office/drawing/2014/main" id="{4BF83A6F-45D0-4A43-9600-16D262CE4BCE}"/>
                  </a:ext>
                </a:extLst>
              </p:cNvPr>
              <p:cNvSpPr>
                <a:spLocks/>
              </p:cNvSpPr>
              <p:nvPr userDrawn="1"/>
            </p:nvSpPr>
            <p:spPr bwMode="auto">
              <a:xfrm rot="10800000" flipH="1">
                <a:off x="2441786" y="2652887"/>
                <a:ext cx="708971" cy="1341607"/>
              </a:xfrm>
              <a:custGeom>
                <a:avLst/>
                <a:gdLst>
                  <a:gd name="connsiteX0" fmla="*/ 473994 w 708971"/>
                  <a:gd name="connsiteY0" fmla="*/ 1340832 h 1341607"/>
                  <a:gd name="connsiteX1" fmla="*/ 676818 w 708971"/>
                  <a:gd name="connsiteY1" fmla="*/ 1265442 h 1341607"/>
                  <a:gd name="connsiteX2" fmla="*/ 708971 w 708971"/>
                  <a:gd name="connsiteY2" fmla="*/ 1239075 h 1341607"/>
                  <a:gd name="connsiteX3" fmla="*/ 708971 w 708971"/>
                  <a:gd name="connsiteY3" fmla="*/ 589345 h 1341607"/>
                  <a:gd name="connsiteX4" fmla="*/ 669113 w 708971"/>
                  <a:gd name="connsiteY4" fmla="*/ 556623 h 1341607"/>
                  <a:gd name="connsiteX5" fmla="*/ 439129 w 708971"/>
                  <a:gd name="connsiteY5" fmla="*/ 495924 h 1341607"/>
                  <a:gd name="connsiteX6" fmla="*/ 204250 w 708971"/>
                  <a:gd name="connsiteY6" fmla="*/ 598783 h 1341607"/>
                  <a:gd name="connsiteX7" fmla="*/ 639144 w 708971"/>
                  <a:gd name="connsiteY7" fmla="*/ 82654 h 1341607"/>
                  <a:gd name="connsiteX8" fmla="*/ 585929 w 708971"/>
                  <a:gd name="connsiteY8" fmla="*/ 0 h 1341607"/>
                  <a:gd name="connsiteX9" fmla="*/ 2400 w 708971"/>
                  <a:gd name="connsiteY9" fmla="*/ 896337 h 1341607"/>
                  <a:gd name="connsiteX10" fmla="*/ 473994 w 708971"/>
                  <a:gd name="connsiteY10" fmla="*/ 1340832 h 134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8971" h="1341607">
                    <a:moveTo>
                      <a:pt x="473994" y="1340832"/>
                    </a:moveTo>
                    <a:cubicBezTo>
                      <a:pt x="537990" y="1336010"/>
                      <a:pt x="611275" y="1310267"/>
                      <a:pt x="676818" y="1265442"/>
                    </a:cubicBezTo>
                    <a:lnTo>
                      <a:pt x="708971" y="1239075"/>
                    </a:lnTo>
                    <a:lnTo>
                      <a:pt x="708971" y="589345"/>
                    </a:lnTo>
                    <a:lnTo>
                      <a:pt x="669113" y="556623"/>
                    </a:lnTo>
                    <a:cubicBezTo>
                      <a:pt x="603677" y="512885"/>
                      <a:pt x="525145" y="489036"/>
                      <a:pt x="439129" y="495924"/>
                    </a:cubicBezTo>
                    <a:cubicBezTo>
                      <a:pt x="329029" y="503271"/>
                      <a:pt x="292329" y="534496"/>
                      <a:pt x="204250" y="598783"/>
                    </a:cubicBezTo>
                    <a:cubicBezTo>
                      <a:pt x="206085" y="391229"/>
                      <a:pt x="521704" y="139594"/>
                      <a:pt x="639144" y="82654"/>
                    </a:cubicBezTo>
                    <a:cubicBezTo>
                      <a:pt x="639144" y="82654"/>
                      <a:pt x="607949" y="33062"/>
                      <a:pt x="585929" y="0"/>
                    </a:cubicBezTo>
                    <a:cubicBezTo>
                      <a:pt x="319854" y="53266"/>
                      <a:pt x="-32465" y="424291"/>
                      <a:pt x="2400" y="896337"/>
                    </a:cubicBezTo>
                    <a:cubicBezTo>
                      <a:pt x="26255" y="1206749"/>
                      <a:pt x="301504" y="1353689"/>
                      <a:pt x="473994" y="13408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nb-NO" dirty="0"/>
              </a:p>
            </p:txBody>
          </p:sp>
        </p:grpSp>
      </p:grpSp>
      <p:grpSp>
        <p:nvGrpSpPr>
          <p:cNvPr id="125" name="Group 124">
            <a:extLst>
              <a:ext uri="{FF2B5EF4-FFF2-40B4-BE49-F238E27FC236}">
                <a16:creationId xmlns:a16="http://schemas.microsoft.com/office/drawing/2014/main" id="{1AE8F7BA-83EF-494C-8A69-BB13D4D29493}"/>
              </a:ext>
            </a:extLst>
          </p:cNvPr>
          <p:cNvGrpSpPr/>
          <p:nvPr/>
        </p:nvGrpSpPr>
        <p:grpSpPr>
          <a:xfrm>
            <a:off x="8185012" y="1801730"/>
            <a:ext cx="3249216" cy="1159320"/>
            <a:chOff x="4409730" y="4517712"/>
            <a:chExt cx="3249216" cy="1159320"/>
          </a:xfrm>
        </p:grpSpPr>
        <p:sp>
          <p:nvSpPr>
            <p:cNvPr id="112" name="Espace réservé du texte 20">
              <a:extLst>
                <a:ext uri="{FF2B5EF4-FFF2-40B4-BE49-F238E27FC236}">
                  <a16:creationId xmlns:a16="http://schemas.microsoft.com/office/drawing/2014/main" id="{AC9F7A4B-2D47-41D7-B761-5ECA8B594904}"/>
                </a:ext>
              </a:extLst>
            </p:cNvPr>
            <p:cNvSpPr txBox="1">
              <a:spLocks/>
            </p:cNvSpPr>
            <p:nvPr/>
          </p:nvSpPr>
          <p:spPr>
            <a:xfrm>
              <a:off x="4982335" y="4697533"/>
              <a:ext cx="2676611" cy="799678"/>
            </a:xfrm>
            <a:prstGeom prst="rect">
              <a:avLst/>
            </a:prstGeom>
            <a:noFill/>
          </p:spPr>
          <p:txBody>
            <a:bodyPr anchor="ctr">
              <a:noAutofit/>
            </a:bodyPr>
            <a:lstStyle>
              <a:lvl1pPr marL="0" indent="0" algn="l" defTabSz="914400" rtl="0" eaLnBrk="1" latinLnBrk="0" hangingPunct="1">
                <a:lnSpc>
                  <a:spcPct val="90000"/>
                </a:lnSpc>
                <a:spcBef>
                  <a:spcPts val="1800"/>
                </a:spcBef>
                <a:buSzPct val="50000"/>
                <a:buFont typeface="Arial" panose="020B0406020202030204" pitchFamily="34" charset="0"/>
                <a:buNone/>
                <a:defRPr sz="2800" b="0" kern="1200">
                  <a:solidFill>
                    <a:schemeClr val="bg2"/>
                  </a:solidFill>
                  <a:latin typeface="+mn-lt"/>
                  <a:ea typeface="+mn-ea"/>
                  <a:cs typeface="+mn-cs"/>
                </a:defRPr>
              </a:lvl1pPr>
              <a:lvl2pPr marL="447675" indent="-314325" algn="l" defTabSz="914400" rtl="0" eaLnBrk="1" latinLnBrk="0" hangingPunct="1">
                <a:lnSpc>
                  <a:spcPct val="90000"/>
                </a:lnSpc>
                <a:spcBef>
                  <a:spcPts val="600"/>
                </a:spcBef>
                <a:buFont typeface="Arial" panose="020B0604020202020204" pitchFamily="34" charset="0"/>
                <a:buChar char="—"/>
                <a:defRPr sz="1400" kern="1200">
                  <a:solidFill>
                    <a:schemeClr val="bg2"/>
                  </a:solidFill>
                  <a:latin typeface="+mn-lt"/>
                  <a:ea typeface="+mn-ea"/>
                  <a:cs typeface="+mn-cs"/>
                </a:defRPr>
              </a:lvl2pPr>
              <a:lvl3pPr marL="714375" indent="-171450" algn="l" defTabSz="914400" rtl="0" eaLnBrk="1" latinLnBrk="0" hangingPunct="1">
                <a:lnSpc>
                  <a:spcPct val="90000"/>
                </a:lnSpc>
                <a:spcBef>
                  <a:spcPts val="600"/>
                </a:spcBef>
                <a:buFont typeface="Courier New" panose="02070309020205020404" pitchFamily="49" charset="0"/>
                <a:buChar char="o"/>
                <a:defRPr sz="1200" kern="1200">
                  <a:solidFill>
                    <a:schemeClr val="bg2"/>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Arial"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1200" dirty="0">
                  <a:solidFill>
                    <a:schemeClr val="tx1"/>
                  </a:solidFill>
                </a:rPr>
                <a:t>Kommunen stiller seg bak Fritidserklæringen og har som mål at alle barn og unge skal ha mulighet til å delta i fritidsaktiviteter. Dette inkluderer selvsagt barn og unge med nedsatt funksjonsevne.</a:t>
              </a:r>
            </a:p>
          </p:txBody>
        </p:sp>
        <p:cxnSp>
          <p:nvCxnSpPr>
            <p:cNvPr id="113" name="Straight Connector 35">
              <a:extLst>
                <a:ext uri="{FF2B5EF4-FFF2-40B4-BE49-F238E27FC236}">
                  <a16:creationId xmlns:a16="http://schemas.microsoft.com/office/drawing/2014/main" id="{D8E664AE-D14C-4108-BA66-17D321382495}"/>
                </a:ext>
              </a:extLst>
            </p:cNvPr>
            <p:cNvCxnSpPr>
              <a:cxnSpLocks/>
            </p:cNvCxnSpPr>
            <p:nvPr/>
          </p:nvCxnSpPr>
          <p:spPr>
            <a:xfrm flipV="1">
              <a:off x="4982335" y="4517712"/>
              <a:ext cx="0" cy="1159320"/>
            </a:xfrm>
            <a:prstGeom prst="line">
              <a:avLst/>
            </a:prstGeom>
            <a:ln w="12700">
              <a:gradFill>
                <a:gsLst>
                  <a:gs pos="0">
                    <a:schemeClr val="bg2">
                      <a:lumMod val="60000"/>
                      <a:lumOff val="40000"/>
                      <a:alpha val="0"/>
                    </a:schemeClr>
                  </a:gs>
                  <a:gs pos="55000">
                    <a:schemeClr val="bg2">
                      <a:lumMod val="60000"/>
                      <a:lumOff val="40000"/>
                    </a:schemeClr>
                  </a:gs>
                  <a:gs pos="100000">
                    <a:schemeClr val="bg2">
                      <a:lumMod val="60000"/>
                      <a:lumOff val="4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114" name="Group 113">
              <a:extLst>
                <a:ext uri="{FF2B5EF4-FFF2-40B4-BE49-F238E27FC236}">
                  <a16:creationId xmlns:a16="http://schemas.microsoft.com/office/drawing/2014/main" id="{E5FBFC29-363F-4587-B365-E72B23035C89}"/>
                </a:ext>
              </a:extLst>
            </p:cNvPr>
            <p:cNvGrpSpPr>
              <a:grpSpLocks noChangeAspect="1"/>
            </p:cNvGrpSpPr>
            <p:nvPr/>
          </p:nvGrpSpPr>
          <p:grpSpPr>
            <a:xfrm>
              <a:off x="4409730" y="4838172"/>
              <a:ext cx="572605" cy="518400"/>
              <a:chOff x="1655523" y="2652173"/>
              <a:chExt cx="1495234" cy="1353689"/>
            </a:xfrm>
            <a:solidFill>
              <a:schemeClr val="bg2">
                <a:lumMod val="60000"/>
                <a:lumOff val="40000"/>
              </a:schemeClr>
            </a:solidFill>
          </p:grpSpPr>
          <p:sp>
            <p:nvSpPr>
              <p:cNvPr id="115" name="Freeform 11">
                <a:extLst>
                  <a:ext uri="{FF2B5EF4-FFF2-40B4-BE49-F238E27FC236}">
                    <a16:creationId xmlns:a16="http://schemas.microsoft.com/office/drawing/2014/main" id="{4A84B86E-1708-4B20-8771-D52236D7A946}"/>
                  </a:ext>
                </a:extLst>
              </p:cNvPr>
              <p:cNvSpPr>
                <a:spLocks/>
              </p:cNvSpPr>
              <p:nvPr userDrawn="1"/>
            </p:nvSpPr>
            <p:spPr bwMode="auto">
              <a:xfrm rot="10800000" flipH="1">
                <a:off x="1655523" y="2652173"/>
                <a:ext cx="815012" cy="1353689"/>
              </a:xfrm>
              <a:custGeom>
                <a:avLst/>
                <a:gdLst>
                  <a:gd name="T0" fmla="*/ 409 w 444"/>
                  <a:gd name="T1" fmla="*/ 324 h 737"/>
                  <a:gd name="T2" fmla="*/ 257 w 444"/>
                  <a:gd name="T3" fmla="*/ 270 h 737"/>
                  <a:gd name="T4" fmla="*/ 130 w 444"/>
                  <a:gd name="T5" fmla="*/ 326 h 737"/>
                  <a:gd name="T6" fmla="*/ 366 w 444"/>
                  <a:gd name="T7" fmla="*/ 45 h 737"/>
                  <a:gd name="T8" fmla="*/ 338 w 444"/>
                  <a:gd name="T9" fmla="*/ 0 h 737"/>
                  <a:gd name="T10" fmla="*/ 19 w 444"/>
                  <a:gd name="T11" fmla="*/ 489 h 737"/>
                  <a:gd name="T12" fmla="*/ 276 w 444"/>
                  <a:gd name="T13" fmla="*/ 730 h 737"/>
                  <a:gd name="T14" fmla="*/ 444 w 444"/>
                  <a:gd name="T15" fmla="*/ 634 h 737"/>
                  <a:gd name="T16" fmla="*/ 391 w 444"/>
                  <a:gd name="T17" fmla="*/ 493 h 737"/>
                  <a:gd name="T18" fmla="*/ 409 w 444"/>
                  <a:gd name="T19" fmla="*/ 324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4" h="737">
                    <a:moveTo>
                      <a:pt x="409" y="324"/>
                    </a:moveTo>
                    <a:cubicBezTo>
                      <a:pt x="369" y="287"/>
                      <a:pt x="316" y="265"/>
                      <a:pt x="257" y="270"/>
                    </a:cubicBezTo>
                    <a:cubicBezTo>
                      <a:pt x="198" y="274"/>
                      <a:pt x="177" y="291"/>
                      <a:pt x="130" y="326"/>
                    </a:cubicBezTo>
                    <a:cubicBezTo>
                      <a:pt x="131" y="213"/>
                      <a:pt x="302" y="76"/>
                      <a:pt x="366" y="45"/>
                    </a:cubicBezTo>
                    <a:cubicBezTo>
                      <a:pt x="366" y="45"/>
                      <a:pt x="350" y="18"/>
                      <a:pt x="338" y="0"/>
                    </a:cubicBezTo>
                    <a:cubicBezTo>
                      <a:pt x="192" y="30"/>
                      <a:pt x="0" y="231"/>
                      <a:pt x="19" y="489"/>
                    </a:cubicBezTo>
                    <a:cubicBezTo>
                      <a:pt x="32" y="657"/>
                      <a:pt x="182" y="737"/>
                      <a:pt x="276" y="730"/>
                    </a:cubicBezTo>
                    <a:cubicBezTo>
                      <a:pt x="332" y="726"/>
                      <a:pt x="401" y="693"/>
                      <a:pt x="444" y="634"/>
                    </a:cubicBezTo>
                    <a:cubicBezTo>
                      <a:pt x="416" y="598"/>
                      <a:pt x="396" y="551"/>
                      <a:pt x="391" y="493"/>
                    </a:cubicBezTo>
                    <a:cubicBezTo>
                      <a:pt x="387" y="433"/>
                      <a:pt x="394" y="376"/>
                      <a:pt x="409" y="3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dirty="0"/>
              </a:p>
            </p:txBody>
          </p:sp>
          <p:sp>
            <p:nvSpPr>
              <p:cNvPr id="116" name="Freeform: Shape 115">
                <a:extLst>
                  <a:ext uri="{FF2B5EF4-FFF2-40B4-BE49-F238E27FC236}">
                    <a16:creationId xmlns:a16="http://schemas.microsoft.com/office/drawing/2014/main" id="{4B323A81-8E6D-47A9-9BDB-E2AF11FCB039}"/>
                  </a:ext>
                </a:extLst>
              </p:cNvPr>
              <p:cNvSpPr>
                <a:spLocks/>
              </p:cNvSpPr>
              <p:nvPr userDrawn="1"/>
            </p:nvSpPr>
            <p:spPr bwMode="auto">
              <a:xfrm rot="10800000" flipH="1">
                <a:off x="2441786" y="2652887"/>
                <a:ext cx="708971" cy="1341607"/>
              </a:xfrm>
              <a:custGeom>
                <a:avLst/>
                <a:gdLst>
                  <a:gd name="connsiteX0" fmla="*/ 473994 w 708971"/>
                  <a:gd name="connsiteY0" fmla="*/ 1340832 h 1341607"/>
                  <a:gd name="connsiteX1" fmla="*/ 676818 w 708971"/>
                  <a:gd name="connsiteY1" fmla="*/ 1265442 h 1341607"/>
                  <a:gd name="connsiteX2" fmla="*/ 708971 w 708971"/>
                  <a:gd name="connsiteY2" fmla="*/ 1239075 h 1341607"/>
                  <a:gd name="connsiteX3" fmla="*/ 708971 w 708971"/>
                  <a:gd name="connsiteY3" fmla="*/ 589345 h 1341607"/>
                  <a:gd name="connsiteX4" fmla="*/ 669113 w 708971"/>
                  <a:gd name="connsiteY4" fmla="*/ 556623 h 1341607"/>
                  <a:gd name="connsiteX5" fmla="*/ 439129 w 708971"/>
                  <a:gd name="connsiteY5" fmla="*/ 495924 h 1341607"/>
                  <a:gd name="connsiteX6" fmla="*/ 204250 w 708971"/>
                  <a:gd name="connsiteY6" fmla="*/ 598783 h 1341607"/>
                  <a:gd name="connsiteX7" fmla="*/ 639144 w 708971"/>
                  <a:gd name="connsiteY7" fmla="*/ 82654 h 1341607"/>
                  <a:gd name="connsiteX8" fmla="*/ 585929 w 708971"/>
                  <a:gd name="connsiteY8" fmla="*/ 0 h 1341607"/>
                  <a:gd name="connsiteX9" fmla="*/ 2400 w 708971"/>
                  <a:gd name="connsiteY9" fmla="*/ 896337 h 1341607"/>
                  <a:gd name="connsiteX10" fmla="*/ 473994 w 708971"/>
                  <a:gd name="connsiteY10" fmla="*/ 1340832 h 134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8971" h="1341607">
                    <a:moveTo>
                      <a:pt x="473994" y="1340832"/>
                    </a:moveTo>
                    <a:cubicBezTo>
                      <a:pt x="537990" y="1336010"/>
                      <a:pt x="611275" y="1310267"/>
                      <a:pt x="676818" y="1265442"/>
                    </a:cubicBezTo>
                    <a:lnTo>
                      <a:pt x="708971" y="1239075"/>
                    </a:lnTo>
                    <a:lnTo>
                      <a:pt x="708971" y="589345"/>
                    </a:lnTo>
                    <a:lnTo>
                      <a:pt x="669113" y="556623"/>
                    </a:lnTo>
                    <a:cubicBezTo>
                      <a:pt x="603677" y="512885"/>
                      <a:pt x="525145" y="489036"/>
                      <a:pt x="439129" y="495924"/>
                    </a:cubicBezTo>
                    <a:cubicBezTo>
                      <a:pt x="329029" y="503271"/>
                      <a:pt x="292329" y="534496"/>
                      <a:pt x="204250" y="598783"/>
                    </a:cubicBezTo>
                    <a:cubicBezTo>
                      <a:pt x="206085" y="391229"/>
                      <a:pt x="521704" y="139594"/>
                      <a:pt x="639144" y="82654"/>
                    </a:cubicBezTo>
                    <a:cubicBezTo>
                      <a:pt x="639144" y="82654"/>
                      <a:pt x="607949" y="33062"/>
                      <a:pt x="585929" y="0"/>
                    </a:cubicBezTo>
                    <a:cubicBezTo>
                      <a:pt x="319854" y="53266"/>
                      <a:pt x="-32465" y="424291"/>
                      <a:pt x="2400" y="896337"/>
                    </a:cubicBezTo>
                    <a:cubicBezTo>
                      <a:pt x="26255" y="1206749"/>
                      <a:pt x="301504" y="1353689"/>
                      <a:pt x="473994" y="13408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nb-NO" dirty="0"/>
              </a:p>
            </p:txBody>
          </p:sp>
        </p:grpSp>
      </p:grpSp>
      <p:grpSp>
        <p:nvGrpSpPr>
          <p:cNvPr id="124" name="Group 123">
            <a:extLst>
              <a:ext uri="{FF2B5EF4-FFF2-40B4-BE49-F238E27FC236}">
                <a16:creationId xmlns:a16="http://schemas.microsoft.com/office/drawing/2014/main" id="{484E7F1C-E221-4FB6-9B16-E56B61B21823}"/>
              </a:ext>
            </a:extLst>
          </p:cNvPr>
          <p:cNvGrpSpPr/>
          <p:nvPr/>
        </p:nvGrpSpPr>
        <p:grpSpPr>
          <a:xfrm>
            <a:off x="300070" y="2900624"/>
            <a:ext cx="3249216" cy="1159320"/>
            <a:chOff x="6806804" y="3003985"/>
            <a:chExt cx="3249216" cy="1159320"/>
          </a:xfrm>
        </p:grpSpPr>
        <p:sp>
          <p:nvSpPr>
            <p:cNvPr id="119" name="Espace réservé du texte 20">
              <a:extLst>
                <a:ext uri="{FF2B5EF4-FFF2-40B4-BE49-F238E27FC236}">
                  <a16:creationId xmlns:a16="http://schemas.microsoft.com/office/drawing/2014/main" id="{F7A5666B-5F12-48E8-BB6D-58FC1ACEC665}"/>
                </a:ext>
              </a:extLst>
            </p:cNvPr>
            <p:cNvSpPr txBox="1">
              <a:spLocks/>
            </p:cNvSpPr>
            <p:nvPr/>
          </p:nvSpPr>
          <p:spPr>
            <a:xfrm>
              <a:off x="7379409" y="3183806"/>
              <a:ext cx="2676611" cy="799678"/>
            </a:xfrm>
            <a:prstGeom prst="rect">
              <a:avLst/>
            </a:prstGeom>
            <a:noFill/>
          </p:spPr>
          <p:txBody>
            <a:bodyPr anchor="ctr">
              <a:normAutofit/>
            </a:bodyPr>
            <a:lstStyle>
              <a:lvl1pPr marL="0" indent="0" algn="l" defTabSz="914400" rtl="0" eaLnBrk="1" latinLnBrk="0" hangingPunct="1">
                <a:lnSpc>
                  <a:spcPct val="90000"/>
                </a:lnSpc>
                <a:spcBef>
                  <a:spcPts val="1800"/>
                </a:spcBef>
                <a:buSzPct val="50000"/>
                <a:buFont typeface="Arial" panose="020B0406020202030204" pitchFamily="34" charset="0"/>
                <a:buNone/>
                <a:defRPr sz="2800" b="0" kern="1200">
                  <a:solidFill>
                    <a:schemeClr val="bg2"/>
                  </a:solidFill>
                  <a:latin typeface="+mn-lt"/>
                  <a:ea typeface="+mn-ea"/>
                  <a:cs typeface="+mn-cs"/>
                </a:defRPr>
              </a:lvl1pPr>
              <a:lvl2pPr marL="447675" indent="-314325" algn="l" defTabSz="914400" rtl="0" eaLnBrk="1" latinLnBrk="0" hangingPunct="1">
                <a:lnSpc>
                  <a:spcPct val="90000"/>
                </a:lnSpc>
                <a:spcBef>
                  <a:spcPts val="600"/>
                </a:spcBef>
                <a:buFont typeface="Arial" panose="020B0604020202020204" pitchFamily="34" charset="0"/>
                <a:buChar char="—"/>
                <a:defRPr sz="1400" kern="1200">
                  <a:solidFill>
                    <a:schemeClr val="bg2"/>
                  </a:solidFill>
                  <a:latin typeface="+mn-lt"/>
                  <a:ea typeface="+mn-ea"/>
                  <a:cs typeface="+mn-cs"/>
                </a:defRPr>
              </a:lvl2pPr>
              <a:lvl3pPr marL="714375" indent="-171450" algn="l" defTabSz="914400" rtl="0" eaLnBrk="1" latinLnBrk="0" hangingPunct="1">
                <a:lnSpc>
                  <a:spcPct val="90000"/>
                </a:lnSpc>
                <a:spcBef>
                  <a:spcPts val="600"/>
                </a:spcBef>
                <a:buFont typeface="Courier New" panose="02070309020205020404" pitchFamily="49" charset="0"/>
                <a:buChar char="o"/>
                <a:defRPr sz="1200" kern="1200">
                  <a:solidFill>
                    <a:schemeClr val="bg2"/>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Arial"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1200" dirty="0">
                  <a:solidFill>
                    <a:schemeClr val="tx1"/>
                  </a:solidFill>
                </a:rPr>
                <a:t>Kommunen gir tilskudd til idrettsrådet for at de skal legge til rette for inkluderingstiltak.</a:t>
              </a:r>
            </a:p>
          </p:txBody>
        </p:sp>
        <p:cxnSp>
          <p:nvCxnSpPr>
            <p:cNvPr id="120" name="Straight Connector 35">
              <a:extLst>
                <a:ext uri="{FF2B5EF4-FFF2-40B4-BE49-F238E27FC236}">
                  <a16:creationId xmlns:a16="http://schemas.microsoft.com/office/drawing/2014/main" id="{D129E87A-31E9-418A-8FAB-BAF623BBDE9D}"/>
                </a:ext>
              </a:extLst>
            </p:cNvPr>
            <p:cNvCxnSpPr>
              <a:cxnSpLocks/>
            </p:cNvCxnSpPr>
            <p:nvPr/>
          </p:nvCxnSpPr>
          <p:spPr>
            <a:xfrm flipV="1">
              <a:off x="7379409" y="3003985"/>
              <a:ext cx="0" cy="1159320"/>
            </a:xfrm>
            <a:prstGeom prst="line">
              <a:avLst/>
            </a:prstGeom>
            <a:ln w="12700">
              <a:gradFill>
                <a:gsLst>
                  <a:gs pos="0">
                    <a:schemeClr val="tx2">
                      <a:lumMod val="75000"/>
                      <a:alpha val="0"/>
                    </a:schemeClr>
                  </a:gs>
                  <a:gs pos="55000">
                    <a:schemeClr val="tx2">
                      <a:lumMod val="75000"/>
                    </a:schemeClr>
                  </a:gs>
                  <a:gs pos="100000">
                    <a:schemeClr val="tx2">
                      <a:lumMod val="75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121" name="Group 120">
              <a:extLst>
                <a:ext uri="{FF2B5EF4-FFF2-40B4-BE49-F238E27FC236}">
                  <a16:creationId xmlns:a16="http://schemas.microsoft.com/office/drawing/2014/main" id="{01E6509D-1676-463C-A356-0BBE6D3D47BB}"/>
                </a:ext>
              </a:extLst>
            </p:cNvPr>
            <p:cNvGrpSpPr>
              <a:grpSpLocks noChangeAspect="1"/>
            </p:cNvGrpSpPr>
            <p:nvPr/>
          </p:nvGrpSpPr>
          <p:grpSpPr>
            <a:xfrm>
              <a:off x="6806804" y="3324445"/>
              <a:ext cx="572605" cy="518400"/>
              <a:chOff x="1655523" y="2652173"/>
              <a:chExt cx="1495234" cy="1353689"/>
            </a:xfrm>
            <a:solidFill>
              <a:schemeClr val="tx2">
                <a:lumMod val="75000"/>
              </a:schemeClr>
            </a:solidFill>
          </p:grpSpPr>
          <p:sp>
            <p:nvSpPr>
              <p:cNvPr id="122" name="Freeform 11">
                <a:extLst>
                  <a:ext uri="{FF2B5EF4-FFF2-40B4-BE49-F238E27FC236}">
                    <a16:creationId xmlns:a16="http://schemas.microsoft.com/office/drawing/2014/main" id="{7C271618-2291-4372-86A6-59F4B938C8B9}"/>
                  </a:ext>
                </a:extLst>
              </p:cNvPr>
              <p:cNvSpPr>
                <a:spLocks/>
              </p:cNvSpPr>
              <p:nvPr userDrawn="1"/>
            </p:nvSpPr>
            <p:spPr bwMode="auto">
              <a:xfrm rot="10800000" flipH="1">
                <a:off x="1655523" y="2652173"/>
                <a:ext cx="815012" cy="1353689"/>
              </a:xfrm>
              <a:custGeom>
                <a:avLst/>
                <a:gdLst>
                  <a:gd name="T0" fmla="*/ 409 w 444"/>
                  <a:gd name="T1" fmla="*/ 324 h 737"/>
                  <a:gd name="T2" fmla="*/ 257 w 444"/>
                  <a:gd name="T3" fmla="*/ 270 h 737"/>
                  <a:gd name="T4" fmla="*/ 130 w 444"/>
                  <a:gd name="T5" fmla="*/ 326 h 737"/>
                  <a:gd name="T6" fmla="*/ 366 w 444"/>
                  <a:gd name="T7" fmla="*/ 45 h 737"/>
                  <a:gd name="T8" fmla="*/ 338 w 444"/>
                  <a:gd name="T9" fmla="*/ 0 h 737"/>
                  <a:gd name="T10" fmla="*/ 19 w 444"/>
                  <a:gd name="T11" fmla="*/ 489 h 737"/>
                  <a:gd name="T12" fmla="*/ 276 w 444"/>
                  <a:gd name="T13" fmla="*/ 730 h 737"/>
                  <a:gd name="T14" fmla="*/ 444 w 444"/>
                  <a:gd name="T15" fmla="*/ 634 h 737"/>
                  <a:gd name="T16" fmla="*/ 391 w 444"/>
                  <a:gd name="T17" fmla="*/ 493 h 737"/>
                  <a:gd name="T18" fmla="*/ 409 w 444"/>
                  <a:gd name="T19" fmla="*/ 324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4" h="737">
                    <a:moveTo>
                      <a:pt x="409" y="324"/>
                    </a:moveTo>
                    <a:cubicBezTo>
                      <a:pt x="369" y="287"/>
                      <a:pt x="316" y="265"/>
                      <a:pt x="257" y="270"/>
                    </a:cubicBezTo>
                    <a:cubicBezTo>
                      <a:pt x="198" y="274"/>
                      <a:pt x="177" y="291"/>
                      <a:pt x="130" y="326"/>
                    </a:cubicBezTo>
                    <a:cubicBezTo>
                      <a:pt x="131" y="213"/>
                      <a:pt x="302" y="76"/>
                      <a:pt x="366" y="45"/>
                    </a:cubicBezTo>
                    <a:cubicBezTo>
                      <a:pt x="366" y="45"/>
                      <a:pt x="350" y="18"/>
                      <a:pt x="338" y="0"/>
                    </a:cubicBezTo>
                    <a:cubicBezTo>
                      <a:pt x="192" y="30"/>
                      <a:pt x="0" y="231"/>
                      <a:pt x="19" y="489"/>
                    </a:cubicBezTo>
                    <a:cubicBezTo>
                      <a:pt x="32" y="657"/>
                      <a:pt x="182" y="737"/>
                      <a:pt x="276" y="730"/>
                    </a:cubicBezTo>
                    <a:cubicBezTo>
                      <a:pt x="332" y="726"/>
                      <a:pt x="401" y="693"/>
                      <a:pt x="444" y="634"/>
                    </a:cubicBezTo>
                    <a:cubicBezTo>
                      <a:pt x="416" y="598"/>
                      <a:pt x="396" y="551"/>
                      <a:pt x="391" y="493"/>
                    </a:cubicBezTo>
                    <a:cubicBezTo>
                      <a:pt x="387" y="433"/>
                      <a:pt x="394" y="376"/>
                      <a:pt x="409" y="3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dirty="0"/>
              </a:p>
            </p:txBody>
          </p:sp>
          <p:sp>
            <p:nvSpPr>
              <p:cNvPr id="123" name="Freeform: Shape 122">
                <a:extLst>
                  <a:ext uri="{FF2B5EF4-FFF2-40B4-BE49-F238E27FC236}">
                    <a16:creationId xmlns:a16="http://schemas.microsoft.com/office/drawing/2014/main" id="{A0BF443D-36A6-4621-9FDB-15762E95194A}"/>
                  </a:ext>
                </a:extLst>
              </p:cNvPr>
              <p:cNvSpPr>
                <a:spLocks/>
              </p:cNvSpPr>
              <p:nvPr userDrawn="1"/>
            </p:nvSpPr>
            <p:spPr bwMode="auto">
              <a:xfrm rot="10800000" flipH="1">
                <a:off x="2441786" y="2652887"/>
                <a:ext cx="708971" cy="1341607"/>
              </a:xfrm>
              <a:custGeom>
                <a:avLst/>
                <a:gdLst>
                  <a:gd name="connsiteX0" fmla="*/ 473994 w 708971"/>
                  <a:gd name="connsiteY0" fmla="*/ 1340832 h 1341607"/>
                  <a:gd name="connsiteX1" fmla="*/ 676818 w 708971"/>
                  <a:gd name="connsiteY1" fmla="*/ 1265442 h 1341607"/>
                  <a:gd name="connsiteX2" fmla="*/ 708971 w 708971"/>
                  <a:gd name="connsiteY2" fmla="*/ 1239075 h 1341607"/>
                  <a:gd name="connsiteX3" fmla="*/ 708971 w 708971"/>
                  <a:gd name="connsiteY3" fmla="*/ 589345 h 1341607"/>
                  <a:gd name="connsiteX4" fmla="*/ 669113 w 708971"/>
                  <a:gd name="connsiteY4" fmla="*/ 556623 h 1341607"/>
                  <a:gd name="connsiteX5" fmla="*/ 439129 w 708971"/>
                  <a:gd name="connsiteY5" fmla="*/ 495924 h 1341607"/>
                  <a:gd name="connsiteX6" fmla="*/ 204250 w 708971"/>
                  <a:gd name="connsiteY6" fmla="*/ 598783 h 1341607"/>
                  <a:gd name="connsiteX7" fmla="*/ 639144 w 708971"/>
                  <a:gd name="connsiteY7" fmla="*/ 82654 h 1341607"/>
                  <a:gd name="connsiteX8" fmla="*/ 585929 w 708971"/>
                  <a:gd name="connsiteY8" fmla="*/ 0 h 1341607"/>
                  <a:gd name="connsiteX9" fmla="*/ 2400 w 708971"/>
                  <a:gd name="connsiteY9" fmla="*/ 896337 h 1341607"/>
                  <a:gd name="connsiteX10" fmla="*/ 473994 w 708971"/>
                  <a:gd name="connsiteY10" fmla="*/ 1340832 h 134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8971" h="1341607">
                    <a:moveTo>
                      <a:pt x="473994" y="1340832"/>
                    </a:moveTo>
                    <a:cubicBezTo>
                      <a:pt x="537990" y="1336010"/>
                      <a:pt x="611275" y="1310267"/>
                      <a:pt x="676818" y="1265442"/>
                    </a:cubicBezTo>
                    <a:lnTo>
                      <a:pt x="708971" y="1239075"/>
                    </a:lnTo>
                    <a:lnTo>
                      <a:pt x="708971" y="589345"/>
                    </a:lnTo>
                    <a:lnTo>
                      <a:pt x="669113" y="556623"/>
                    </a:lnTo>
                    <a:cubicBezTo>
                      <a:pt x="603677" y="512885"/>
                      <a:pt x="525145" y="489036"/>
                      <a:pt x="439129" y="495924"/>
                    </a:cubicBezTo>
                    <a:cubicBezTo>
                      <a:pt x="329029" y="503271"/>
                      <a:pt x="292329" y="534496"/>
                      <a:pt x="204250" y="598783"/>
                    </a:cubicBezTo>
                    <a:cubicBezTo>
                      <a:pt x="206085" y="391229"/>
                      <a:pt x="521704" y="139594"/>
                      <a:pt x="639144" y="82654"/>
                    </a:cubicBezTo>
                    <a:cubicBezTo>
                      <a:pt x="639144" y="82654"/>
                      <a:pt x="607949" y="33062"/>
                      <a:pt x="585929" y="0"/>
                    </a:cubicBezTo>
                    <a:cubicBezTo>
                      <a:pt x="319854" y="53266"/>
                      <a:pt x="-32465" y="424291"/>
                      <a:pt x="2400" y="896337"/>
                    </a:cubicBezTo>
                    <a:cubicBezTo>
                      <a:pt x="26255" y="1206749"/>
                      <a:pt x="301504" y="1353689"/>
                      <a:pt x="473994" y="13408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nb-NO" dirty="0"/>
              </a:p>
            </p:txBody>
          </p:sp>
        </p:grpSp>
      </p:grpSp>
      <p:pic>
        <p:nvPicPr>
          <p:cNvPr id="55" name="IpsosLogo">
            <a:extLst>
              <a:ext uri="{FF2B5EF4-FFF2-40B4-BE49-F238E27FC236}">
                <a16:creationId xmlns:a16="http://schemas.microsoft.com/office/drawing/2014/main" id="{B0566EB5-97C5-4A66-B3E7-44B104F7702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1241113" y="6087408"/>
            <a:ext cx="557052" cy="510241"/>
          </a:xfrm>
          <a:prstGeom prst="rect">
            <a:avLst/>
          </a:prstGeom>
        </p:spPr>
      </p:pic>
      <p:grpSp>
        <p:nvGrpSpPr>
          <p:cNvPr id="56" name="Group 123">
            <a:extLst>
              <a:ext uri="{FF2B5EF4-FFF2-40B4-BE49-F238E27FC236}">
                <a16:creationId xmlns:a16="http://schemas.microsoft.com/office/drawing/2014/main" id="{636D11E3-FC77-4273-A01B-1DA0A6E4FC7C}"/>
              </a:ext>
            </a:extLst>
          </p:cNvPr>
          <p:cNvGrpSpPr/>
          <p:nvPr/>
        </p:nvGrpSpPr>
        <p:grpSpPr>
          <a:xfrm>
            <a:off x="6959204" y="3156385"/>
            <a:ext cx="3249216" cy="1159320"/>
            <a:chOff x="6806804" y="3003985"/>
            <a:chExt cx="3249216" cy="1159320"/>
          </a:xfrm>
        </p:grpSpPr>
        <p:sp>
          <p:nvSpPr>
            <p:cNvPr id="57" name="Espace réservé du texte 20">
              <a:extLst>
                <a:ext uri="{FF2B5EF4-FFF2-40B4-BE49-F238E27FC236}">
                  <a16:creationId xmlns:a16="http://schemas.microsoft.com/office/drawing/2014/main" id="{FFFEFA75-F12A-47F3-9764-C29AB024DA93}"/>
                </a:ext>
              </a:extLst>
            </p:cNvPr>
            <p:cNvSpPr txBox="1">
              <a:spLocks/>
            </p:cNvSpPr>
            <p:nvPr/>
          </p:nvSpPr>
          <p:spPr>
            <a:xfrm>
              <a:off x="7379409" y="3183806"/>
              <a:ext cx="2676611" cy="799678"/>
            </a:xfrm>
            <a:prstGeom prst="rect">
              <a:avLst/>
            </a:prstGeom>
            <a:noFill/>
          </p:spPr>
          <p:txBody>
            <a:bodyPr anchor="ctr">
              <a:normAutofit/>
            </a:bodyPr>
            <a:lstStyle>
              <a:lvl1pPr marL="0" indent="0" algn="l" defTabSz="914400" rtl="0" eaLnBrk="1" latinLnBrk="0" hangingPunct="1">
                <a:lnSpc>
                  <a:spcPct val="90000"/>
                </a:lnSpc>
                <a:spcBef>
                  <a:spcPts val="1800"/>
                </a:spcBef>
                <a:buSzPct val="50000"/>
                <a:buFont typeface="Arial" panose="020B0406020202030204" pitchFamily="34" charset="0"/>
                <a:buNone/>
                <a:defRPr sz="2800" b="0" kern="1200">
                  <a:solidFill>
                    <a:schemeClr val="bg2"/>
                  </a:solidFill>
                  <a:latin typeface="+mn-lt"/>
                  <a:ea typeface="+mn-ea"/>
                  <a:cs typeface="+mn-cs"/>
                </a:defRPr>
              </a:lvl1pPr>
              <a:lvl2pPr marL="447675" indent="-314325" algn="l" defTabSz="914400" rtl="0" eaLnBrk="1" latinLnBrk="0" hangingPunct="1">
                <a:lnSpc>
                  <a:spcPct val="90000"/>
                </a:lnSpc>
                <a:spcBef>
                  <a:spcPts val="600"/>
                </a:spcBef>
                <a:buFont typeface="Arial" panose="020B0604020202020204" pitchFamily="34" charset="0"/>
                <a:buChar char="—"/>
                <a:defRPr sz="1400" kern="1200">
                  <a:solidFill>
                    <a:schemeClr val="bg2"/>
                  </a:solidFill>
                  <a:latin typeface="+mn-lt"/>
                  <a:ea typeface="+mn-ea"/>
                  <a:cs typeface="+mn-cs"/>
                </a:defRPr>
              </a:lvl2pPr>
              <a:lvl3pPr marL="714375" indent="-171450" algn="l" defTabSz="914400" rtl="0" eaLnBrk="1" latinLnBrk="0" hangingPunct="1">
                <a:lnSpc>
                  <a:spcPct val="90000"/>
                </a:lnSpc>
                <a:spcBef>
                  <a:spcPts val="600"/>
                </a:spcBef>
                <a:buFont typeface="Courier New" panose="02070309020205020404" pitchFamily="49" charset="0"/>
                <a:buChar char="o"/>
                <a:defRPr sz="1200" kern="1200">
                  <a:solidFill>
                    <a:schemeClr val="bg2"/>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Arial"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1200" dirty="0">
                  <a:solidFill>
                    <a:schemeClr val="tx1"/>
                  </a:solidFill>
                </a:rPr>
                <a:t>Blir innarbeidet i ny samfunnsdel av kommuneplanen</a:t>
              </a:r>
            </a:p>
          </p:txBody>
        </p:sp>
        <p:cxnSp>
          <p:nvCxnSpPr>
            <p:cNvPr id="58" name="Straight Connector 35">
              <a:extLst>
                <a:ext uri="{FF2B5EF4-FFF2-40B4-BE49-F238E27FC236}">
                  <a16:creationId xmlns:a16="http://schemas.microsoft.com/office/drawing/2014/main" id="{F384B273-4B11-49D9-BF38-3D9FB332E181}"/>
                </a:ext>
              </a:extLst>
            </p:cNvPr>
            <p:cNvCxnSpPr>
              <a:cxnSpLocks/>
            </p:cNvCxnSpPr>
            <p:nvPr/>
          </p:nvCxnSpPr>
          <p:spPr>
            <a:xfrm flipV="1">
              <a:off x="7379409" y="3003985"/>
              <a:ext cx="0" cy="1159320"/>
            </a:xfrm>
            <a:prstGeom prst="line">
              <a:avLst/>
            </a:prstGeom>
            <a:ln w="12700">
              <a:gradFill>
                <a:gsLst>
                  <a:gs pos="0">
                    <a:schemeClr val="tx2">
                      <a:lumMod val="75000"/>
                      <a:alpha val="0"/>
                    </a:schemeClr>
                  </a:gs>
                  <a:gs pos="55000">
                    <a:schemeClr val="tx2">
                      <a:lumMod val="75000"/>
                    </a:schemeClr>
                  </a:gs>
                  <a:gs pos="100000">
                    <a:schemeClr val="tx2">
                      <a:lumMod val="75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59" name="Group 120">
              <a:extLst>
                <a:ext uri="{FF2B5EF4-FFF2-40B4-BE49-F238E27FC236}">
                  <a16:creationId xmlns:a16="http://schemas.microsoft.com/office/drawing/2014/main" id="{5BFA522C-3BAD-442D-9CF5-F38664CB98A4}"/>
                </a:ext>
              </a:extLst>
            </p:cNvPr>
            <p:cNvGrpSpPr>
              <a:grpSpLocks noChangeAspect="1"/>
            </p:cNvGrpSpPr>
            <p:nvPr/>
          </p:nvGrpSpPr>
          <p:grpSpPr>
            <a:xfrm>
              <a:off x="6806804" y="3324445"/>
              <a:ext cx="572605" cy="518400"/>
              <a:chOff x="1655523" y="2652173"/>
              <a:chExt cx="1495234" cy="1353689"/>
            </a:xfrm>
            <a:solidFill>
              <a:schemeClr val="tx2">
                <a:lumMod val="75000"/>
              </a:schemeClr>
            </a:solidFill>
          </p:grpSpPr>
          <p:sp>
            <p:nvSpPr>
              <p:cNvPr id="60" name="Freeform 11">
                <a:extLst>
                  <a:ext uri="{FF2B5EF4-FFF2-40B4-BE49-F238E27FC236}">
                    <a16:creationId xmlns:a16="http://schemas.microsoft.com/office/drawing/2014/main" id="{E60E9D80-143D-4235-B45E-7DA52E384213}"/>
                  </a:ext>
                </a:extLst>
              </p:cNvPr>
              <p:cNvSpPr>
                <a:spLocks/>
              </p:cNvSpPr>
              <p:nvPr userDrawn="1"/>
            </p:nvSpPr>
            <p:spPr bwMode="auto">
              <a:xfrm rot="10800000" flipH="1">
                <a:off x="1655523" y="2652173"/>
                <a:ext cx="815012" cy="1353689"/>
              </a:xfrm>
              <a:custGeom>
                <a:avLst/>
                <a:gdLst>
                  <a:gd name="T0" fmla="*/ 409 w 444"/>
                  <a:gd name="T1" fmla="*/ 324 h 737"/>
                  <a:gd name="T2" fmla="*/ 257 w 444"/>
                  <a:gd name="T3" fmla="*/ 270 h 737"/>
                  <a:gd name="T4" fmla="*/ 130 w 444"/>
                  <a:gd name="T5" fmla="*/ 326 h 737"/>
                  <a:gd name="T6" fmla="*/ 366 w 444"/>
                  <a:gd name="T7" fmla="*/ 45 h 737"/>
                  <a:gd name="T8" fmla="*/ 338 w 444"/>
                  <a:gd name="T9" fmla="*/ 0 h 737"/>
                  <a:gd name="T10" fmla="*/ 19 w 444"/>
                  <a:gd name="T11" fmla="*/ 489 h 737"/>
                  <a:gd name="T12" fmla="*/ 276 w 444"/>
                  <a:gd name="T13" fmla="*/ 730 h 737"/>
                  <a:gd name="T14" fmla="*/ 444 w 444"/>
                  <a:gd name="T15" fmla="*/ 634 h 737"/>
                  <a:gd name="T16" fmla="*/ 391 w 444"/>
                  <a:gd name="T17" fmla="*/ 493 h 737"/>
                  <a:gd name="T18" fmla="*/ 409 w 444"/>
                  <a:gd name="T19" fmla="*/ 324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4" h="737">
                    <a:moveTo>
                      <a:pt x="409" y="324"/>
                    </a:moveTo>
                    <a:cubicBezTo>
                      <a:pt x="369" y="287"/>
                      <a:pt x="316" y="265"/>
                      <a:pt x="257" y="270"/>
                    </a:cubicBezTo>
                    <a:cubicBezTo>
                      <a:pt x="198" y="274"/>
                      <a:pt x="177" y="291"/>
                      <a:pt x="130" y="326"/>
                    </a:cubicBezTo>
                    <a:cubicBezTo>
                      <a:pt x="131" y="213"/>
                      <a:pt x="302" y="76"/>
                      <a:pt x="366" y="45"/>
                    </a:cubicBezTo>
                    <a:cubicBezTo>
                      <a:pt x="366" y="45"/>
                      <a:pt x="350" y="18"/>
                      <a:pt x="338" y="0"/>
                    </a:cubicBezTo>
                    <a:cubicBezTo>
                      <a:pt x="192" y="30"/>
                      <a:pt x="0" y="231"/>
                      <a:pt x="19" y="489"/>
                    </a:cubicBezTo>
                    <a:cubicBezTo>
                      <a:pt x="32" y="657"/>
                      <a:pt x="182" y="737"/>
                      <a:pt x="276" y="730"/>
                    </a:cubicBezTo>
                    <a:cubicBezTo>
                      <a:pt x="332" y="726"/>
                      <a:pt x="401" y="693"/>
                      <a:pt x="444" y="634"/>
                    </a:cubicBezTo>
                    <a:cubicBezTo>
                      <a:pt x="416" y="598"/>
                      <a:pt x="396" y="551"/>
                      <a:pt x="391" y="493"/>
                    </a:cubicBezTo>
                    <a:cubicBezTo>
                      <a:pt x="387" y="433"/>
                      <a:pt x="394" y="376"/>
                      <a:pt x="409" y="3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dirty="0"/>
              </a:p>
            </p:txBody>
          </p:sp>
          <p:sp>
            <p:nvSpPr>
              <p:cNvPr id="61" name="Freeform: Shape 122">
                <a:extLst>
                  <a:ext uri="{FF2B5EF4-FFF2-40B4-BE49-F238E27FC236}">
                    <a16:creationId xmlns:a16="http://schemas.microsoft.com/office/drawing/2014/main" id="{B945CA8E-04BE-410D-9A0F-9EB30DE7FECF}"/>
                  </a:ext>
                </a:extLst>
              </p:cNvPr>
              <p:cNvSpPr>
                <a:spLocks/>
              </p:cNvSpPr>
              <p:nvPr userDrawn="1"/>
            </p:nvSpPr>
            <p:spPr bwMode="auto">
              <a:xfrm rot="10800000" flipH="1">
                <a:off x="2441786" y="2652887"/>
                <a:ext cx="708971" cy="1341607"/>
              </a:xfrm>
              <a:custGeom>
                <a:avLst/>
                <a:gdLst>
                  <a:gd name="connsiteX0" fmla="*/ 473994 w 708971"/>
                  <a:gd name="connsiteY0" fmla="*/ 1340832 h 1341607"/>
                  <a:gd name="connsiteX1" fmla="*/ 676818 w 708971"/>
                  <a:gd name="connsiteY1" fmla="*/ 1265442 h 1341607"/>
                  <a:gd name="connsiteX2" fmla="*/ 708971 w 708971"/>
                  <a:gd name="connsiteY2" fmla="*/ 1239075 h 1341607"/>
                  <a:gd name="connsiteX3" fmla="*/ 708971 w 708971"/>
                  <a:gd name="connsiteY3" fmla="*/ 589345 h 1341607"/>
                  <a:gd name="connsiteX4" fmla="*/ 669113 w 708971"/>
                  <a:gd name="connsiteY4" fmla="*/ 556623 h 1341607"/>
                  <a:gd name="connsiteX5" fmla="*/ 439129 w 708971"/>
                  <a:gd name="connsiteY5" fmla="*/ 495924 h 1341607"/>
                  <a:gd name="connsiteX6" fmla="*/ 204250 w 708971"/>
                  <a:gd name="connsiteY6" fmla="*/ 598783 h 1341607"/>
                  <a:gd name="connsiteX7" fmla="*/ 639144 w 708971"/>
                  <a:gd name="connsiteY7" fmla="*/ 82654 h 1341607"/>
                  <a:gd name="connsiteX8" fmla="*/ 585929 w 708971"/>
                  <a:gd name="connsiteY8" fmla="*/ 0 h 1341607"/>
                  <a:gd name="connsiteX9" fmla="*/ 2400 w 708971"/>
                  <a:gd name="connsiteY9" fmla="*/ 896337 h 1341607"/>
                  <a:gd name="connsiteX10" fmla="*/ 473994 w 708971"/>
                  <a:gd name="connsiteY10" fmla="*/ 1340832 h 134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8971" h="1341607">
                    <a:moveTo>
                      <a:pt x="473994" y="1340832"/>
                    </a:moveTo>
                    <a:cubicBezTo>
                      <a:pt x="537990" y="1336010"/>
                      <a:pt x="611275" y="1310267"/>
                      <a:pt x="676818" y="1265442"/>
                    </a:cubicBezTo>
                    <a:lnTo>
                      <a:pt x="708971" y="1239075"/>
                    </a:lnTo>
                    <a:lnTo>
                      <a:pt x="708971" y="589345"/>
                    </a:lnTo>
                    <a:lnTo>
                      <a:pt x="669113" y="556623"/>
                    </a:lnTo>
                    <a:cubicBezTo>
                      <a:pt x="603677" y="512885"/>
                      <a:pt x="525145" y="489036"/>
                      <a:pt x="439129" y="495924"/>
                    </a:cubicBezTo>
                    <a:cubicBezTo>
                      <a:pt x="329029" y="503271"/>
                      <a:pt x="292329" y="534496"/>
                      <a:pt x="204250" y="598783"/>
                    </a:cubicBezTo>
                    <a:cubicBezTo>
                      <a:pt x="206085" y="391229"/>
                      <a:pt x="521704" y="139594"/>
                      <a:pt x="639144" y="82654"/>
                    </a:cubicBezTo>
                    <a:cubicBezTo>
                      <a:pt x="639144" y="82654"/>
                      <a:pt x="607949" y="33062"/>
                      <a:pt x="585929" y="0"/>
                    </a:cubicBezTo>
                    <a:cubicBezTo>
                      <a:pt x="319854" y="53266"/>
                      <a:pt x="-32465" y="424291"/>
                      <a:pt x="2400" y="896337"/>
                    </a:cubicBezTo>
                    <a:cubicBezTo>
                      <a:pt x="26255" y="1206749"/>
                      <a:pt x="301504" y="1353689"/>
                      <a:pt x="473994" y="13408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nb-NO" dirty="0"/>
              </a:p>
            </p:txBody>
          </p:sp>
        </p:grpSp>
      </p:grpSp>
      <p:grpSp>
        <p:nvGrpSpPr>
          <p:cNvPr id="62" name="Group 124">
            <a:extLst>
              <a:ext uri="{FF2B5EF4-FFF2-40B4-BE49-F238E27FC236}">
                <a16:creationId xmlns:a16="http://schemas.microsoft.com/office/drawing/2014/main" id="{971C0D55-89AE-4296-BE49-53F60BCE42A1}"/>
              </a:ext>
            </a:extLst>
          </p:cNvPr>
          <p:cNvGrpSpPr/>
          <p:nvPr/>
        </p:nvGrpSpPr>
        <p:grpSpPr>
          <a:xfrm>
            <a:off x="4562130" y="4670112"/>
            <a:ext cx="3249216" cy="1159320"/>
            <a:chOff x="4409730" y="4517712"/>
            <a:chExt cx="3249216" cy="1159320"/>
          </a:xfrm>
        </p:grpSpPr>
        <p:sp>
          <p:nvSpPr>
            <p:cNvPr id="63" name="Espace réservé du texte 20">
              <a:extLst>
                <a:ext uri="{FF2B5EF4-FFF2-40B4-BE49-F238E27FC236}">
                  <a16:creationId xmlns:a16="http://schemas.microsoft.com/office/drawing/2014/main" id="{EEB534A3-37CC-455A-8155-E1D4991BBD63}"/>
                </a:ext>
              </a:extLst>
            </p:cNvPr>
            <p:cNvSpPr txBox="1">
              <a:spLocks/>
            </p:cNvSpPr>
            <p:nvPr/>
          </p:nvSpPr>
          <p:spPr>
            <a:xfrm>
              <a:off x="4982335" y="4697533"/>
              <a:ext cx="2676611" cy="799678"/>
            </a:xfrm>
            <a:prstGeom prst="rect">
              <a:avLst/>
            </a:prstGeom>
            <a:noFill/>
          </p:spPr>
          <p:txBody>
            <a:bodyPr anchor="ctr">
              <a:normAutofit/>
            </a:bodyPr>
            <a:lstStyle>
              <a:lvl1pPr marL="0" indent="0" algn="l" defTabSz="914400" rtl="0" eaLnBrk="1" latinLnBrk="0" hangingPunct="1">
                <a:lnSpc>
                  <a:spcPct val="90000"/>
                </a:lnSpc>
                <a:spcBef>
                  <a:spcPts val="1800"/>
                </a:spcBef>
                <a:buSzPct val="50000"/>
                <a:buFont typeface="Arial" panose="020B0406020202030204" pitchFamily="34" charset="0"/>
                <a:buNone/>
                <a:defRPr sz="2800" b="0" kern="1200">
                  <a:solidFill>
                    <a:schemeClr val="bg2"/>
                  </a:solidFill>
                  <a:latin typeface="+mn-lt"/>
                  <a:ea typeface="+mn-ea"/>
                  <a:cs typeface="+mn-cs"/>
                </a:defRPr>
              </a:lvl1pPr>
              <a:lvl2pPr marL="447675" indent="-314325" algn="l" defTabSz="914400" rtl="0" eaLnBrk="1" latinLnBrk="0" hangingPunct="1">
                <a:lnSpc>
                  <a:spcPct val="90000"/>
                </a:lnSpc>
                <a:spcBef>
                  <a:spcPts val="600"/>
                </a:spcBef>
                <a:buFont typeface="Arial" panose="020B0604020202020204" pitchFamily="34" charset="0"/>
                <a:buChar char="—"/>
                <a:defRPr sz="1400" kern="1200">
                  <a:solidFill>
                    <a:schemeClr val="bg2"/>
                  </a:solidFill>
                  <a:latin typeface="+mn-lt"/>
                  <a:ea typeface="+mn-ea"/>
                  <a:cs typeface="+mn-cs"/>
                </a:defRPr>
              </a:lvl2pPr>
              <a:lvl3pPr marL="714375" indent="-171450" algn="l" defTabSz="914400" rtl="0" eaLnBrk="1" latinLnBrk="0" hangingPunct="1">
                <a:lnSpc>
                  <a:spcPct val="90000"/>
                </a:lnSpc>
                <a:spcBef>
                  <a:spcPts val="600"/>
                </a:spcBef>
                <a:buFont typeface="Courier New" panose="02070309020205020404" pitchFamily="49" charset="0"/>
                <a:buChar char="o"/>
                <a:defRPr sz="1200" kern="1200">
                  <a:solidFill>
                    <a:schemeClr val="bg2"/>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Arial"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1200" dirty="0">
                  <a:solidFill>
                    <a:schemeClr val="tx1"/>
                  </a:solidFill>
                </a:rPr>
                <a:t>Inkluderingsstrategien, alle skal med.</a:t>
              </a:r>
            </a:p>
          </p:txBody>
        </p:sp>
        <p:cxnSp>
          <p:nvCxnSpPr>
            <p:cNvPr id="64" name="Straight Connector 35">
              <a:extLst>
                <a:ext uri="{FF2B5EF4-FFF2-40B4-BE49-F238E27FC236}">
                  <a16:creationId xmlns:a16="http://schemas.microsoft.com/office/drawing/2014/main" id="{8F147F90-2957-449E-B18A-0F43A1A09D03}"/>
                </a:ext>
              </a:extLst>
            </p:cNvPr>
            <p:cNvCxnSpPr>
              <a:cxnSpLocks/>
            </p:cNvCxnSpPr>
            <p:nvPr/>
          </p:nvCxnSpPr>
          <p:spPr>
            <a:xfrm flipV="1">
              <a:off x="4982335" y="4517712"/>
              <a:ext cx="0" cy="1159320"/>
            </a:xfrm>
            <a:prstGeom prst="line">
              <a:avLst/>
            </a:prstGeom>
            <a:ln w="12700">
              <a:gradFill>
                <a:gsLst>
                  <a:gs pos="0">
                    <a:schemeClr val="bg2">
                      <a:lumMod val="60000"/>
                      <a:lumOff val="40000"/>
                      <a:alpha val="0"/>
                    </a:schemeClr>
                  </a:gs>
                  <a:gs pos="55000">
                    <a:schemeClr val="bg2">
                      <a:lumMod val="60000"/>
                      <a:lumOff val="40000"/>
                    </a:schemeClr>
                  </a:gs>
                  <a:gs pos="100000">
                    <a:schemeClr val="bg2">
                      <a:lumMod val="60000"/>
                      <a:lumOff val="4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65" name="Group 113">
              <a:extLst>
                <a:ext uri="{FF2B5EF4-FFF2-40B4-BE49-F238E27FC236}">
                  <a16:creationId xmlns:a16="http://schemas.microsoft.com/office/drawing/2014/main" id="{23A17EDB-B58E-43AF-99B3-B8A34B4150D0}"/>
                </a:ext>
              </a:extLst>
            </p:cNvPr>
            <p:cNvGrpSpPr>
              <a:grpSpLocks noChangeAspect="1"/>
            </p:cNvGrpSpPr>
            <p:nvPr/>
          </p:nvGrpSpPr>
          <p:grpSpPr>
            <a:xfrm>
              <a:off x="4409730" y="4838172"/>
              <a:ext cx="572605" cy="518400"/>
              <a:chOff x="1655523" y="2652173"/>
              <a:chExt cx="1495234" cy="1353689"/>
            </a:xfrm>
            <a:solidFill>
              <a:schemeClr val="bg2">
                <a:lumMod val="60000"/>
                <a:lumOff val="40000"/>
              </a:schemeClr>
            </a:solidFill>
          </p:grpSpPr>
          <p:sp>
            <p:nvSpPr>
              <p:cNvPr id="66" name="Freeform 11">
                <a:extLst>
                  <a:ext uri="{FF2B5EF4-FFF2-40B4-BE49-F238E27FC236}">
                    <a16:creationId xmlns:a16="http://schemas.microsoft.com/office/drawing/2014/main" id="{1A77E265-A15D-4BF0-9F5E-AD4FFBD9BC56}"/>
                  </a:ext>
                </a:extLst>
              </p:cNvPr>
              <p:cNvSpPr>
                <a:spLocks/>
              </p:cNvSpPr>
              <p:nvPr userDrawn="1"/>
            </p:nvSpPr>
            <p:spPr bwMode="auto">
              <a:xfrm rot="10800000" flipH="1">
                <a:off x="1655523" y="2652173"/>
                <a:ext cx="815012" cy="1353689"/>
              </a:xfrm>
              <a:custGeom>
                <a:avLst/>
                <a:gdLst>
                  <a:gd name="T0" fmla="*/ 409 w 444"/>
                  <a:gd name="T1" fmla="*/ 324 h 737"/>
                  <a:gd name="T2" fmla="*/ 257 w 444"/>
                  <a:gd name="T3" fmla="*/ 270 h 737"/>
                  <a:gd name="T4" fmla="*/ 130 w 444"/>
                  <a:gd name="T5" fmla="*/ 326 h 737"/>
                  <a:gd name="T6" fmla="*/ 366 w 444"/>
                  <a:gd name="T7" fmla="*/ 45 h 737"/>
                  <a:gd name="T8" fmla="*/ 338 w 444"/>
                  <a:gd name="T9" fmla="*/ 0 h 737"/>
                  <a:gd name="T10" fmla="*/ 19 w 444"/>
                  <a:gd name="T11" fmla="*/ 489 h 737"/>
                  <a:gd name="T12" fmla="*/ 276 w 444"/>
                  <a:gd name="T13" fmla="*/ 730 h 737"/>
                  <a:gd name="T14" fmla="*/ 444 w 444"/>
                  <a:gd name="T15" fmla="*/ 634 h 737"/>
                  <a:gd name="T16" fmla="*/ 391 w 444"/>
                  <a:gd name="T17" fmla="*/ 493 h 737"/>
                  <a:gd name="T18" fmla="*/ 409 w 444"/>
                  <a:gd name="T19" fmla="*/ 324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4" h="737">
                    <a:moveTo>
                      <a:pt x="409" y="324"/>
                    </a:moveTo>
                    <a:cubicBezTo>
                      <a:pt x="369" y="287"/>
                      <a:pt x="316" y="265"/>
                      <a:pt x="257" y="270"/>
                    </a:cubicBezTo>
                    <a:cubicBezTo>
                      <a:pt x="198" y="274"/>
                      <a:pt x="177" y="291"/>
                      <a:pt x="130" y="326"/>
                    </a:cubicBezTo>
                    <a:cubicBezTo>
                      <a:pt x="131" y="213"/>
                      <a:pt x="302" y="76"/>
                      <a:pt x="366" y="45"/>
                    </a:cubicBezTo>
                    <a:cubicBezTo>
                      <a:pt x="366" y="45"/>
                      <a:pt x="350" y="18"/>
                      <a:pt x="338" y="0"/>
                    </a:cubicBezTo>
                    <a:cubicBezTo>
                      <a:pt x="192" y="30"/>
                      <a:pt x="0" y="231"/>
                      <a:pt x="19" y="489"/>
                    </a:cubicBezTo>
                    <a:cubicBezTo>
                      <a:pt x="32" y="657"/>
                      <a:pt x="182" y="737"/>
                      <a:pt x="276" y="730"/>
                    </a:cubicBezTo>
                    <a:cubicBezTo>
                      <a:pt x="332" y="726"/>
                      <a:pt x="401" y="693"/>
                      <a:pt x="444" y="634"/>
                    </a:cubicBezTo>
                    <a:cubicBezTo>
                      <a:pt x="416" y="598"/>
                      <a:pt x="396" y="551"/>
                      <a:pt x="391" y="493"/>
                    </a:cubicBezTo>
                    <a:cubicBezTo>
                      <a:pt x="387" y="433"/>
                      <a:pt x="394" y="376"/>
                      <a:pt x="409" y="3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dirty="0"/>
              </a:p>
            </p:txBody>
          </p:sp>
          <p:sp>
            <p:nvSpPr>
              <p:cNvPr id="67" name="Freeform: Shape 115">
                <a:extLst>
                  <a:ext uri="{FF2B5EF4-FFF2-40B4-BE49-F238E27FC236}">
                    <a16:creationId xmlns:a16="http://schemas.microsoft.com/office/drawing/2014/main" id="{8D1415DF-AE82-4231-9235-9BDCD103A032}"/>
                  </a:ext>
                </a:extLst>
              </p:cNvPr>
              <p:cNvSpPr>
                <a:spLocks/>
              </p:cNvSpPr>
              <p:nvPr userDrawn="1"/>
            </p:nvSpPr>
            <p:spPr bwMode="auto">
              <a:xfrm rot="10800000" flipH="1">
                <a:off x="2441786" y="2652887"/>
                <a:ext cx="708971" cy="1341607"/>
              </a:xfrm>
              <a:custGeom>
                <a:avLst/>
                <a:gdLst>
                  <a:gd name="connsiteX0" fmla="*/ 473994 w 708971"/>
                  <a:gd name="connsiteY0" fmla="*/ 1340832 h 1341607"/>
                  <a:gd name="connsiteX1" fmla="*/ 676818 w 708971"/>
                  <a:gd name="connsiteY1" fmla="*/ 1265442 h 1341607"/>
                  <a:gd name="connsiteX2" fmla="*/ 708971 w 708971"/>
                  <a:gd name="connsiteY2" fmla="*/ 1239075 h 1341607"/>
                  <a:gd name="connsiteX3" fmla="*/ 708971 w 708971"/>
                  <a:gd name="connsiteY3" fmla="*/ 589345 h 1341607"/>
                  <a:gd name="connsiteX4" fmla="*/ 669113 w 708971"/>
                  <a:gd name="connsiteY4" fmla="*/ 556623 h 1341607"/>
                  <a:gd name="connsiteX5" fmla="*/ 439129 w 708971"/>
                  <a:gd name="connsiteY5" fmla="*/ 495924 h 1341607"/>
                  <a:gd name="connsiteX6" fmla="*/ 204250 w 708971"/>
                  <a:gd name="connsiteY6" fmla="*/ 598783 h 1341607"/>
                  <a:gd name="connsiteX7" fmla="*/ 639144 w 708971"/>
                  <a:gd name="connsiteY7" fmla="*/ 82654 h 1341607"/>
                  <a:gd name="connsiteX8" fmla="*/ 585929 w 708971"/>
                  <a:gd name="connsiteY8" fmla="*/ 0 h 1341607"/>
                  <a:gd name="connsiteX9" fmla="*/ 2400 w 708971"/>
                  <a:gd name="connsiteY9" fmla="*/ 896337 h 1341607"/>
                  <a:gd name="connsiteX10" fmla="*/ 473994 w 708971"/>
                  <a:gd name="connsiteY10" fmla="*/ 1340832 h 134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8971" h="1341607">
                    <a:moveTo>
                      <a:pt x="473994" y="1340832"/>
                    </a:moveTo>
                    <a:cubicBezTo>
                      <a:pt x="537990" y="1336010"/>
                      <a:pt x="611275" y="1310267"/>
                      <a:pt x="676818" y="1265442"/>
                    </a:cubicBezTo>
                    <a:lnTo>
                      <a:pt x="708971" y="1239075"/>
                    </a:lnTo>
                    <a:lnTo>
                      <a:pt x="708971" y="589345"/>
                    </a:lnTo>
                    <a:lnTo>
                      <a:pt x="669113" y="556623"/>
                    </a:lnTo>
                    <a:cubicBezTo>
                      <a:pt x="603677" y="512885"/>
                      <a:pt x="525145" y="489036"/>
                      <a:pt x="439129" y="495924"/>
                    </a:cubicBezTo>
                    <a:cubicBezTo>
                      <a:pt x="329029" y="503271"/>
                      <a:pt x="292329" y="534496"/>
                      <a:pt x="204250" y="598783"/>
                    </a:cubicBezTo>
                    <a:cubicBezTo>
                      <a:pt x="206085" y="391229"/>
                      <a:pt x="521704" y="139594"/>
                      <a:pt x="639144" y="82654"/>
                    </a:cubicBezTo>
                    <a:cubicBezTo>
                      <a:pt x="639144" y="82654"/>
                      <a:pt x="607949" y="33062"/>
                      <a:pt x="585929" y="0"/>
                    </a:cubicBezTo>
                    <a:cubicBezTo>
                      <a:pt x="319854" y="53266"/>
                      <a:pt x="-32465" y="424291"/>
                      <a:pt x="2400" y="896337"/>
                    </a:cubicBezTo>
                    <a:cubicBezTo>
                      <a:pt x="26255" y="1206749"/>
                      <a:pt x="301504" y="1353689"/>
                      <a:pt x="473994" y="13408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nb-NO" dirty="0"/>
              </a:p>
            </p:txBody>
          </p:sp>
        </p:grpSp>
      </p:grpSp>
      <p:grpSp>
        <p:nvGrpSpPr>
          <p:cNvPr id="68" name="Group 15">
            <a:extLst>
              <a:ext uri="{FF2B5EF4-FFF2-40B4-BE49-F238E27FC236}">
                <a16:creationId xmlns:a16="http://schemas.microsoft.com/office/drawing/2014/main" id="{709F1396-8381-40B5-9509-8B8409EB7C63}"/>
              </a:ext>
            </a:extLst>
          </p:cNvPr>
          <p:cNvGrpSpPr/>
          <p:nvPr/>
        </p:nvGrpSpPr>
        <p:grpSpPr>
          <a:xfrm>
            <a:off x="4088497" y="1506410"/>
            <a:ext cx="3836017" cy="1341215"/>
            <a:chOff x="5078811" y="1687371"/>
            <a:chExt cx="3836017" cy="1341215"/>
          </a:xfrm>
        </p:grpSpPr>
        <p:sp>
          <p:nvSpPr>
            <p:cNvPr id="69" name="Espace réservé du texte 20">
              <a:extLst>
                <a:ext uri="{FF2B5EF4-FFF2-40B4-BE49-F238E27FC236}">
                  <a16:creationId xmlns:a16="http://schemas.microsoft.com/office/drawing/2014/main" id="{37C2E60A-B1C3-43CF-B0BC-D9732C59DE46}"/>
                </a:ext>
              </a:extLst>
            </p:cNvPr>
            <p:cNvSpPr txBox="1">
              <a:spLocks/>
            </p:cNvSpPr>
            <p:nvPr/>
          </p:nvSpPr>
          <p:spPr>
            <a:xfrm>
              <a:off x="5651413" y="1851267"/>
              <a:ext cx="3263415" cy="1177319"/>
            </a:xfrm>
            <a:prstGeom prst="rect">
              <a:avLst/>
            </a:prstGeom>
            <a:noFill/>
          </p:spPr>
          <p:txBody>
            <a:bodyPr anchor="ctr">
              <a:noAutofit/>
            </a:bodyPr>
            <a:lstStyle>
              <a:lvl1pPr marL="0" indent="0" algn="l" defTabSz="914400" rtl="0" eaLnBrk="1" latinLnBrk="0" hangingPunct="1">
                <a:lnSpc>
                  <a:spcPct val="90000"/>
                </a:lnSpc>
                <a:spcBef>
                  <a:spcPts val="1800"/>
                </a:spcBef>
                <a:buSzPct val="50000"/>
                <a:buFont typeface="Arial" panose="020B0406020202030204" pitchFamily="34" charset="0"/>
                <a:buNone/>
                <a:defRPr sz="2800" b="0" kern="1200">
                  <a:solidFill>
                    <a:schemeClr val="bg2"/>
                  </a:solidFill>
                  <a:latin typeface="+mn-lt"/>
                  <a:ea typeface="+mn-ea"/>
                  <a:cs typeface="+mn-cs"/>
                </a:defRPr>
              </a:lvl1pPr>
              <a:lvl2pPr marL="447675" indent="-314325" algn="l" defTabSz="914400" rtl="0" eaLnBrk="1" latinLnBrk="0" hangingPunct="1">
                <a:lnSpc>
                  <a:spcPct val="90000"/>
                </a:lnSpc>
                <a:spcBef>
                  <a:spcPts val="600"/>
                </a:spcBef>
                <a:buFont typeface="Arial" panose="020B0604020202020204" pitchFamily="34" charset="0"/>
                <a:buChar char="—"/>
                <a:defRPr sz="1400" kern="1200">
                  <a:solidFill>
                    <a:schemeClr val="bg2"/>
                  </a:solidFill>
                  <a:latin typeface="+mn-lt"/>
                  <a:ea typeface="+mn-ea"/>
                  <a:cs typeface="+mn-cs"/>
                </a:defRPr>
              </a:lvl2pPr>
              <a:lvl3pPr marL="714375" indent="-171450" algn="l" defTabSz="914400" rtl="0" eaLnBrk="1" latinLnBrk="0" hangingPunct="1">
                <a:lnSpc>
                  <a:spcPct val="90000"/>
                </a:lnSpc>
                <a:spcBef>
                  <a:spcPts val="600"/>
                </a:spcBef>
                <a:buFont typeface="Courier New" panose="02070309020205020404" pitchFamily="49" charset="0"/>
                <a:buChar char="o"/>
                <a:defRPr sz="1200" kern="1200">
                  <a:solidFill>
                    <a:schemeClr val="bg2"/>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Arial"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nb-NO" sz="1200" dirty="0">
                  <a:solidFill>
                    <a:schemeClr val="tx1"/>
                  </a:solidFill>
                </a:rPr>
                <a:t>Samarbeid mellom turnforeningen og kommunen om fritidstilbud til barn med funksjonsnedsettelser som faller utenfor det ordinære tilbudet. Samarbeid mellom </a:t>
              </a:r>
              <a:r>
                <a:rPr lang="nb-NO" sz="1200" dirty="0" err="1">
                  <a:solidFill>
                    <a:schemeClr val="tx1"/>
                  </a:solidFill>
                </a:rPr>
                <a:t>fysio</a:t>
              </a:r>
              <a:r>
                <a:rPr lang="nb-NO" sz="1200" dirty="0">
                  <a:solidFill>
                    <a:schemeClr val="tx1"/>
                  </a:solidFill>
                </a:rPr>
                <a:t>- og ergoterapeutene og idrettsrådgiver med Idrettsforbundet og paraidrettsdager.</a:t>
              </a:r>
            </a:p>
          </p:txBody>
        </p:sp>
        <p:cxnSp>
          <p:nvCxnSpPr>
            <p:cNvPr id="70" name="Straight Connector 35">
              <a:extLst>
                <a:ext uri="{FF2B5EF4-FFF2-40B4-BE49-F238E27FC236}">
                  <a16:creationId xmlns:a16="http://schemas.microsoft.com/office/drawing/2014/main" id="{BDD061E9-4C02-41C2-9664-BEA49F71E8EE}"/>
                </a:ext>
              </a:extLst>
            </p:cNvPr>
            <p:cNvCxnSpPr>
              <a:cxnSpLocks/>
            </p:cNvCxnSpPr>
            <p:nvPr/>
          </p:nvCxnSpPr>
          <p:spPr>
            <a:xfrm flipV="1">
              <a:off x="5651416" y="1687371"/>
              <a:ext cx="0" cy="1159320"/>
            </a:xfrm>
            <a:prstGeom prst="line">
              <a:avLst/>
            </a:prstGeom>
            <a:ln w="12700">
              <a:gradFill>
                <a:gsLst>
                  <a:gs pos="0">
                    <a:schemeClr val="bg2">
                      <a:alpha val="0"/>
                    </a:schemeClr>
                  </a:gs>
                  <a:gs pos="55000">
                    <a:schemeClr val="bg2"/>
                  </a:gs>
                  <a:gs pos="100000">
                    <a:schemeClr val="bg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71" name="Group 85">
              <a:extLst>
                <a:ext uri="{FF2B5EF4-FFF2-40B4-BE49-F238E27FC236}">
                  <a16:creationId xmlns:a16="http://schemas.microsoft.com/office/drawing/2014/main" id="{4D95861E-EA4C-4D43-AF0B-7D7F1D3CDFF9}"/>
                </a:ext>
              </a:extLst>
            </p:cNvPr>
            <p:cNvGrpSpPr>
              <a:grpSpLocks noChangeAspect="1"/>
            </p:cNvGrpSpPr>
            <p:nvPr/>
          </p:nvGrpSpPr>
          <p:grpSpPr>
            <a:xfrm>
              <a:off x="5078811" y="2007831"/>
              <a:ext cx="572605" cy="518400"/>
              <a:chOff x="1655523" y="2652173"/>
              <a:chExt cx="1495234" cy="1353689"/>
            </a:xfrm>
            <a:solidFill>
              <a:schemeClr val="bg2"/>
            </a:solidFill>
          </p:grpSpPr>
          <p:sp>
            <p:nvSpPr>
              <p:cNvPr id="72" name="Freeform 11">
                <a:extLst>
                  <a:ext uri="{FF2B5EF4-FFF2-40B4-BE49-F238E27FC236}">
                    <a16:creationId xmlns:a16="http://schemas.microsoft.com/office/drawing/2014/main" id="{09CBB32B-25F7-4EDA-8F50-CF6AC46B19B9}"/>
                  </a:ext>
                </a:extLst>
              </p:cNvPr>
              <p:cNvSpPr>
                <a:spLocks/>
              </p:cNvSpPr>
              <p:nvPr userDrawn="1"/>
            </p:nvSpPr>
            <p:spPr bwMode="auto">
              <a:xfrm rot="10800000" flipH="1">
                <a:off x="1655523" y="2652173"/>
                <a:ext cx="815012" cy="1353689"/>
              </a:xfrm>
              <a:custGeom>
                <a:avLst/>
                <a:gdLst>
                  <a:gd name="T0" fmla="*/ 409 w 444"/>
                  <a:gd name="T1" fmla="*/ 324 h 737"/>
                  <a:gd name="T2" fmla="*/ 257 w 444"/>
                  <a:gd name="T3" fmla="*/ 270 h 737"/>
                  <a:gd name="T4" fmla="*/ 130 w 444"/>
                  <a:gd name="T5" fmla="*/ 326 h 737"/>
                  <a:gd name="T6" fmla="*/ 366 w 444"/>
                  <a:gd name="T7" fmla="*/ 45 h 737"/>
                  <a:gd name="T8" fmla="*/ 338 w 444"/>
                  <a:gd name="T9" fmla="*/ 0 h 737"/>
                  <a:gd name="T10" fmla="*/ 19 w 444"/>
                  <a:gd name="T11" fmla="*/ 489 h 737"/>
                  <a:gd name="T12" fmla="*/ 276 w 444"/>
                  <a:gd name="T13" fmla="*/ 730 h 737"/>
                  <a:gd name="T14" fmla="*/ 444 w 444"/>
                  <a:gd name="T15" fmla="*/ 634 h 737"/>
                  <a:gd name="T16" fmla="*/ 391 w 444"/>
                  <a:gd name="T17" fmla="*/ 493 h 737"/>
                  <a:gd name="T18" fmla="*/ 409 w 444"/>
                  <a:gd name="T19" fmla="*/ 324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4" h="737">
                    <a:moveTo>
                      <a:pt x="409" y="324"/>
                    </a:moveTo>
                    <a:cubicBezTo>
                      <a:pt x="369" y="287"/>
                      <a:pt x="316" y="265"/>
                      <a:pt x="257" y="270"/>
                    </a:cubicBezTo>
                    <a:cubicBezTo>
                      <a:pt x="198" y="274"/>
                      <a:pt x="177" y="291"/>
                      <a:pt x="130" y="326"/>
                    </a:cubicBezTo>
                    <a:cubicBezTo>
                      <a:pt x="131" y="213"/>
                      <a:pt x="302" y="76"/>
                      <a:pt x="366" y="45"/>
                    </a:cubicBezTo>
                    <a:cubicBezTo>
                      <a:pt x="366" y="45"/>
                      <a:pt x="350" y="18"/>
                      <a:pt x="338" y="0"/>
                    </a:cubicBezTo>
                    <a:cubicBezTo>
                      <a:pt x="192" y="30"/>
                      <a:pt x="0" y="231"/>
                      <a:pt x="19" y="489"/>
                    </a:cubicBezTo>
                    <a:cubicBezTo>
                      <a:pt x="32" y="657"/>
                      <a:pt x="182" y="737"/>
                      <a:pt x="276" y="730"/>
                    </a:cubicBezTo>
                    <a:cubicBezTo>
                      <a:pt x="332" y="726"/>
                      <a:pt x="401" y="693"/>
                      <a:pt x="444" y="634"/>
                    </a:cubicBezTo>
                    <a:cubicBezTo>
                      <a:pt x="416" y="598"/>
                      <a:pt x="396" y="551"/>
                      <a:pt x="391" y="493"/>
                    </a:cubicBezTo>
                    <a:cubicBezTo>
                      <a:pt x="387" y="433"/>
                      <a:pt x="394" y="376"/>
                      <a:pt x="409" y="3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dirty="0"/>
              </a:p>
            </p:txBody>
          </p:sp>
          <p:sp>
            <p:nvSpPr>
              <p:cNvPr id="73" name="Freeform: Shape 87">
                <a:extLst>
                  <a:ext uri="{FF2B5EF4-FFF2-40B4-BE49-F238E27FC236}">
                    <a16:creationId xmlns:a16="http://schemas.microsoft.com/office/drawing/2014/main" id="{42CF3C05-3459-4F75-9330-195CFFE0C23D}"/>
                  </a:ext>
                </a:extLst>
              </p:cNvPr>
              <p:cNvSpPr>
                <a:spLocks/>
              </p:cNvSpPr>
              <p:nvPr userDrawn="1"/>
            </p:nvSpPr>
            <p:spPr bwMode="auto">
              <a:xfrm rot="10800000" flipH="1">
                <a:off x="2441786" y="2652887"/>
                <a:ext cx="708971" cy="1341607"/>
              </a:xfrm>
              <a:custGeom>
                <a:avLst/>
                <a:gdLst>
                  <a:gd name="connsiteX0" fmla="*/ 473994 w 708971"/>
                  <a:gd name="connsiteY0" fmla="*/ 1340832 h 1341607"/>
                  <a:gd name="connsiteX1" fmla="*/ 676818 w 708971"/>
                  <a:gd name="connsiteY1" fmla="*/ 1265442 h 1341607"/>
                  <a:gd name="connsiteX2" fmla="*/ 708971 w 708971"/>
                  <a:gd name="connsiteY2" fmla="*/ 1239075 h 1341607"/>
                  <a:gd name="connsiteX3" fmla="*/ 708971 w 708971"/>
                  <a:gd name="connsiteY3" fmla="*/ 589345 h 1341607"/>
                  <a:gd name="connsiteX4" fmla="*/ 669113 w 708971"/>
                  <a:gd name="connsiteY4" fmla="*/ 556623 h 1341607"/>
                  <a:gd name="connsiteX5" fmla="*/ 439129 w 708971"/>
                  <a:gd name="connsiteY5" fmla="*/ 495924 h 1341607"/>
                  <a:gd name="connsiteX6" fmla="*/ 204250 w 708971"/>
                  <a:gd name="connsiteY6" fmla="*/ 598783 h 1341607"/>
                  <a:gd name="connsiteX7" fmla="*/ 639144 w 708971"/>
                  <a:gd name="connsiteY7" fmla="*/ 82654 h 1341607"/>
                  <a:gd name="connsiteX8" fmla="*/ 585929 w 708971"/>
                  <a:gd name="connsiteY8" fmla="*/ 0 h 1341607"/>
                  <a:gd name="connsiteX9" fmla="*/ 2400 w 708971"/>
                  <a:gd name="connsiteY9" fmla="*/ 896337 h 1341607"/>
                  <a:gd name="connsiteX10" fmla="*/ 473994 w 708971"/>
                  <a:gd name="connsiteY10" fmla="*/ 1340832 h 134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8971" h="1341607">
                    <a:moveTo>
                      <a:pt x="473994" y="1340832"/>
                    </a:moveTo>
                    <a:cubicBezTo>
                      <a:pt x="537990" y="1336010"/>
                      <a:pt x="611275" y="1310267"/>
                      <a:pt x="676818" y="1265442"/>
                    </a:cubicBezTo>
                    <a:lnTo>
                      <a:pt x="708971" y="1239075"/>
                    </a:lnTo>
                    <a:lnTo>
                      <a:pt x="708971" y="589345"/>
                    </a:lnTo>
                    <a:lnTo>
                      <a:pt x="669113" y="556623"/>
                    </a:lnTo>
                    <a:cubicBezTo>
                      <a:pt x="603677" y="512885"/>
                      <a:pt x="525145" y="489036"/>
                      <a:pt x="439129" y="495924"/>
                    </a:cubicBezTo>
                    <a:cubicBezTo>
                      <a:pt x="329029" y="503271"/>
                      <a:pt x="292329" y="534496"/>
                      <a:pt x="204250" y="598783"/>
                    </a:cubicBezTo>
                    <a:cubicBezTo>
                      <a:pt x="206085" y="391229"/>
                      <a:pt x="521704" y="139594"/>
                      <a:pt x="639144" y="82654"/>
                    </a:cubicBezTo>
                    <a:cubicBezTo>
                      <a:pt x="639144" y="82654"/>
                      <a:pt x="607949" y="33062"/>
                      <a:pt x="585929" y="0"/>
                    </a:cubicBezTo>
                    <a:cubicBezTo>
                      <a:pt x="319854" y="53266"/>
                      <a:pt x="-32465" y="424291"/>
                      <a:pt x="2400" y="896337"/>
                    </a:cubicBezTo>
                    <a:cubicBezTo>
                      <a:pt x="26255" y="1206749"/>
                      <a:pt x="301504" y="1353689"/>
                      <a:pt x="473994" y="13408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nb-NO" dirty="0"/>
              </a:p>
            </p:txBody>
          </p:sp>
        </p:grpSp>
      </p:grpSp>
    </p:spTree>
    <p:extLst>
      <p:ext uri="{BB962C8B-B14F-4D97-AF65-F5344CB8AC3E}">
        <p14:creationId xmlns:p14="http://schemas.microsoft.com/office/powerpoint/2010/main" val="35724740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786A0C-7427-416E-8B7D-6717C813FFA2}"/>
              </a:ext>
            </a:extLst>
          </p:cNvPr>
          <p:cNvSpPr>
            <a:spLocks noGrp="1"/>
          </p:cNvSpPr>
          <p:nvPr>
            <p:ph type="body" sz="quarter" idx="15"/>
          </p:nvPr>
        </p:nvSpPr>
        <p:spPr>
          <a:xfrm>
            <a:off x="407988" y="1007753"/>
            <a:ext cx="11583987" cy="615269"/>
          </a:xfrm>
        </p:spPr>
        <p:txBody>
          <a:bodyPr/>
          <a:lstStyle/>
          <a:p>
            <a:r>
              <a:rPr lang="nb-NO" sz="1600" dirty="0"/>
              <a:t>Hvordan samarbeider ulike tjenester i kommunen om å innfri barn med nedsatt funksjonsevnes rett til fritid på tvers av sektorer?</a:t>
            </a:r>
          </a:p>
        </p:txBody>
      </p:sp>
      <p:sp>
        <p:nvSpPr>
          <p:cNvPr id="3" name="strFooter">
            <a:extLst>
              <a:ext uri="{FF2B5EF4-FFF2-40B4-BE49-F238E27FC236}">
                <a16:creationId xmlns:a16="http://schemas.microsoft.com/office/drawing/2014/main" id="{5281DFD9-A549-46A8-9944-C566D00EC967}"/>
              </a:ext>
            </a:extLst>
          </p:cNvPr>
          <p:cNvSpPr>
            <a:spLocks noGrp="1"/>
          </p:cNvSpPr>
          <p:nvPr>
            <p:ph type="body" sz="quarter" idx="17"/>
          </p:nvPr>
        </p:nvSpPr>
        <p:spPr/>
        <p:txBody>
          <a:bodyPr/>
          <a:lstStyle/>
          <a:p>
            <a:r>
              <a:rPr lang="nb-NO" dirty="0"/>
              <a:t>Base: 	n=133</a:t>
            </a:r>
          </a:p>
          <a:p>
            <a:r>
              <a:rPr lang="nb-NO" dirty="0"/>
              <a:t>Spørsmål:  Q16 Hvordan samarbeider ulike tjenester i kommunen om å innfri barn med nedsatt funksjonsevnes rett til fritid på tvers av sektorer?</a:t>
            </a:r>
          </a:p>
        </p:txBody>
      </p:sp>
      <p:sp>
        <p:nvSpPr>
          <p:cNvPr id="6" name="Slide Number Placeholder 5">
            <a:extLst>
              <a:ext uri="{FF2B5EF4-FFF2-40B4-BE49-F238E27FC236}">
                <a16:creationId xmlns:a16="http://schemas.microsoft.com/office/drawing/2014/main" id="{78D3F1D6-1844-4B4E-A0B2-105220DA3906}"/>
              </a:ext>
            </a:extLst>
          </p:cNvPr>
          <p:cNvSpPr>
            <a:spLocks noGrp="1"/>
          </p:cNvSpPr>
          <p:nvPr>
            <p:ph type="sldNum" sz="quarter" idx="18"/>
          </p:nvPr>
        </p:nvSpPr>
        <p:spPr/>
        <p:txBody>
          <a:bodyPr/>
          <a:lstStyle/>
          <a:p>
            <a:fld id="{D61AABEC-672F-4B68-B914-690DA978312C}" type="slidenum">
              <a:rPr lang="nb-NO" smtClean="0"/>
              <a:pPr/>
              <a:t>9</a:t>
            </a:fld>
            <a:r>
              <a:rPr lang="nb-NO" dirty="0"/>
              <a:t> </a:t>
            </a:r>
          </a:p>
        </p:txBody>
      </p:sp>
      <p:sp>
        <p:nvSpPr>
          <p:cNvPr id="5" name="Title 4">
            <a:extLst>
              <a:ext uri="{FF2B5EF4-FFF2-40B4-BE49-F238E27FC236}">
                <a16:creationId xmlns:a16="http://schemas.microsoft.com/office/drawing/2014/main" id="{E14F78F5-287C-4826-83D6-75F90D4E94FB}"/>
              </a:ext>
            </a:extLst>
          </p:cNvPr>
          <p:cNvSpPr>
            <a:spLocks noGrp="1"/>
          </p:cNvSpPr>
          <p:nvPr>
            <p:ph type="title"/>
          </p:nvPr>
        </p:nvSpPr>
        <p:spPr>
          <a:xfrm>
            <a:off x="407988" y="368299"/>
            <a:ext cx="12044696" cy="639454"/>
          </a:xfrm>
        </p:spPr>
        <p:txBody>
          <a:bodyPr/>
          <a:lstStyle/>
          <a:p>
            <a:r>
              <a:rPr lang="nb-NO" sz="2000" dirty="0"/>
              <a:t>HALVPARTEN bruker UFORMELLE SAMARBEIDSFORMER NÅR ULIKE T</a:t>
            </a:r>
            <a:r>
              <a:rPr lang="nb-NO" sz="2000" cap="none" dirty="0"/>
              <a:t>JENESTER</a:t>
            </a:r>
            <a:r>
              <a:rPr lang="nb-NO" sz="2000" dirty="0"/>
              <a:t> I KOMMUNENE JOBBER MED Å INNFRI BARN MED NEDSATT FUNKSJONSEVNES RETT TIL FRITID</a:t>
            </a:r>
          </a:p>
        </p:txBody>
      </p:sp>
      <p:graphicFrame>
        <p:nvGraphicFramePr>
          <p:cNvPr id="22" name="Diagram 10">
            <a:extLst>
              <a:ext uri="{FF2B5EF4-FFF2-40B4-BE49-F238E27FC236}">
                <a16:creationId xmlns:a16="http://schemas.microsoft.com/office/drawing/2014/main" id="{58A68F1F-8519-4EDF-AD96-AE9FA459C87C}"/>
              </a:ext>
            </a:extLst>
          </p:cNvPr>
          <p:cNvGraphicFramePr/>
          <p:nvPr>
            <p:extLst>
              <p:ext uri="{D42A27DB-BD31-4B8C-83A1-F6EECF244321}">
                <p14:modId xmlns:p14="http://schemas.microsoft.com/office/powerpoint/2010/main" val="3650608263"/>
              </p:ext>
            </p:extLst>
          </p:nvPr>
        </p:nvGraphicFramePr>
        <p:xfrm>
          <a:off x="692380" y="1584366"/>
          <a:ext cx="11299595" cy="3689267"/>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2">
            <a:extLst>
              <a:ext uri="{FF2B5EF4-FFF2-40B4-BE49-F238E27FC236}">
                <a16:creationId xmlns:a16="http://schemas.microsoft.com/office/drawing/2014/main" id="{3EA2F759-54A3-4C24-BAB3-0D3F9EB8BC67}"/>
              </a:ext>
            </a:extLst>
          </p:cNvPr>
          <p:cNvSpPr txBox="1"/>
          <p:nvPr/>
        </p:nvSpPr>
        <p:spPr>
          <a:xfrm>
            <a:off x="407989" y="5580655"/>
            <a:ext cx="10834778" cy="600164"/>
          </a:xfrm>
          <a:prstGeom prst="rect">
            <a:avLst/>
          </a:prstGeom>
          <a:noFill/>
        </p:spPr>
        <p:txBody>
          <a:bodyPr wrap="square" rtlCol="0">
            <a:spAutoFit/>
          </a:bodyPr>
          <a:lstStyle/>
          <a:p>
            <a:r>
              <a:rPr lang="nb-NO" sz="1100" b="1" dirty="0">
                <a:latin typeface="Calibri" panose="020F0502020204030204" pitchFamily="34" charset="0"/>
              </a:rPr>
              <a:t>Over halvparten av kommunene (53%) benytter seg av uformelle samarbeidsformer på tvers av sektorer for å innfri barn med nedsatt funksjonsevnes rett til fritid, mens det er 21 % som har formelle samarbeidsformer. 17 % av kommunene svarer «vet ikke» på dette spørsmålet, og 10 % har ingen samarbeidsformer rundt å innfri barn med nedsatt funksjonsevnes rett til fritid på tvers av sektorer</a:t>
            </a:r>
            <a:r>
              <a:rPr lang="nb-NO" sz="900" b="1" dirty="0">
                <a:latin typeface="Calibri" panose="020F0502020204030204" pitchFamily="34" charset="0"/>
              </a:rPr>
              <a:t>. </a:t>
            </a:r>
            <a:endParaRPr lang="nb-NO" sz="1100" b="1" dirty="0">
              <a:latin typeface="Calibri" panose="020F0502020204030204" pitchFamily="34" charset="0"/>
            </a:endParaRPr>
          </a:p>
        </p:txBody>
      </p:sp>
    </p:spTree>
    <p:extLst>
      <p:ext uri="{BB962C8B-B14F-4D97-AF65-F5344CB8AC3E}">
        <p14:creationId xmlns:p14="http://schemas.microsoft.com/office/powerpoint/2010/main" val="78241589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heme/theme1.xml><?xml version="1.0" encoding="utf-8"?>
<a:theme xmlns:a="http://schemas.openxmlformats.org/drawingml/2006/main" name="IPSOS - Classical Template - 16x9">
  <a:themeElements>
    <a:clrScheme name="Ipsos 2019">
      <a:dk1>
        <a:srgbClr val="282828"/>
      </a:dk1>
      <a:lt1>
        <a:sysClr val="window" lastClr="FFFFFF"/>
      </a:lt1>
      <a:dk2>
        <a:srgbClr val="009D9C"/>
      </a:dk2>
      <a:lt2>
        <a:srgbClr val="2F469C"/>
      </a:lt2>
      <a:accent1>
        <a:srgbClr val="002554"/>
      </a:accent1>
      <a:accent2>
        <a:srgbClr val="F1BE48"/>
      </a:accent2>
      <a:accent3>
        <a:srgbClr val="E87722"/>
      </a:accent3>
      <a:accent4>
        <a:srgbClr val="84329B"/>
      </a:accent4>
      <a:accent5>
        <a:srgbClr val="CC4A4A"/>
      </a:accent5>
      <a:accent6>
        <a:srgbClr val="8E9696"/>
      </a:accent6>
      <a:hlink>
        <a:srgbClr val="2F469C"/>
      </a:hlink>
      <a:folHlink>
        <a:srgbClr val="009D9C"/>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lIns="36000" tIns="36000" rIns="36000" bIns="36000" rtlCol="0" anchor="ctr"/>
      <a:lstStyle>
        <a:defPPr algn="ctr">
          <a:defRPr sz="1200"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bodyPr vert="horz" wrap="square" lIns="0" tIns="0" rIns="0" bIns="0" rtlCol="0">
        <a:spAutoFit/>
      </a:bodyPr>
      <a:lstStyle>
        <a:defPPr algn="l">
          <a:defRPr sz="1600" dirty="0" smtClean="0"/>
        </a:defPPr>
      </a:lstStyle>
    </a:txDef>
  </a:objectDefaults>
  <a:extraClrSchemeLst/>
  <a:extLst>
    <a:ext uri="{05A4C25C-085E-4340-85A3-A5531E510DB2}">
      <thm15:themeFamily xmlns:thm15="http://schemas.microsoft.com/office/thememl/2012/main" name="Ipsos  Be sure - Norsk.pptx  -  Skrivebeskyttet" id="{FC19D33D-96EF-494F-B6BC-C4507186E43E}" vid="{C6A1C8ED-B13B-4C46-8BCE-52FC36DBE6A5}"/>
    </a:ext>
  </a:extLst>
</a:theme>
</file>

<file path=ppt/theme/theme2.xml><?xml version="1.0" encoding="utf-8"?>
<a:theme xmlns:a="http://schemas.openxmlformats.org/drawingml/2006/main" name="Egendefinert utform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Ukens tall">
    <a:dk1>
      <a:srgbClr val="000000"/>
    </a:dk1>
    <a:lt1>
      <a:srgbClr val="FFFFFF"/>
    </a:lt1>
    <a:dk2>
      <a:srgbClr val="1F497D"/>
    </a:dk2>
    <a:lt2>
      <a:srgbClr val="BCBEC0"/>
    </a:lt2>
    <a:accent1>
      <a:srgbClr val="008E94"/>
    </a:accent1>
    <a:accent2>
      <a:srgbClr val="FBB040"/>
    </a:accent2>
    <a:accent3>
      <a:srgbClr val="ED6737"/>
    </a:accent3>
    <a:accent4>
      <a:srgbClr val="A8CCDD"/>
    </a:accent4>
    <a:accent5>
      <a:srgbClr val="A1C46B"/>
    </a:accent5>
    <a:accent6>
      <a:srgbClr val="281051"/>
    </a:accent6>
    <a:hlink>
      <a:srgbClr val="1F497D"/>
    </a:hlink>
    <a:folHlink>
      <a:srgbClr val="008E94"/>
    </a:folHlink>
  </a:clrScheme>
  <a:fontScheme name="Ukens tal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Ukens tall">
    <a:dk1>
      <a:srgbClr val="000000"/>
    </a:dk1>
    <a:lt1>
      <a:srgbClr val="FFFFFF"/>
    </a:lt1>
    <a:dk2>
      <a:srgbClr val="1F497D"/>
    </a:dk2>
    <a:lt2>
      <a:srgbClr val="BCBEC0"/>
    </a:lt2>
    <a:accent1>
      <a:srgbClr val="008E94"/>
    </a:accent1>
    <a:accent2>
      <a:srgbClr val="FBB040"/>
    </a:accent2>
    <a:accent3>
      <a:srgbClr val="ED6737"/>
    </a:accent3>
    <a:accent4>
      <a:srgbClr val="A8CCDD"/>
    </a:accent4>
    <a:accent5>
      <a:srgbClr val="A1C46B"/>
    </a:accent5>
    <a:accent6>
      <a:srgbClr val="281051"/>
    </a:accent6>
    <a:hlink>
      <a:srgbClr val="1F497D"/>
    </a:hlink>
    <a:folHlink>
      <a:srgbClr val="008E94"/>
    </a:folHlink>
  </a:clrScheme>
  <a:fontScheme name="Ukens tal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Ukens tall">
    <a:dk1>
      <a:srgbClr val="000000"/>
    </a:dk1>
    <a:lt1>
      <a:srgbClr val="FFFFFF"/>
    </a:lt1>
    <a:dk2>
      <a:srgbClr val="1F497D"/>
    </a:dk2>
    <a:lt2>
      <a:srgbClr val="BCBEC0"/>
    </a:lt2>
    <a:accent1>
      <a:srgbClr val="008E94"/>
    </a:accent1>
    <a:accent2>
      <a:srgbClr val="FBB040"/>
    </a:accent2>
    <a:accent3>
      <a:srgbClr val="ED6737"/>
    </a:accent3>
    <a:accent4>
      <a:srgbClr val="A8CCDD"/>
    </a:accent4>
    <a:accent5>
      <a:srgbClr val="A1C46B"/>
    </a:accent5>
    <a:accent6>
      <a:srgbClr val="281051"/>
    </a:accent6>
    <a:hlink>
      <a:srgbClr val="1F497D"/>
    </a:hlink>
    <a:folHlink>
      <a:srgbClr val="008E94"/>
    </a:folHlink>
  </a:clrScheme>
  <a:fontScheme name="Ukens tal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Ukens tall">
    <a:dk1>
      <a:srgbClr val="000000"/>
    </a:dk1>
    <a:lt1>
      <a:srgbClr val="FFFFFF"/>
    </a:lt1>
    <a:dk2>
      <a:srgbClr val="1F497D"/>
    </a:dk2>
    <a:lt2>
      <a:srgbClr val="BCBEC0"/>
    </a:lt2>
    <a:accent1>
      <a:srgbClr val="008E94"/>
    </a:accent1>
    <a:accent2>
      <a:srgbClr val="FBB040"/>
    </a:accent2>
    <a:accent3>
      <a:srgbClr val="ED6737"/>
    </a:accent3>
    <a:accent4>
      <a:srgbClr val="A8CCDD"/>
    </a:accent4>
    <a:accent5>
      <a:srgbClr val="A1C46B"/>
    </a:accent5>
    <a:accent6>
      <a:srgbClr val="281051"/>
    </a:accent6>
    <a:hlink>
      <a:srgbClr val="1F497D"/>
    </a:hlink>
    <a:folHlink>
      <a:srgbClr val="008E94"/>
    </a:folHlink>
  </a:clrScheme>
  <a:fontScheme name="Ukens tal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Ukens tall">
    <a:dk1>
      <a:srgbClr val="000000"/>
    </a:dk1>
    <a:lt1>
      <a:srgbClr val="FFFFFF"/>
    </a:lt1>
    <a:dk2>
      <a:srgbClr val="1F497D"/>
    </a:dk2>
    <a:lt2>
      <a:srgbClr val="BCBEC0"/>
    </a:lt2>
    <a:accent1>
      <a:srgbClr val="008E94"/>
    </a:accent1>
    <a:accent2>
      <a:srgbClr val="FBB040"/>
    </a:accent2>
    <a:accent3>
      <a:srgbClr val="ED6737"/>
    </a:accent3>
    <a:accent4>
      <a:srgbClr val="A8CCDD"/>
    </a:accent4>
    <a:accent5>
      <a:srgbClr val="A1C46B"/>
    </a:accent5>
    <a:accent6>
      <a:srgbClr val="281051"/>
    </a:accent6>
    <a:hlink>
      <a:srgbClr val="1F497D"/>
    </a:hlink>
    <a:folHlink>
      <a:srgbClr val="008E94"/>
    </a:folHlink>
  </a:clrScheme>
  <a:fontScheme name="Ukens tal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B75AD9DC4239A47AB6FDC49FCFB618A" ma:contentTypeVersion="6" ma:contentTypeDescription="Create a new document." ma:contentTypeScope="" ma:versionID="5a25462a6051fd44c8b6fecdb0076c96">
  <xsd:schema xmlns:xsd="http://www.w3.org/2001/XMLSchema" xmlns:xs="http://www.w3.org/2001/XMLSchema" xmlns:p="http://schemas.microsoft.com/office/2006/metadata/properties" xmlns:ns2="85c76272-7e4d-4f8f-89d1-3b227e52ef43" xmlns:ns3="a1549414-1dcc-402f-ba9b-44c1b3f5d57c" targetNamespace="http://schemas.microsoft.com/office/2006/metadata/properties" ma:root="true" ma:fieldsID="6936dcceafec7982565e6ff282441213" ns2:_="" ns3:_="">
    <xsd:import namespace="85c76272-7e4d-4f8f-89d1-3b227e52ef43"/>
    <xsd:import namespace="a1549414-1dcc-402f-ba9b-44c1b3f5d57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c76272-7e4d-4f8f-89d1-3b227e52ef4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1549414-1dcc-402f-ba9b-44c1b3f5d57c"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EAEDD75-BD82-4EC9-85F3-3A986E14B054}">
  <ds:schemaRefs>
    <ds:schemaRef ds:uri="http://schemas.microsoft.com/sharepoint/v3/contenttype/forms"/>
  </ds:schemaRefs>
</ds:datastoreItem>
</file>

<file path=customXml/itemProps2.xml><?xml version="1.0" encoding="utf-8"?>
<ds:datastoreItem xmlns:ds="http://schemas.openxmlformats.org/officeDocument/2006/customXml" ds:itemID="{09B42295-196D-47F9-B16B-36ECDB7CB2CF}">
  <ds:schemaRefs>
    <ds:schemaRef ds:uri="http://schemas.openxmlformats.org/package/2006/metadata/core-properties"/>
    <ds:schemaRef ds:uri="http://purl.org/dc/terms/"/>
    <ds:schemaRef ds:uri="http://schemas.microsoft.com/office/2006/documentManagement/types"/>
    <ds:schemaRef ds:uri="http://www.w3.org/XML/1998/namespace"/>
    <ds:schemaRef ds:uri="http://schemas.microsoft.com/office/2006/metadata/properties"/>
    <ds:schemaRef ds:uri="http://schemas.microsoft.com/office/infopath/2007/PartnerControls"/>
    <ds:schemaRef ds:uri="a1549414-1dcc-402f-ba9b-44c1b3f5d57c"/>
    <ds:schemaRef ds:uri="85c76272-7e4d-4f8f-89d1-3b227e52ef43"/>
    <ds:schemaRef ds:uri="http://purl.org/dc/dcmitype/"/>
    <ds:schemaRef ds:uri="http://purl.org/dc/elements/1.1/"/>
  </ds:schemaRefs>
</ds:datastoreItem>
</file>

<file path=customXml/itemProps3.xml><?xml version="1.0" encoding="utf-8"?>
<ds:datastoreItem xmlns:ds="http://schemas.openxmlformats.org/officeDocument/2006/customXml" ds:itemID="{C28F434E-81C1-4563-8BB2-6E4C7A33403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5c76272-7e4d-4f8f-89d1-3b227e52ef43"/>
    <ds:schemaRef ds:uri="a1549414-1dcc-402f-ba9b-44c1b3f5d57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IPSOS_Template_2019</Template>
  <TotalTime>6117</TotalTime>
  <Words>4974</Words>
  <Application>Microsoft Office PowerPoint</Application>
  <PresentationFormat>Widescreen</PresentationFormat>
  <Paragraphs>310</Paragraphs>
  <Slides>31</Slides>
  <Notes>3</Notes>
  <HiddenSlides>0</HiddenSlides>
  <MMClips>0</MMClips>
  <ScaleCrop>false</ScaleCrop>
  <HeadingPairs>
    <vt:vector size="6" baseType="variant">
      <vt:variant>
        <vt:lpstr>Brukte skrifter</vt:lpstr>
      </vt:variant>
      <vt:variant>
        <vt:i4>5</vt:i4>
      </vt:variant>
      <vt:variant>
        <vt:lpstr>Tema</vt:lpstr>
      </vt:variant>
      <vt:variant>
        <vt:i4>2</vt:i4>
      </vt:variant>
      <vt:variant>
        <vt:lpstr>Lysbildetitler</vt:lpstr>
      </vt:variant>
      <vt:variant>
        <vt:i4>31</vt:i4>
      </vt:variant>
    </vt:vector>
  </HeadingPairs>
  <TitlesOfParts>
    <vt:vector size="38" baseType="lpstr">
      <vt:lpstr>Arial</vt:lpstr>
      <vt:lpstr>Arial Black</vt:lpstr>
      <vt:lpstr>Calibri</vt:lpstr>
      <vt:lpstr>Calibri Light</vt:lpstr>
      <vt:lpstr>Wingdings</vt:lpstr>
      <vt:lpstr>IPSOS - Classical Template - 16x9</vt:lpstr>
      <vt:lpstr>Egendefinert utforming</vt:lpstr>
      <vt:lpstr>Undersøkelse: Inkludering av barn med nedsatt funksjonsevne i fritidsaktiviteter </vt:lpstr>
      <vt:lpstr>Bakgrunn og FORMÅL</vt:lpstr>
      <vt:lpstr>PowerPoint-presentasjon</vt:lpstr>
      <vt:lpstr>PowerPoint-presentasjon</vt:lpstr>
      <vt:lpstr>PowerPoint-presentasjon</vt:lpstr>
      <vt:lpstr>FLEST KOMMUNER har lagt ANSVARET FOR BARN MED NEDSATT FUNKSJONSEVNE UNDER FAGFELTET «HELSE»</vt:lpstr>
      <vt:lpstr>3 AV 4 KOMMUNER SVARER AT DE IKKE KJENNER TIL POLITISKE PRIORITERINGER ELLER STRATEGIER FOR Å INKLUDERE BARN MED NEDSATT FUNKSJONSEVNE I FRITIDSAKTIVITETER</vt:lpstr>
      <vt:lpstr>Noen kommuner har øremerkede midler til inkludert av barn med nedsatt funksjonsevne I fritidsaktiviteter</vt:lpstr>
      <vt:lpstr>HALVPARTEN bruker UFORMELLE SAMARBEIDSFORMER NÅR ULIKE TJENESTER I KOMMUNENE JOBBER MED Å INNFRI BARN MED NEDSATT FUNKSJONSEVNES RETT TIL FRITID</vt:lpstr>
      <vt:lpstr>4 av 10 kommuner har økonomiske hindre for å innfri barn med nedsatt funksjonsevnes rett til fritid</vt:lpstr>
      <vt:lpstr>MAJORITETEN HAR IKKE MOTTATT KURS ELLER KOMPETANSEHEVING KNYTTET TIL INKLUDERING AV BARN OG UNGE MED NEDSATT FUNKSJONSEVNE</vt:lpstr>
      <vt:lpstr>PowerPoint-presentasjon</vt:lpstr>
      <vt:lpstr>PowerPoint-presentasjon</vt:lpstr>
      <vt:lpstr>FÅ KOMMUNER HAR OVERSIKT OVER ANTALL BARN MED NEDSATT FUNKSJONSEVNE SOM DRIVER MED ORGANISERT FRITIDSAKTIVITET, ELLER SOM BRUKER ÅPNE MØTEPLASSER FOR BARN OG UNGE </vt:lpstr>
      <vt:lpstr>Barn med nedsatt funksjonsevne kan velge fritidstilbud i 77 % av kommunene, og majoriteten blir inkludert i ordinære tilbud</vt:lpstr>
      <vt:lpstr>5 av 10 kommuner mener manglede kunnskap blant ledere/trenere om inkludering hindrer barn med nedsatt funksjonsevne I å bli inkludert i ordinære fritidstilbud</vt:lpstr>
      <vt:lpstr>8 av 10 tilbyr støttekontakt for å sikre mangfoldig deltagelse i barns fritidsaktiviteter</vt:lpstr>
      <vt:lpstr>Det er stor spredning i hvordan kommunene gir veiledning og opplæring for å sikre mangfoldig deltagelse i  barns fritidsaktiviteter</vt:lpstr>
      <vt:lpstr>1 av 3 kommuner har dialog med barna og deres foresatte om barns muligheter til å medvirke i egen deltakelse i fritidsaktiviteter</vt:lpstr>
      <vt:lpstr>PowerPoint-presentasjon</vt:lpstr>
      <vt:lpstr>PowerPoint-presentasjon</vt:lpstr>
      <vt:lpstr>4 av 10 kommuner jobber i STOR og SVÆRT stor grad med å fremme universell utforming av fritidsarenaer </vt:lpstr>
      <vt:lpstr>16 % av kommunene jobber i liten eller svært liten grad med universell utforming av arrangementer for barn og unge i kommunens regi</vt:lpstr>
      <vt:lpstr>Mange kommuner viser til at det nå stilles krav til nybygg når det gjelder universell utforming, på spørsmål om hvordan de jobber med dette</vt:lpstr>
      <vt:lpstr>PowerPoint-presentasjon</vt:lpstr>
      <vt:lpstr>2 av 3 kommuner tilbyr BPA eller støttekontakt i et visst antall timer  </vt:lpstr>
      <vt:lpstr>Det pekes på at Det må prioriteres politisk AT BARN OG UNGE med nedsatt funksjonsevne SKAL få delta på fritiden på lik linje med andre</vt:lpstr>
      <vt:lpstr>enkelte peker på at kunnskapen må økes I kommunene for at barn og unge med nedsatt funksjonsevne skal få delta på fritiden på lik linje med andre</vt:lpstr>
      <vt:lpstr>PowerPoint-presentasjon</vt:lpstr>
      <vt:lpstr>PowerPoint-presentasjon</vt:lpstr>
      <vt:lpstr>Om undersøkelsen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Presentasjons-tittel</dc:title>
  <dc:creator>Britt Kristine Ludvigsen</dc:creator>
  <cp:lastModifiedBy>Marianne Skogen</cp:lastModifiedBy>
  <cp:revision>64</cp:revision>
  <dcterms:created xsi:type="dcterms:W3CDTF">2022-06-10T09:25:28Z</dcterms:created>
  <dcterms:modified xsi:type="dcterms:W3CDTF">2023-05-04T12:08:49Z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0x0101003B75AD9DC4239A47AB6FDC49FCFB618A</vt:lpwstr>
  </property>
  <property fmtid="{D5CDD505-2E9C-101B-9397-08002B2CF9AE}" pid="3" name="conclusion">
    <vt:lpwstr>title</vt:lpwstr>
  </property>
  <property fmtid="{D5CDD505-2E9C-101B-9397-08002B2CF9AE}" pid="4" name="dLanguage">
    <vt:lpwstr>nb-NO</vt:lpwstr>
  </property>
</Properties>
</file>