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</p:sldMasterIdLst>
  <p:sldIdLst>
    <p:sldId id="256" r:id="rId3"/>
    <p:sldId id="257" r:id="rId4"/>
    <p:sldId id="28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8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5499" autoAdjust="0"/>
  </p:normalViewPr>
  <p:slideViewPr>
    <p:cSldViewPr snapToGrid="0">
      <p:cViewPr varScale="1">
        <p:scale>
          <a:sx n="109" d="100"/>
          <a:sy n="109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695719527854803"/>
          <c:y val="4.5870436499450301E-2"/>
          <c:w val="0.30701631624404202"/>
          <c:h val="0.8261108282619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Arbeidsområde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1-4. klasse</c:v>
                </c:pt>
                <c:pt idx="1">
                  <c:v>5-7. klasse</c:v>
                </c:pt>
                <c:pt idx="2">
                  <c:v>8.-10. klasse</c:v>
                </c:pt>
                <c:pt idx="3">
                  <c:v>Videregående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0.27680798004987534</c:v>
                </c:pt>
                <c:pt idx="1">
                  <c:v>0.21945137157107231</c:v>
                </c:pt>
                <c:pt idx="2">
                  <c:v>0.29675810473815462</c:v>
                </c:pt>
                <c:pt idx="3">
                  <c:v>0.33665835411471323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E7-46FE-ABEA-FE82FC9649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478301552"/>
        <c:axId val="-460806112"/>
      </c:barChart>
      <c:catAx>
        <c:axId val="-478301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60806112"/>
        <c:crosses val="autoZero"/>
        <c:auto val="1"/>
        <c:lblAlgn val="ctr"/>
        <c:lblOffset val="100"/>
        <c:noMultiLvlLbl val="0"/>
      </c:catAx>
      <c:valAx>
        <c:axId val="-4608061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47830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Ja, før 12. mars</c:v>
                </c:pt>
                <c:pt idx="1">
                  <c:v>Ja, etter 12. mars</c:v>
                </c:pt>
                <c:pt idx="2">
                  <c:v>Nei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0.21446384039900249</c:v>
                </c:pt>
                <c:pt idx="1">
                  <c:v>0.11221945137157106</c:v>
                </c:pt>
                <c:pt idx="2">
                  <c:v>0.72817955112219446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0-4F39-B90E-DA13FF2A43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7354671"/>
        <c:axId val="1204126719"/>
      </c:barChart>
      <c:catAx>
        <c:axId val="12073546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126719"/>
        <c:crosses val="autoZero"/>
        <c:auto val="1"/>
        <c:lblAlgn val="ctr"/>
        <c:lblOffset val="100"/>
        <c:noMultiLvlLbl val="0"/>
      </c:catAx>
      <c:valAx>
        <c:axId val="1204126719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207354671"/>
        <c:crosses val="max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Vil ikke svare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0.9451371571072319</c:v>
                </c:pt>
                <c:pt idx="1">
                  <c:v>3.7406483790523692E-2</c:v>
                </c:pt>
                <c:pt idx="2">
                  <c:v>1.7456359102244388E-2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9-4FB3-ADE5-6EAB75028A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7348271"/>
        <c:axId val="1204086367"/>
      </c:barChart>
      <c:catAx>
        <c:axId val="120734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086367"/>
        <c:crosses val="autoZero"/>
        <c:auto val="1"/>
        <c:lblAlgn val="ctr"/>
        <c:lblOffset val="100"/>
        <c:noMultiLvlLbl val="0"/>
      </c:catAx>
      <c:valAx>
        <c:axId val="1204086367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07348271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'Ark1'!$A$2:$A$6</c:f>
              <c:strCache>
                <c:ptCount val="5"/>
                <c:pt idx="0">
                  <c:v>Mer</c:v>
                </c:pt>
                <c:pt idx="1">
                  <c:v>Like mye</c:v>
                </c:pt>
                <c:pt idx="2">
                  <c:v>Mindre</c:v>
                </c:pt>
                <c:pt idx="3">
                  <c:v>Ikke bekymret for dette før/under krisen</c:v>
                </c:pt>
                <c:pt idx="4">
                  <c:v>Vil ikke svare</c:v>
                </c:pt>
              </c:strCache>
            </c:strRef>
          </c:cat>
          <c:val>
            <c:numRef>
              <c:f>'Ark1'!$B$2:$B$6</c:f>
              <c:numCache>
                <c:formatCode>0%</c:formatCode>
                <c:ptCount val="5"/>
                <c:pt idx="0">
                  <c:v>0.36408977556109723</c:v>
                </c:pt>
                <c:pt idx="1">
                  <c:v>0.41396508728179549</c:v>
                </c:pt>
                <c:pt idx="2">
                  <c:v>1.2468827930174564E-2</c:v>
                </c:pt>
                <c:pt idx="3">
                  <c:v>0.18453865336658354</c:v>
                </c:pt>
                <c:pt idx="4">
                  <c:v>2.4937655860349128E-2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A9-478B-A441-2D550D3FD8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89279311"/>
        <c:axId val="1204098431"/>
      </c:barChart>
      <c:catAx>
        <c:axId val="128927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098431"/>
        <c:crosses val="autoZero"/>
        <c:auto val="1"/>
        <c:lblAlgn val="ctr"/>
        <c:lblOffset val="100"/>
        <c:noMultiLvlLbl val="0"/>
      </c:catAx>
      <c:valAx>
        <c:axId val="1204098431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89279311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ikke/ vil ikke svare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0.5785536159600998</c:v>
                </c:pt>
                <c:pt idx="1">
                  <c:v>0.20947630922693267</c:v>
                </c:pt>
                <c:pt idx="2">
                  <c:v>0.21197007481296759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E-48A7-AC3C-A5D5AB5455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7327871"/>
        <c:axId val="1204083039"/>
      </c:barChart>
      <c:catAx>
        <c:axId val="1207327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083039"/>
        <c:crosses val="autoZero"/>
        <c:auto val="1"/>
        <c:lblAlgn val="ctr"/>
        <c:lblOffset val="100"/>
        <c:noMultiLvlLbl val="0"/>
      </c:catAx>
      <c:valAx>
        <c:axId val="1204083039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07327871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Nei, ikke fått opplæring</c:v>
                </c:pt>
                <c:pt idx="1">
                  <c:v>Ja, men noe mangelfull opplæring</c:v>
                </c:pt>
                <c:pt idx="2">
                  <c:v>Ja, god opplæring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0.19950124688279303</c:v>
                </c:pt>
                <c:pt idx="1">
                  <c:v>0.46384039900249374</c:v>
                </c:pt>
                <c:pt idx="2">
                  <c:v>0.33665835411471323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34-4127-9ABB-4DF6C3FAB3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7347471"/>
        <c:axId val="1204078879"/>
      </c:barChart>
      <c:catAx>
        <c:axId val="120734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078879"/>
        <c:crosses val="autoZero"/>
        <c:auto val="1"/>
        <c:lblAlgn val="ctr"/>
        <c:lblOffset val="100"/>
        <c:noMultiLvlLbl val="0"/>
      </c:catAx>
      <c:valAx>
        <c:axId val="1204078879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07347471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ikke/ vil ikke svare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0.53366583541147128</c:v>
                </c:pt>
                <c:pt idx="1">
                  <c:v>0.11471321695760599</c:v>
                </c:pt>
                <c:pt idx="2">
                  <c:v>0.35162094763092272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9-4EC2-8FA5-037FAF1770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86966335"/>
        <c:axId val="1204088031"/>
      </c:barChart>
      <c:catAx>
        <c:axId val="128696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088031"/>
        <c:crosses val="autoZero"/>
        <c:auto val="1"/>
        <c:lblAlgn val="ctr"/>
        <c:lblOffset val="100"/>
        <c:noMultiLvlLbl val="0"/>
      </c:catAx>
      <c:valAx>
        <c:axId val="1204088031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86966335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71C3B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'Ark1'!$B$1:$C$1</c:f>
              <c:strCache>
                <c:ptCount val="2"/>
                <c:pt idx="0">
                  <c:v>Undervise barn og unge om vold og seksuelle overgrep</c:v>
                </c:pt>
                <c:pt idx="1">
                  <c:v>Undervise om hva barna kan gjøre for å få hjelp dersom de er utsatt for dette</c:v>
                </c:pt>
              </c:strCache>
            </c:strRef>
          </c:cat>
          <c:val>
            <c:numRef>
              <c:f>'Ark1'!$B$2:$C$2</c:f>
              <c:numCache>
                <c:formatCode>0%</c:formatCode>
                <c:ptCount val="2"/>
                <c:pt idx="0">
                  <c:v>0.35910224438902744</c:v>
                </c:pt>
                <c:pt idx="1">
                  <c:v>0.45137157107231912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F0-4C0C-94FB-BBDC809FD198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Nei</c:v>
                </c:pt>
              </c:strCache>
            </c:strRef>
          </c:tx>
          <c:spPr>
            <a:solidFill>
              <a:srgbClr val="F2664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'Ark1'!$B$1:$C$1</c:f>
              <c:strCache>
                <c:ptCount val="2"/>
                <c:pt idx="0">
                  <c:v>Undervise barn og unge om vold og seksuelle overgrep</c:v>
                </c:pt>
                <c:pt idx="1">
                  <c:v>Undervise om hva barna kan gjøre for å få hjelp dersom de er utsatt for dette</c:v>
                </c:pt>
              </c:strCache>
            </c:strRef>
          </c:cat>
          <c:val>
            <c:numRef>
              <c:f>'Ark1'!$B$3:$C$3</c:f>
              <c:numCache>
                <c:formatCode>0%</c:formatCode>
                <c:ptCount val="2"/>
                <c:pt idx="0">
                  <c:v>0.513715710723192</c:v>
                </c:pt>
                <c:pt idx="1">
                  <c:v>0.42892768079800497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F0-4C0C-94FB-BBDC809FD198}"/>
            </c:ext>
          </c:extLst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Vet ikke</c:v>
                </c:pt>
              </c:strCache>
            </c:strRef>
          </c:tx>
          <c:spPr>
            <a:solidFill>
              <a:srgbClr val="7985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'Ark1'!$B$1:$C$1</c:f>
              <c:strCache>
                <c:ptCount val="2"/>
                <c:pt idx="0">
                  <c:v>Undervise barn og unge om vold og seksuelle overgrep</c:v>
                </c:pt>
                <c:pt idx="1">
                  <c:v>Undervise om hva barna kan gjøre for å få hjelp dersom de er utsatt for dette</c:v>
                </c:pt>
              </c:strCache>
            </c:strRef>
          </c:cat>
          <c:val>
            <c:numRef>
              <c:f>'Ark1'!$B$4:$C$4</c:f>
              <c:numCache>
                <c:formatCode>0%</c:formatCode>
                <c:ptCount val="2"/>
                <c:pt idx="0">
                  <c:v>0.12718204488778054</c:v>
                </c:pt>
                <c:pt idx="1">
                  <c:v>0.11970074812967582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F0-4C0C-94FB-BBDC809FD1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89286511"/>
        <c:axId val="1204125471"/>
      </c:barChart>
      <c:catAx>
        <c:axId val="1289286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125471"/>
        <c:crosses val="autoZero"/>
        <c:auto val="1"/>
        <c:lblAlgn val="ctr"/>
        <c:lblOffset val="100"/>
        <c:noMultiLvlLbl val="0"/>
      </c:catAx>
      <c:valAx>
        <c:axId val="1204125471"/>
        <c:scaling>
          <c:orientation val="minMax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289286511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ikke/ vil ikke svare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0.81795511221945139</c:v>
                </c:pt>
                <c:pt idx="1">
                  <c:v>0.10473815461346633</c:v>
                </c:pt>
                <c:pt idx="2">
                  <c:v>7.7306733167082295E-2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B-4334-A628-B817AE07EB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7335471"/>
        <c:axId val="1204115487"/>
      </c:barChart>
      <c:catAx>
        <c:axId val="120733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115487"/>
        <c:crosses val="autoZero"/>
        <c:auto val="1"/>
        <c:lblAlgn val="ctr"/>
        <c:lblOffset val="100"/>
        <c:noMultiLvlLbl val="0"/>
      </c:catAx>
      <c:valAx>
        <c:axId val="1204115487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07335471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n=401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'Ark1'!$A$2:$A$4</c:f>
              <c:strCache>
                <c:ptCount val="3"/>
                <c:pt idx="0">
                  <c:v>Ja</c:v>
                </c:pt>
                <c:pt idx="1">
                  <c:v>Nei</c:v>
                </c:pt>
                <c:pt idx="2">
                  <c:v>Vet ikke</c:v>
                </c:pt>
              </c:strCache>
            </c:strRef>
          </c:cat>
          <c:val>
            <c:numRef>
              <c:f>'Ark1'!$B$2:$B$4</c:f>
              <c:numCache>
                <c:formatCode>0%</c:formatCode>
                <c:ptCount val="3"/>
                <c:pt idx="0">
                  <c:v>0.52119700748129671</c:v>
                </c:pt>
                <c:pt idx="1">
                  <c:v>0.12468827930174564</c:v>
                </c:pt>
                <c:pt idx="2">
                  <c:v>0.35411471321695759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8-44A1-81B8-A4BDDB993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07340671"/>
        <c:axId val="1204107167"/>
      </c:barChart>
      <c:catAx>
        <c:axId val="120734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rgbClr val="515350">
                    <a:tint val="75000"/>
                  </a:srgbClr>
                </a:solidFill>
                <a:prstDash val="solid"/>
                <a:round/>
              </a14:hiddenLine>
            </a:ext>
          </a:extLst>
        </c:spPr>
        <c:txPr>
          <a:bodyPr/>
          <a:lstStyle/>
          <a:p>
            <a:pPr>
              <a:defRPr sz="1600">
                <a:latin typeface="Arial"/>
                <a:ea typeface="Arial"/>
                <a:cs typeface="Arial"/>
              </a:defRPr>
            </a:pPr>
            <a:endParaRPr lang="en-US"/>
          </a:p>
        </c:txPr>
        <c:crossAx val="1204107167"/>
        <c:crosses val="autoZero"/>
        <c:auto val="1"/>
        <c:lblAlgn val="ctr"/>
        <c:lblOffset val="100"/>
        <c:noMultiLvlLbl val="0"/>
      </c:catAx>
      <c:valAx>
        <c:axId val="1204107167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07340671"/>
        <c:crosses val="autoZero"/>
        <c:crossBetween val="between"/>
        <c:majorUnit val="0.2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61849" y="3626068"/>
            <a:ext cx="6894786" cy="1397877"/>
          </a:xfrm>
        </p:spPr>
        <p:txBody>
          <a:bodyPr anchor="t">
            <a:normAutofit/>
          </a:bodyPr>
          <a:lstStyle>
            <a:lvl1pPr algn="l">
              <a:defRPr sz="4000" baseline="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1849" y="5023945"/>
            <a:ext cx="6894786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8" y="425813"/>
            <a:ext cx="1114097" cy="13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145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sjektinform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44867"/>
            <a:ext cx="10744200" cy="809559"/>
          </a:xfrm>
        </p:spPr>
        <p:txBody>
          <a:bodyPr anchor="t"/>
          <a:lstStyle/>
          <a:p>
            <a:r>
              <a:rPr lang="nb-NO" dirty="0"/>
              <a:t>Prosjektinformasjon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461415" y="1273622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27" name="TextBox 26"/>
          <p:cNvSpPr txBox="1"/>
          <p:nvPr/>
        </p:nvSpPr>
        <p:spPr>
          <a:xfrm>
            <a:off x="2219281" y="1432155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OPPDRAGSGIVER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915549" y="1208227"/>
            <a:ext cx="0" cy="471825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63666" y="2883211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1461415" y="4502271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258353" y="1929963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Kundenavn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258353" y="2301937"/>
            <a:ext cx="3273240" cy="348268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Kontaktperson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253883" y="1412702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253883" y="1848064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1462967" y="2957811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72" name="TextBox 71"/>
          <p:cNvSpPr txBox="1"/>
          <p:nvPr/>
        </p:nvSpPr>
        <p:spPr>
          <a:xfrm>
            <a:off x="2277405" y="310024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FORMÅL</a:t>
            </a:r>
          </a:p>
        </p:txBody>
      </p:sp>
      <p:sp>
        <p:nvSpPr>
          <p:cNvPr id="7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258353" y="3591625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Kort beskrivelse av prosjektets hensikt og formål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1363666" y="4418543"/>
            <a:ext cx="9267300" cy="0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53883" y="3505797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77405" y="466013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GJENNOMFØRING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2290895" y="5065687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60233" y="5144597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Dato/ tidsrom og annen praktisk info om feltarbeid</a:t>
            </a:r>
          </a:p>
        </p:txBody>
      </p:sp>
      <p:sp>
        <p:nvSpPr>
          <p:cNvPr id="85" name="Oval 84"/>
          <p:cNvSpPr/>
          <p:nvPr/>
        </p:nvSpPr>
        <p:spPr>
          <a:xfrm>
            <a:off x="6176830" y="1273622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86" name="TextBox 85"/>
          <p:cNvSpPr txBox="1"/>
          <p:nvPr/>
        </p:nvSpPr>
        <p:spPr>
          <a:xfrm>
            <a:off x="6934696" y="1432155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METODE</a:t>
            </a:r>
          </a:p>
        </p:txBody>
      </p:sp>
      <p:sp>
        <p:nvSpPr>
          <p:cNvPr id="88" name="Oval 87"/>
          <p:cNvSpPr/>
          <p:nvPr/>
        </p:nvSpPr>
        <p:spPr>
          <a:xfrm>
            <a:off x="6176830" y="4502271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973767" y="1929961"/>
            <a:ext cx="3273238" cy="720243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Kort om metode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6969297" y="1412702"/>
            <a:ext cx="0" cy="4442771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969297" y="1848064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178382" y="2957811"/>
            <a:ext cx="623999" cy="5879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 err="1"/>
          </a:p>
        </p:txBody>
      </p:sp>
      <p:sp>
        <p:nvSpPr>
          <p:cNvPr id="96" name="TextBox 95"/>
          <p:cNvSpPr txBox="1"/>
          <p:nvPr/>
        </p:nvSpPr>
        <p:spPr>
          <a:xfrm>
            <a:off x="6992819" y="3100247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MÅLGRUPPE</a:t>
            </a:r>
          </a:p>
        </p:txBody>
      </p:sp>
      <p:sp>
        <p:nvSpPr>
          <p:cNvPr id="97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973767" y="3591625"/>
            <a:ext cx="3273240" cy="685671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Populasjon og kriterier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6969297" y="3505797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992819" y="4660136"/>
            <a:ext cx="2261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noProof="0">
                <a:latin typeface="Arial"/>
                <a:cs typeface="Arial"/>
              </a:rPr>
              <a:t>UTVALG</a:t>
            </a:r>
          </a:p>
        </p:txBody>
      </p:sp>
      <p:sp>
        <p:nvSpPr>
          <p:cNvPr id="10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6975647" y="5144597"/>
            <a:ext cx="3273240" cy="1007654"/>
          </a:xfrm>
          <a:ln>
            <a:noFill/>
          </a:ln>
        </p:spPr>
        <p:txBody>
          <a:bodyPr anchor="t">
            <a:noAutofit/>
          </a:bodyPr>
          <a:lstStyle>
            <a:lvl1pPr marL="0" indent="0" algn="l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Antall, info om vekting eller lignende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969297" y="5062828"/>
            <a:ext cx="3661667" cy="0"/>
          </a:xfrm>
          <a:prstGeom prst="line">
            <a:avLst/>
          </a:prstGeom>
          <a:ln w="6350" cmpd="sng"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Picture 108" descr="noun_174068_cc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561" y="1318675"/>
            <a:ext cx="628820" cy="466219"/>
          </a:xfrm>
          <a:prstGeom prst="rect">
            <a:avLst/>
          </a:prstGeom>
        </p:spPr>
      </p:pic>
      <p:pic>
        <p:nvPicPr>
          <p:cNvPr id="110" name="Picture 109" descr="noun_174061_cc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561" y="2994588"/>
            <a:ext cx="620185" cy="432027"/>
          </a:xfrm>
          <a:prstGeom prst="rect">
            <a:avLst/>
          </a:prstGeom>
        </p:spPr>
      </p:pic>
      <p:pic>
        <p:nvPicPr>
          <p:cNvPr id="111" name="Picture 110" descr="noun_174073_cc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7" y="4546993"/>
            <a:ext cx="615600" cy="439307"/>
          </a:xfrm>
          <a:prstGeom prst="rect">
            <a:avLst/>
          </a:prstGeom>
          <a:ln>
            <a:noFill/>
          </a:ln>
        </p:spPr>
      </p:pic>
      <p:pic>
        <p:nvPicPr>
          <p:cNvPr id="112" name="Picture 111" descr="noun_174040_cc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891" y="4567955"/>
            <a:ext cx="583407" cy="437444"/>
          </a:xfrm>
          <a:prstGeom prst="rect">
            <a:avLst/>
          </a:prstGeom>
        </p:spPr>
      </p:pic>
      <p:pic>
        <p:nvPicPr>
          <p:cNvPr id="113" name="Picture 112" descr="noun_174027_cc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3482" y="3012603"/>
            <a:ext cx="581425" cy="432237"/>
          </a:xfrm>
          <a:prstGeom prst="rect">
            <a:avLst/>
          </a:prstGeom>
        </p:spPr>
      </p:pic>
      <p:pic>
        <p:nvPicPr>
          <p:cNvPr id="114" name="Picture 113" descr="noun_174059_cc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365" y="1318673"/>
            <a:ext cx="614049" cy="467467"/>
          </a:xfrm>
          <a:prstGeom prst="rect">
            <a:avLst/>
          </a:prstGeom>
        </p:spPr>
      </p:pic>
      <p:sp>
        <p:nvSpPr>
          <p:cNvPr id="4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5589590" y="6568884"/>
            <a:ext cx="65191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76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205366-C0B5-2245-B64D-AFB51C528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Team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6869895-91B4-5C4D-866E-C570816F6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12641D3-42FC-E64C-9ECB-F589040495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687612"/>
            <a:ext cx="2243257" cy="2243257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57B58C6B-ECA5-E644-9391-77EE591B01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95648" y="1687611"/>
            <a:ext cx="2243257" cy="2243257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E6E02F17-76B9-4F40-B33E-4BCC53F4FD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3096" y="1687610"/>
            <a:ext cx="2243257" cy="2243257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7451F0E7-E29E-AD45-AFED-0CBD1A3F3F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0543" y="1687609"/>
            <a:ext cx="2243257" cy="2243257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7" name="Plassholder for tekst 16">
            <a:extLst>
              <a:ext uri="{FF2B5EF4-FFF2-40B4-BE49-F238E27FC236}">
                <a16:creationId xmlns:a16="http://schemas.microsoft.com/office/drawing/2014/main" id="{CEA9D451-61E2-254E-A7E1-50643DBBB8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115330"/>
            <a:ext cx="2243258" cy="67680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18" name="Plassholder for tekst 16">
            <a:extLst>
              <a:ext uri="{FF2B5EF4-FFF2-40B4-BE49-F238E27FC236}">
                <a16:creationId xmlns:a16="http://schemas.microsoft.com/office/drawing/2014/main" id="{557E4A44-D704-0943-9270-7EDBCC48AD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4792134"/>
            <a:ext cx="2243258" cy="524933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Rolle/ tittel</a:t>
            </a:r>
          </a:p>
        </p:txBody>
      </p:sp>
      <p:sp>
        <p:nvSpPr>
          <p:cNvPr id="19" name="Plassholder for tekst 16">
            <a:extLst>
              <a:ext uri="{FF2B5EF4-FFF2-40B4-BE49-F238E27FC236}">
                <a16:creationId xmlns:a16="http://schemas.microsoft.com/office/drawing/2014/main" id="{7C2A2155-FBEF-474D-90A0-AED055AF51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5333472"/>
            <a:ext cx="2243258" cy="116192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Mer info</a:t>
            </a:r>
          </a:p>
        </p:txBody>
      </p:sp>
      <p:sp>
        <p:nvSpPr>
          <p:cNvPr id="20" name="Plassholder for tekst 16">
            <a:extLst>
              <a:ext uri="{FF2B5EF4-FFF2-40B4-BE49-F238E27FC236}">
                <a16:creationId xmlns:a16="http://schemas.microsoft.com/office/drawing/2014/main" id="{FA4EAB76-911A-3943-8626-8D3EDA4A0A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5647" y="4115330"/>
            <a:ext cx="2243258" cy="67680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21" name="Plassholder for tekst 16">
            <a:extLst>
              <a:ext uri="{FF2B5EF4-FFF2-40B4-BE49-F238E27FC236}">
                <a16:creationId xmlns:a16="http://schemas.microsoft.com/office/drawing/2014/main" id="{7DFE9C44-8EEC-5943-8FFD-01645EEF98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5647" y="4792134"/>
            <a:ext cx="2243258" cy="524933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Rolle/ tittel</a:t>
            </a:r>
          </a:p>
        </p:txBody>
      </p:sp>
      <p:sp>
        <p:nvSpPr>
          <p:cNvPr id="22" name="Plassholder for tekst 16">
            <a:extLst>
              <a:ext uri="{FF2B5EF4-FFF2-40B4-BE49-F238E27FC236}">
                <a16:creationId xmlns:a16="http://schemas.microsoft.com/office/drawing/2014/main" id="{960CFE8B-153B-2F4C-A0F8-C4F62E6A89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5646" y="5333472"/>
            <a:ext cx="2243258" cy="116192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Mer info</a:t>
            </a:r>
          </a:p>
        </p:txBody>
      </p:sp>
      <p:sp>
        <p:nvSpPr>
          <p:cNvPr id="23" name="Plassholder for tekst 16">
            <a:extLst>
              <a:ext uri="{FF2B5EF4-FFF2-40B4-BE49-F238E27FC236}">
                <a16:creationId xmlns:a16="http://schemas.microsoft.com/office/drawing/2014/main" id="{3001511A-A7DF-2C40-A423-F579C7A008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3094" y="4115330"/>
            <a:ext cx="2243258" cy="67680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24" name="Plassholder for tekst 16">
            <a:extLst>
              <a:ext uri="{FF2B5EF4-FFF2-40B4-BE49-F238E27FC236}">
                <a16:creationId xmlns:a16="http://schemas.microsoft.com/office/drawing/2014/main" id="{15E032D2-5711-A948-AB3C-5889964389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3094" y="4792134"/>
            <a:ext cx="2243258" cy="524933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Rolle/ tittel</a:t>
            </a:r>
          </a:p>
        </p:txBody>
      </p:sp>
      <p:sp>
        <p:nvSpPr>
          <p:cNvPr id="25" name="Plassholder for tekst 16">
            <a:extLst>
              <a:ext uri="{FF2B5EF4-FFF2-40B4-BE49-F238E27FC236}">
                <a16:creationId xmlns:a16="http://schemas.microsoft.com/office/drawing/2014/main" id="{01E9C995-A813-4544-90E8-D7A5ACFE83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3093" y="5333472"/>
            <a:ext cx="2243258" cy="116192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Mer info</a:t>
            </a:r>
          </a:p>
        </p:txBody>
      </p:sp>
      <p:sp>
        <p:nvSpPr>
          <p:cNvPr id="26" name="Plassholder for tekst 16">
            <a:extLst>
              <a:ext uri="{FF2B5EF4-FFF2-40B4-BE49-F238E27FC236}">
                <a16:creationId xmlns:a16="http://schemas.microsoft.com/office/drawing/2014/main" id="{E83ED586-53BF-6C4C-B883-9A413BCA4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0542" y="4115330"/>
            <a:ext cx="2243258" cy="67680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Navn</a:t>
            </a:r>
          </a:p>
        </p:txBody>
      </p:sp>
      <p:sp>
        <p:nvSpPr>
          <p:cNvPr id="27" name="Plassholder for tekst 16">
            <a:extLst>
              <a:ext uri="{FF2B5EF4-FFF2-40B4-BE49-F238E27FC236}">
                <a16:creationId xmlns:a16="http://schemas.microsoft.com/office/drawing/2014/main" id="{8590A31C-E693-5949-A023-68A570187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10542" y="4792134"/>
            <a:ext cx="2243258" cy="524933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Rolle/ tittel</a:t>
            </a:r>
          </a:p>
        </p:txBody>
      </p:sp>
      <p:sp>
        <p:nvSpPr>
          <p:cNvPr id="28" name="Plassholder for tekst 16">
            <a:extLst>
              <a:ext uri="{FF2B5EF4-FFF2-40B4-BE49-F238E27FC236}">
                <a16:creationId xmlns:a16="http://schemas.microsoft.com/office/drawing/2014/main" id="{42491405-21CC-2744-B89E-F0416B6B4B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0541" y="5333472"/>
            <a:ext cx="2243258" cy="1161921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Mer info</a:t>
            </a:r>
          </a:p>
        </p:txBody>
      </p:sp>
    </p:spTree>
    <p:extLst>
      <p:ext uri="{BB962C8B-B14F-4D97-AF65-F5344CB8AC3E}">
        <p14:creationId xmlns:p14="http://schemas.microsoft.com/office/powerpoint/2010/main" val="17073557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sikter vertikal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81F65A-0D63-2D40-927A-959290DB20C3}"/>
              </a:ext>
            </a:extLst>
          </p:cNvPr>
          <p:cNvSpPr/>
          <p:nvPr/>
        </p:nvSpPr>
        <p:spPr>
          <a:xfrm>
            <a:off x="225639" y="212060"/>
            <a:ext cx="9156106" cy="628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/>
        </p:nvSpPr>
        <p:spPr>
          <a:xfrm>
            <a:off x="865952" y="1814508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/>
        </p:nvSpPr>
        <p:spPr>
          <a:xfrm>
            <a:off x="865953" y="3281622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/>
        </p:nvSpPr>
        <p:spPr>
          <a:xfrm>
            <a:off x="865952" y="4742711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3849" y="1814508"/>
            <a:ext cx="6190071" cy="1276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849" y="3281622"/>
            <a:ext cx="6190071" cy="12538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3849" y="4786323"/>
            <a:ext cx="6190071" cy="135844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0135844" y="488878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/>
        </p:nvSpPr>
        <p:spPr>
          <a:xfrm>
            <a:off x="9676819" y="246169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38E17AE-E57D-2744-AB32-BE7DBB4B2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953" y="483536"/>
            <a:ext cx="7637967" cy="952429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2861383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sikter vertika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81F65A-0D63-2D40-927A-959290DB20C3}"/>
              </a:ext>
            </a:extLst>
          </p:cNvPr>
          <p:cNvSpPr/>
          <p:nvPr/>
        </p:nvSpPr>
        <p:spPr>
          <a:xfrm>
            <a:off x="225639" y="212060"/>
            <a:ext cx="9156106" cy="628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/>
        </p:nvSpPr>
        <p:spPr>
          <a:xfrm>
            <a:off x="865952" y="1814508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/>
        </p:nvSpPr>
        <p:spPr>
          <a:xfrm>
            <a:off x="865953" y="3281622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/>
        </p:nvSpPr>
        <p:spPr>
          <a:xfrm>
            <a:off x="865952" y="4742711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3849" y="1814508"/>
            <a:ext cx="6190071" cy="1276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849" y="3281622"/>
            <a:ext cx="6190071" cy="12538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3849" y="4786323"/>
            <a:ext cx="6190071" cy="135844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0135844" y="488878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/>
        </p:nvSpPr>
        <p:spPr>
          <a:xfrm>
            <a:off x="9676819" y="246169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38E17AE-E57D-2744-AB32-BE7DBB4B2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953" y="483536"/>
            <a:ext cx="7637967" cy="952429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139178442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sikter vertikal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681F65A-0D63-2D40-927A-959290DB20C3}"/>
              </a:ext>
            </a:extLst>
          </p:cNvPr>
          <p:cNvSpPr/>
          <p:nvPr/>
        </p:nvSpPr>
        <p:spPr>
          <a:xfrm>
            <a:off x="225639" y="212060"/>
            <a:ext cx="9156106" cy="6283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/>
        </p:nvSpPr>
        <p:spPr>
          <a:xfrm>
            <a:off x="865952" y="1814508"/>
            <a:ext cx="1088571" cy="10885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/>
        </p:nvSpPr>
        <p:spPr>
          <a:xfrm>
            <a:off x="865953" y="3281622"/>
            <a:ext cx="1088571" cy="10885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/>
        </p:nvSpPr>
        <p:spPr>
          <a:xfrm>
            <a:off x="865952" y="4742711"/>
            <a:ext cx="1088571" cy="10885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3849" y="1814508"/>
            <a:ext cx="6190071" cy="1276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849" y="3281622"/>
            <a:ext cx="6190071" cy="12538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13849" y="4786323"/>
            <a:ext cx="6190071" cy="135844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10135844" y="488878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/>
        </p:nvSpPr>
        <p:spPr>
          <a:xfrm>
            <a:off x="9676819" y="246169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38E17AE-E57D-2744-AB32-BE7DBB4B2B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5953" y="483536"/>
            <a:ext cx="7637967" cy="952429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Sett inn overskrift</a:t>
            </a:r>
          </a:p>
        </p:txBody>
      </p:sp>
    </p:spTree>
    <p:extLst>
      <p:ext uri="{BB962C8B-B14F-4D97-AF65-F5344CB8AC3E}">
        <p14:creationId xmlns:p14="http://schemas.microsoft.com/office/powerpoint/2010/main" val="18908580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sikter med kommentar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/>
        </p:nvSpPr>
        <p:spPr>
          <a:xfrm>
            <a:off x="0" y="0"/>
            <a:ext cx="2989943" cy="68739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/>
        </p:nvSpPr>
        <p:spPr>
          <a:xfrm>
            <a:off x="4093029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96B5DE6-8ABA-0A4D-B53C-CA5518C40218}"/>
              </a:ext>
            </a:extLst>
          </p:cNvPr>
          <p:cNvSpPr/>
          <p:nvPr/>
        </p:nvSpPr>
        <p:spPr>
          <a:xfrm>
            <a:off x="6910042" y="769257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7F52D60-60FE-8943-88A3-5F7DFD46F5A5}"/>
              </a:ext>
            </a:extLst>
          </p:cNvPr>
          <p:cNvSpPr/>
          <p:nvPr/>
        </p:nvSpPr>
        <p:spPr>
          <a:xfrm>
            <a:off x="9727055" y="769256"/>
            <a:ext cx="1088571" cy="10885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3424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3" name="Plassholder for tekst 31">
            <a:extLst>
              <a:ext uri="{FF2B5EF4-FFF2-40B4-BE49-F238E27FC236}">
                <a16:creationId xmlns:a16="http://schemas.microsoft.com/office/drawing/2014/main" id="{E02CB417-1777-0E4A-ABD6-EF6EEF604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483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4" name="Plassholder for tekst 31">
            <a:extLst>
              <a:ext uri="{FF2B5EF4-FFF2-40B4-BE49-F238E27FC236}">
                <a16:creationId xmlns:a16="http://schemas.microsoft.com/office/drawing/2014/main" id="{BD13765C-7F7A-9C4D-88FB-31450E83CA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2496" y="2021183"/>
            <a:ext cx="2457687" cy="182393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73423" y="4442819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7" name="Plassholder for tekst 31">
            <a:extLst>
              <a:ext uri="{FF2B5EF4-FFF2-40B4-BE49-F238E27FC236}">
                <a16:creationId xmlns:a16="http://schemas.microsoft.com/office/drawing/2014/main" id="{614D7501-37D0-8B47-8675-E0D201542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590" y="4449938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38" name="Plassholder for tekst 31">
            <a:extLst>
              <a:ext uri="{FF2B5EF4-FFF2-40B4-BE49-F238E27FC236}">
                <a16:creationId xmlns:a16="http://schemas.microsoft.com/office/drawing/2014/main" id="{A006582E-7D37-884E-99FD-A3428832D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55757" y="4457057"/>
            <a:ext cx="2457687" cy="20525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481E0E5-AAA1-CA45-8DAD-5DE653EEC8A2}"/>
              </a:ext>
            </a:extLst>
          </p:cNvPr>
          <p:cNvSpPr/>
          <p:nvPr/>
        </p:nvSpPr>
        <p:spPr>
          <a:xfrm>
            <a:off x="4507924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E147E96E-D8CC-C143-A274-3429F8BA9C3E}"/>
              </a:ext>
            </a:extLst>
          </p:cNvPr>
          <p:cNvSpPr/>
          <p:nvPr/>
        </p:nvSpPr>
        <p:spPr>
          <a:xfrm>
            <a:off x="7359983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79ABBBD-289E-E74B-BFC9-B8750F0EAA68}"/>
              </a:ext>
            </a:extLst>
          </p:cNvPr>
          <p:cNvSpPr/>
          <p:nvPr/>
        </p:nvSpPr>
        <p:spPr>
          <a:xfrm>
            <a:off x="10212042" y="4053183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E1DCD4A8-6396-6140-805B-26E952D2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34971" y="4801844"/>
            <a:ext cx="2091128" cy="2021183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/>
        </p:nvSpPr>
        <p:spPr>
          <a:xfrm>
            <a:off x="283028" y="0"/>
            <a:ext cx="21045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  <a:p>
            <a:r>
              <a:rPr lang="nb-NO" sz="38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</a:t>
            </a:r>
          </a:p>
          <a:p>
            <a:r>
              <a:rPr lang="nb-NO" sz="32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og funn</a:t>
            </a:r>
          </a:p>
        </p:txBody>
      </p:sp>
    </p:spTree>
    <p:extLst>
      <p:ext uri="{BB962C8B-B14F-4D97-AF65-F5344CB8AC3E}">
        <p14:creationId xmlns:p14="http://schemas.microsoft.com/office/powerpoint/2010/main" val="333969890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sikter med kommenta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C600A06-6E29-1243-B88C-1C6B0644D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85C695D-4FC3-5347-B6AD-0CFD4BE9F776}"/>
              </a:ext>
            </a:extLst>
          </p:cNvPr>
          <p:cNvSpPr/>
          <p:nvPr/>
        </p:nvSpPr>
        <p:spPr>
          <a:xfrm>
            <a:off x="0" y="0"/>
            <a:ext cx="12192000" cy="2021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59A8EA4-D4A3-9D46-A63B-52B7D9B4B621}"/>
              </a:ext>
            </a:extLst>
          </p:cNvPr>
          <p:cNvSpPr/>
          <p:nvPr/>
        </p:nvSpPr>
        <p:spPr>
          <a:xfrm>
            <a:off x="782623" y="2261458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Plassholder for tekst 31">
            <a:extLst>
              <a:ext uri="{FF2B5EF4-FFF2-40B4-BE49-F238E27FC236}">
                <a16:creationId xmlns:a16="http://schemas.microsoft.com/office/drawing/2014/main" id="{42741794-BBFB-D74C-AE61-80F9EDD6F1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4579" y="2265944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35" name="Plassholder for tekst 31">
            <a:extLst>
              <a:ext uri="{FF2B5EF4-FFF2-40B4-BE49-F238E27FC236}">
                <a16:creationId xmlns:a16="http://schemas.microsoft.com/office/drawing/2014/main" id="{B03A9EBB-340F-1842-9705-E93AA6684E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7987" y="2261458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1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3DD0D1-E6C2-EF4C-8DDB-AA4877198075}"/>
              </a:ext>
            </a:extLst>
          </p:cNvPr>
          <p:cNvSpPr/>
          <p:nvPr/>
        </p:nvSpPr>
        <p:spPr>
          <a:xfrm>
            <a:off x="2178378" y="942789"/>
            <a:ext cx="8869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viktigste</a:t>
            </a:r>
            <a:r>
              <a:rPr lang="nb-NO" sz="36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 </a:t>
            </a:r>
            <a:r>
              <a:rPr lang="nb-NO" sz="4800" b="1" i="1" dirty="0">
                <a:solidFill>
                  <a:schemeClr val="bg1"/>
                </a:solidFill>
                <a:latin typeface="Century Schoolbook" panose="02040604050505020304" pitchFamily="18" charset="0"/>
                <a:ea typeface="Arial" charset="0"/>
                <a:cs typeface="Arial" charset="0"/>
              </a:rPr>
              <a:t>innsikter og funn</a:t>
            </a:r>
            <a:endParaRPr lang="nb-NO" sz="3600" b="1" i="1" dirty="0">
              <a:solidFill>
                <a:schemeClr val="bg1"/>
              </a:solidFill>
              <a:latin typeface="Century Schoolbook" panose="02040604050505020304" pitchFamily="18" charset="0"/>
              <a:ea typeface="Arial" charset="0"/>
              <a:cs typeface="Arial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7225DC1-14A7-4B4F-834E-0FC8CADE7EB9}"/>
              </a:ext>
            </a:extLst>
          </p:cNvPr>
          <p:cNvSpPr/>
          <p:nvPr/>
        </p:nvSpPr>
        <p:spPr>
          <a:xfrm>
            <a:off x="782623" y="3590304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8F560FB-FDA8-6849-805D-F63BF1E77DC3}"/>
              </a:ext>
            </a:extLst>
          </p:cNvPr>
          <p:cNvSpPr/>
          <p:nvPr/>
        </p:nvSpPr>
        <p:spPr>
          <a:xfrm>
            <a:off x="782623" y="4919150"/>
            <a:ext cx="1088571" cy="10885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3200" b="1" dirty="0"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Plassholder for tekst 31">
            <a:extLst>
              <a:ext uri="{FF2B5EF4-FFF2-40B4-BE49-F238E27FC236}">
                <a16:creationId xmlns:a16="http://schemas.microsoft.com/office/drawing/2014/main" id="{6D2751FC-54FA-0041-9C2B-B6E3B373D2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44579" y="3594790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19" name="Plassholder for tekst 31">
            <a:extLst>
              <a:ext uri="{FF2B5EF4-FFF2-40B4-BE49-F238E27FC236}">
                <a16:creationId xmlns:a16="http://schemas.microsoft.com/office/drawing/2014/main" id="{C1906359-4731-914C-A6A9-5B0BB8F02F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7987" y="3590304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2</a:t>
            </a:r>
          </a:p>
        </p:txBody>
      </p:sp>
      <p:sp>
        <p:nvSpPr>
          <p:cNvPr id="20" name="Plassholder for tekst 31">
            <a:extLst>
              <a:ext uri="{FF2B5EF4-FFF2-40B4-BE49-F238E27FC236}">
                <a16:creationId xmlns:a16="http://schemas.microsoft.com/office/drawing/2014/main" id="{8D82AE4A-0365-6A47-A1D8-D30C4D5B5F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44579" y="4923636"/>
            <a:ext cx="4144882" cy="108408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Skriv inn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21" name="Plassholder for tekst 31">
            <a:extLst>
              <a:ext uri="{FF2B5EF4-FFF2-40B4-BE49-F238E27FC236}">
                <a16:creationId xmlns:a16="http://schemas.microsoft.com/office/drawing/2014/main" id="{DE16064B-7E10-6D4A-A877-624190A45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47987" y="4919150"/>
            <a:ext cx="5037613" cy="1088571"/>
          </a:xfrm>
        </p:spPr>
        <p:txBody>
          <a:bodyPr anchor="ctr">
            <a:normAutofit/>
          </a:bodyPr>
          <a:lstStyle>
            <a:lvl1pPr marL="285750" indent="-285750">
              <a:buFont typeface="Courier New" panose="02070309020205020404" pitchFamily="49" charset="0"/>
              <a:buChar char="o"/>
              <a:defRPr sz="16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Utfyllende analyse og beskrivelse om innsikt/ funn </a:t>
            </a:r>
            <a:r>
              <a:rPr lang="nb-NO" dirty="0" err="1"/>
              <a:t>nr</a:t>
            </a:r>
            <a:r>
              <a:rPr lang="nb-NO" dirty="0"/>
              <a:t> 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D2A5DE6-39B2-8445-82F0-AF7CD21D37BF}"/>
              </a:ext>
            </a:extLst>
          </p:cNvPr>
          <p:cNvSpPr/>
          <p:nvPr/>
        </p:nvSpPr>
        <p:spPr>
          <a:xfrm>
            <a:off x="6424381" y="271140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400ABC8-298A-414D-A925-A0A52C93ABE6}"/>
              </a:ext>
            </a:extLst>
          </p:cNvPr>
          <p:cNvSpPr/>
          <p:nvPr/>
        </p:nvSpPr>
        <p:spPr>
          <a:xfrm>
            <a:off x="6424381" y="4040246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F5ECA3-CF91-C34B-A769-6BF2FF526C94}"/>
              </a:ext>
            </a:extLst>
          </p:cNvPr>
          <p:cNvSpPr/>
          <p:nvPr/>
        </p:nvSpPr>
        <p:spPr>
          <a:xfrm>
            <a:off x="6424381" y="5369091"/>
            <a:ext cx="188685" cy="188685"/>
          </a:xfrm>
          <a:prstGeom prst="ellipse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4344B05-12E9-194A-BD14-8FFFD80FBA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55734" y="-1059"/>
            <a:ext cx="1836266" cy="1774846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C5BFEA-7C9D-2F46-BAD0-88EF13056FA7}"/>
              </a:ext>
            </a:extLst>
          </p:cNvPr>
          <p:cNvSpPr txBox="1"/>
          <p:nvPr/>
        </p:nvSpPr>
        <p:spPr>
          <a:xfrm>
            <a:off x="274624" y="-312848"/>
            <a:ext cx="2104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600" b="1" dirty="0">
                <a:solidFill>
                  <a:schemeClr val="accent3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126300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1867177" y="6242474"/>
            <a:ext cx="249044" cy="2490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1"/>
          </p:nvPr>
        </p:nvSpPr>
        <p:spPr>
          <a:xfrm>
            <a:off x="838200" y="1485900"/>
            <a:ext cx="10515600" cy="4352925"/>
          </a:xfrm>
        </p:spPr>
        <p:txBody>
          <a:bodyPr>
            <a:normAutofit/>
          </a:bodyPr>
          <a:lstStyle>
            <a:lvl1pPr marL="407988" indent="-396875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1" name="Ellipse 10"/>
          <p:cNvSpPr/>
          <p:nvPr/>
        </p:nvSpPr>
        <p:spPr>
          <a:xfrm>
            <a:off x="833411" y="6242474"/>
            <a:ext cx="244736" cy="24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803658" y="6231836"/>
            <a:ext cx="407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n=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861278" y="6242474"/>
            <a:ext cx="2315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22" name="Plassholder for tekst 21">
            <a:extLst>
              <a:ext uri="{FF2B5EF4-FFF2-40B4-BE49-F238E27FC236}">
                <a16:creationId xmlns:a16="http://schemas.microsoft.com/office/drawing/2014/main" id="{F30642B5-C0AE-4240-B764-C9161BE6B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5224" y="6242474"/>
            <a:ext cx="9058728" cy="244736"/>
          </a:xfrm>
        </p:spPr>
        <p:txBody>
          <a:bodyPr anchor="ctr"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inn spørsmålet</a:t>
            </a:r>
          </a:p>
        </p:txBody>
      </p:sp>
      <p:sp>
        <p:nvSpPr>
          <p:cNvPr id="23" name="Plassholder for tekst 21">
            <a:extLst>
              <a:ext uri="{FF2B5EF4-FFF2-40B4-BE49-F238E27FC236}">
                <a16:creationId xmlns:a16="http://schemas.microsoft.com/office/drawing/2014/main" id="{E930AC73-380A-154C-8CB8-F8135A28EE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7899" y="6242474"/>
            <a:ext cx="680275" cy="249044"/>
          </a:xfrm>
        </p:spPr>
        <p:txBody>
          <a:bodyPr anchor="ctr">
            <a:noAutofit/>
          </a:bodyPr>
          <a:lstStyle>
            <a:lvl1pPr marL="0" indent="0" algn="l">
              <a:buNone/>
              <a:defRPr sz="1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dirty="0"/>
              <a:t>Skriv n</a:t>
            </a:r>
          </a:p>
        </p:txBody>
      </p:sp>
    </p:spTree>
    <p:extLst>
      <p:ext uri="{BB962C8B-B14F-4D97-AF65-F5344CB8AC3E}">
        <p14:creationId xmlns:p14="http://schemas.microsoft.com/office/powerpoint/2010/main" val="9630706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k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68838E-DF7B-E142-A759-CFB4D1E8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309A200-F0A8-CB4F-B2E1-B0D488C6A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diagram 4">
            <a:extLst>
              <a:ext uri="{FF2B5EF4-FFF2-40B4-BE49-F238E27FC236}">
                <a16:creationId xmlns:a16="http://schemas.microsoft.com/office/drawing/2014/main" id="{0BA6DF77-80B4-974C-AC94-120775868B9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485900"/>
            <a:ext cx="5451261" cy="4352925"/>
          </a:xfrm>
        </p:spPr>
        <p:txBody>
          <a:bodyPr>
            <a:normAutofit/>
          </a:bodyPr>
          <a:lstStyle>
            <a:lvl1pPr marL="361950" indent="-350838"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30160E5-6972-034B-84EF-6D8D58B9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858" y="1485900"/>
            <a:ext cx="4874941" cy="4372358"/>
          </a:xfrm>
        </p:spPr>
        <p:txBody>
          <a:bodyPr>
            <a:normAutofit/>
          </a:bodyPr>
          <a:lstStyle>
            <a:lvl1pPr marL="361950" indent="-361950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721491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30293"/>
            <a:ext cx="5086815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6985" y="5530293"/>
            <a:ext cx="5086815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innhold 9">
            <a:extLst>
              <a:ext uri="{FF2B5EF4-FFF2-40B4-BE49-F238E27FC236}">
                <a16:creationId xmlns:a16="http://schemas.microsoft.com/office/drawing/2014/main" id="{1C2300F2-3BA0-D74D-A63D-99A4018DC10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485899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innhold 9">
            <a:extLst>
              <a:ext uri="{FF2B5EF4-FFF2-40B4-BE49-F238E27FC236}">
                <a16:creationId xmlns:a16="http://schemas.microsoft.com/office/drawing/2014/main" id="{9BF6BF25-2A25-F74C-B64F-4ABC626297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9461" y="1485899"/>
            <a:ext cx="5086816" cy="3989350"/>
          </a:xfrm>
        </p:spPr>
        <p:txBody>
          <a:bodyPr>
            <a:normAutofit/>
          </a:bodyPr>
          <a:lstStyle>
            <a:lvl1pPr marL="361950" indent="-361950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677095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61849" y="3626068"/>
            <a:ext cx="6894786" cy="139787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1849" y="5023945"/>
            <a:ext cx="6894786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5172"/>
          <a:stretch/>
        </p:blipFill>
        <p:spPr>
          <a:xfrm rot="5400000">
            <a:off x="6786635" y="451908"/>
            <a:ext cx="5857271" cy="49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1086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3DD358-87A3-214D-BA7B-74F35A46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B42E6F7-96BC-EA45-9185-597091B9C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9866D6E-3460-9344-8EA0-6156DF4A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30293"/>
            <a:ext cx="5774473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178756E4-8456-5748-AC8B-B35E92CC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1799" y="5530293"/>
            <a:ext cx="4572001" cy="77014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28B3A253-A354-3644-B90D-97CD7B25A9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81800" y="1485900"/>
            <a:ext cx="4572000" cy="1934585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1" name="Plassholder for innhold 9">
            <a:extLst>
              <a:ext uri="{FF2B5EF4-FFF2-40B4-BE49-F238E27FC236}">
                <a16:creationId xmlns:a16="http://schemas.microsoft.com/office/drawing/2014/main" id="{9CAE3375-6A56-A14A-AFAD-F499007F6D7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81799" y="3540664"/>
            <a:ext cx="4572000" cy="1934585"/>
          </a:xfrm>
        </p:spPr>
        <p:txBody>
          <a:bodyPr>
            <a:normAutofit/>
          </a:bodyPr>
          <a:lstStyle>
            <a:lvl1pPr marL="407988" indent="-40798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1A2BECB2-E21A-D143-9FC4-9AF4F76D97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199" y="1485899"/>
            <a:ext cx="5774473" cy="3989350"/>
          </a:xfrm>
        </p:spPr>
        <p:txBody>
          <a:bodyPr>
            <a:normAutofit/>
          </a:bodyPr>
          <a:lstStyle>
            <a:lvl1pPr marL="407988" indent="-396875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5968303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DFB437-0461-2C46-BD9A-75C71DB2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3DAB8B5-745E-4246-B72F-DCB462DF5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C9361B1-6EE1-1142-A167-B63516ECAA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4"/>
            <a:ext cx="3287751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C1E84BF3-B105-FC4B-A41E-9F1745C9B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2123" y="1550214"/>
            <a:ext cx="3287751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6B917B42-EA6F-F74D-B219-BFC2DEFECE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6049" y="1550213"/>
            <a:ext cx="3287751" cy="247537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9D4E1D3F-BAF2-5C48-AD12-A6CDBE5DD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4209459"/>
            <a:ext cx="3287751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1ECBDF0A-B6C2-8842-AA82-B6D2A26004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2122" y="4209459"/>
            <a:ext cx="3287751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46F2F0BC-84D6-9547-83C5-B3733799E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6044" y="4209457"/>
            <a:ext cx="3287751" cy="205752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776687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803492-86A1-3B43-8F49-2270DB89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251EF96-E262-8A43-9FF1-3D218FDE96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CC0443D-BE2E-B449-962F-A26FD0EE4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550215"/>
            <a:ext cx="3287751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18CA529-57A7-3143-8233-D398B30C50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3997588"/>
            <a:ext cx="3287751" cy="2308108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3629165D-B7CE-2D4F-B169-49AAA89AC2A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48976" y="1550214"/>
            <a:ext cx="7004823" cy="4755481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1547556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o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9">
            <a:extLst>
              <a:ext uri="{FF2B5EF4-FFF2-40B4-BE49-F238E27FC236}">
                <a16:creationId xmlns:a16="http://schemas.microsoft.com/office/drawing/2014/main" id="{9D98B4B5-A15A-2148-8C10-03CD6E338E7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38200" y="1553129"/>
            <a:ext cx="5350727" cy="4535437"/>
          </a:xfrm>
        </p:spPr>
        <p:txBody>
          <a:bodyPr>
            <a:normAutofit/>
          </a:bodyPr>
          <a:lstStyle>
            <a:lvl1pPr marL="361950" indent="-350838">
              <a:tabLst/>
              <a:defRPr sz="1800">
                <a:solidFill>
                  <a:schemeClr val="accent6"/>
                </a:solidFill>
              </a:defRPr>
            </a:lvl1pPr>
            <a:lvl2pPr>
              <a:defRPr sz="1600">
                <a:solidFill>
                  <a:schemeClr val="accent6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/>
              <a:t>Sett inn tekst, bilde, grafikk, tabell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924" y="3922119"/>
            <a:ext cx="2280425" cy="215111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FDC07540-6389-2049-B653-C40FF9FFB8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7346" y="3922119"/>
            <a:ext cx="2280424" cy="216644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924" y="1504020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9F14AE4-A489-8840-BD88-4619CDF088E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47345" y="1504019"/>
            <a:ext cx="2280425" cy="2280425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11112" indent="0" algn="ctr">
              <a:buFont typeface="Arial" panose="020B0604020202020204" pitchFamily="34" charset="0"/>
              <a:buNone/>
              <a:tabLst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193555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runde bilder 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EB892A-AEB1-C843-8A58-90A738D9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260482A-0BC6-CB49-8233-48D02609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AE97A1F1-8B2B-594A-9BF9-4B8020D82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966" y="4854792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06F778C2-A69A-784F-A0AF-E89416B334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3966" y="1504018"/>
            <a:ext cx="3197772" cy="3197772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B9399E38-F875-C04A-BAD2-C72F64740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512879" y="1504018"/>
            <a:ext cx="3197772" cy="3197772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D3F3412E-276A-C54F-B7E2-06303D0A22E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71792" y="1504018"/>
            <a:ext cx="3197772" cy="3197772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noFill/>
          </a:ln>
          <a:effectLst>
            <a:softEdge rad="0"/>
          </a:effectLst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3948E2E-CEC7-B44E-A3CE-7F445FC9D4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2879" y="4854792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8DEE45E7-9C90-0B49-A7F6-8EF7C67660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71792" y="4854792"/>
            <a:ext cx="3197772" cy="123377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445711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38288"/>
            <a:ext cx="6722327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2624" y="1538288"/>
            <a:ext cx="2901175" cy="1193761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0F14FF01-7F9E-A44E-B9CC-02BF17B085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623" y="3196103"/>
            <a:ext cx="2901175" cy="1193761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C920166A-34B2-7541-827C-AAFCD44EC0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2622" y="4853918"/>
            <a:ext cx="2901175" cy="1193761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A6153F3-A2B0-D54A-B375-0E146077B2D5}"/>
              </a:ext>
            </a:extLst>
          </p:cNvPr>
          <p:cNvSpPr txBox="1"/>
          <p:nvPr/>
        </p:nvSpPr>
        <p:spPr>
          <a:xfrm>
            <a:off x="7640929" y="8508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0" i="1" dirty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243833875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, bilde og sit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38288"/>
            <a:ext cx="6722327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B8C8A47-2219-3C48-B1F2-996BCF7CCC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2625" y="3393107"/>
            <a:ext cx="2901175" cy="1193761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0F14FF01-7F9E-A44E-B9CC-02BF17B085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2624" y="5050922"/>
            <a:ext cx="2901175" cy="1193761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52624" y="1538288"/>
            <a:ext cx="2901176" cy="161750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D0BEC8B-E1CB-4D40-B364-D5F58DC6DE33}"/>
              </a:ext>
            </a:extLst>
          </p:cNvPr>
          <p:cNvSpPr txBox="1"/>
          <p:nvPr/>
        </p:nvSpPr>
        <p:spPr>
          <a:xfrm>
            <a:off x="7640930" y="2732048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0" i="1" dirty="0">
                <a:solidFill>
                  <a:schemeClr val="accent6"/>
                </a:solidFill>
                <a:latin typeface="+mn-lt"/>
                <a:ea typeface="Arial" charset="0"/>
                <a:cs typeface="Arial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29370902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722327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538288"/>
            <a:ext cx="6722327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24490" y="0"/>
            <a:ext cx="4467509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30192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stor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A03804-949F-8449-A410-94F7FA93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122" y="365126"/>
            <a:ext cx="6722327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77E34F3-6516-AA42-B45A-A4FB9AD27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7B54B05-6E50-A043-BF8D-093B97E429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3122" y="1538288"/>
            <a:ext cx="6722327" cy="4706395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89AED6E-2E45-1C48-8F5F-5D8405DFC5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467509" cy="68580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469598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 Grønn - Opin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4819" y="4130566"/>
            <a:ext cx="6420174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48822" y="-2"/>
            <a:ext cx="5743177" cy="4130568"/>
          </a:xfrm>
          <a:prstGeom prst="rect">
            <a:avLst/>
          </a:prstGeom>
        </p:spPr>
      </p:pic>
      <p:sp>
        <p:nvSpPr>
          <p:cNvPr id="5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3690938"/>
            <a:ext cx="642143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095FCD-291C-7441-A711-BA9AD97F5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7291" y="6266985"/>
            <a:ext cx="305281" cy="3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488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61849" y="3626068"/>
            <a:ext cx="6894786" cy="139787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1849" y="5023945"/>
            <a:ext cx="6894786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22844" b="-1"/>
          <a:stretch/>
        </p:blipFill>
        <p:spPr>
          <a:xfrm rot="5400000">
            <a:off x="6846946" y="901100"/>
            <a:ext cx="6246154" cy="44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896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 Rød - Opin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4819" y="4130566"/>
            <a:ext cx="6420174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475126" y="-2"/>
            <a:ext cx="4716873" cy="3543302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3690938"/>
            <a:ext cx="642143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</p:spTree>
    <p:extLst>
      <p:ext uri="{BB962C8B-B14F-4D97-AF65-F5344CB8AC3E}">
        <p14:creationId xmlns:p14="http://schemas.microsoft.com/office/powerpoint/2010/main" val="373189633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 Blå - Opin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4819" y="4130566"/>
            <a:ext cx="6420174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3690938"/>
            <a:ext cx="642143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</p:spTree>
    <p:extLst>
      <p:ext uri="{BB962C8B-B14F-4D97-AF65-F5344CB8AC3E}">
        <p14:creationId xmlns:p14="http://schemas.microsoft.com/office/powerpoint/2010/main" val="333694534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4819" y="4130566"/>
            <a:ext cx="6420174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3690938"/>
            <a:ext cx="642143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</p:spTree>
    <p:extLst>
      <p:ext uri="{BB962C8B-B14F-4D97-AF65-F5344CB8AC3E}">
        <p14:creationId xmlns:p14="http://schemas.microsoft.com/office/powerpoint/2010/main" val="189359642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4819" y="4130566"/>
            <a:ext cx="6420174" cy="1765738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425" y="-1"/>
            <a:ext cx="4109575" cy="4324351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3690938"/>
            <a:ext cx="6421437" cy="439737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Ingress - minitittel</a:t>
            </a:r>
          </a:p>
        </p:txBody>
      </p:sp>
    </p:spTree>
    <p:extLst>
      <p:ext uri="{BB962C8B-B14F-4D97-AF65-F5344CB8AC3E}">
        <p14:creationId xmlns:p14="http://schemas.microsoft.com/office/powerpoint/2010/main" val="28057861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-50820"/>
            <a:ext cx="8153058" cy="1473683"/>
            <a:chOff x="0" y="-50820"/>
            <a:chExt cx="8153058" cy="1473683"/>
          </a:xfrm>
        </p:grpSpPr>
        <p:sp>
          <p:nvSpPr>
            <p:cNvPr id="4" name="Rektangel 3"/>
            <p:cNvSpPr/>
            <p:nvPr/>
          </p:nvSpPr>
          <p:spPr>
            <a:xfrm>
              <a:off x="0" y="0"/>
              <a:ext cx="7336221" cy="872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46241">
              <a:off x="6532764" y="-50820"/>
              <a:ext cx="1620294" cy="1473683"/>
            </a:xfrm>
            <a:prstGeom prst="rect">
              <a:avLst/>
            </a:prstGeom>
          </p:spPr>
        </p:pic>
      </p:grpSp>
      <p:sp>
        <p:nvSpPr>
          <p:cNvPr id="11" name="Rektangel 10"/>
          <p:cNvSpPr/>
          <p:nvPr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44525" y="3350062"/>
            <a:ext cx="73012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644525" y="4351282"/>
            <a:ext cx="73012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</a:t>
            </a:r>
            <a:r>
              <a:rPr lang="nb-NO"/>
              <a:t>Å LEGGE TIL 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473188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7336221" cy="8723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0" y="6495393"/>
            <a:ext cx="12192000" cy="3626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44525" y="3350062"/>
            <a:ext cx="73012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644525" y="4351282"/>
            <a:ext cx="73012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306" y="0"/>
            <a:ext cx="1388230" cy="1250730"/>
          </a:xfrm>
          <a:prstGeom prst="rect">
            <a:avLst/>
          </a:prstGeom>
        </p:spPr>
      </p:pic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 baseline="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Å LEGGE TIL TEKST</a:t>
            </a:r>
          </a:p>
        </p:txBody>
      </p:sp>
    </p:spTree>
    <p:extLst>
      <p:ext uri="{BB962C8B-B14F-4D97-AF65-F5344CB8AC3E}">
        <p14:creationId xmlns:p14="http://schemas.microsoft.com/office/powerpoint/2010/main" val="1795256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6495393"/>
            <a:ext cx="12192000" cy="362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44525" y="3350062"/>
            <a:ext cx="7301294" cy="100122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grpSp>
        <p:nvGrpSpPr>
          <p:cNvPr id="7" name="Gruppe 6"/>
          <p:cNvGrpSpPr/>
          <p:nvPr/>
        </p:nvGrpSpPr>
        <p:grpSpPr>
          <a:xfrm>
            <a:off x="0" y="-10510"/>
            <a:ext cx="7945819" cy="1395807"/>
            <a:chOff x="0" y="-10510"/>
            <a:chExt cx="7945819" cy="1395807"/>
          </a:xfrm>
        </p:grpSpPr>
        <p:sp>
          <p:nvSpPr>
            <p:cNvPr id="4" name="Rektangel 3"/>
            <p:cNvSpPr/>
            <p:nvPr/>
          </p:nvSpPr>
          <p:spPr>
            <a:xfrm>
              <a:off x="0" y="0"/>
              <a:ext cx="7336221" cy="8723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521" y="-10510"/>
              <a:ext cx="1593298" cy="1395807"/>
            </a:xfrm>
            <a:prstGeom prst="rect">
              <a:avLst/>
            </a:prstGeom>
          </p:spPr>
        </p:pic>
      </p:grp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644525" y="4351282"/>
            <a:ext cx="7301294" cy="10097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</a:t>
            </a:r>
            <a:r>
              <a:rPr lang="nb-NO"/>
              <a:t>Å LEGGE TIL 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882019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sideteks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grpSp>
        <p:nvGrpSpPr>
          <p:cNvPr id="7" name="Gruppe 6"/>
          <p:cNvGrpSpPr/>
          <p:nvPr/>
        </p:nvGrpSpPr>
        <p:grpSpPr>
          <a:xfrm>
            <a:off x="0" y="-10510"/>
            <a:ext cx="7945819" cy="1395807"/>
            <a:chOff x="0" y="-10510"/>
            <a:chExt cx="7945819" cy="1395807"/>
          </a:xfrm>
        </p:grpSpPr>
        <p:sp>
          <p:nvSpPr>
            <p:cNvPr id="4" name="Rektangel 3"/>
            <p:cNvSpPr/>
            <p:nvPr/>
          </p:nvSpPr>
          <p:spPr>
            <a:xfrm>
              <a:off x="0" y="0"/>
              <a:ext cx="7336221" cy="8723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6" name="Bild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521" y="-10510"/>
              <a:ext cx="1593298" cy="1395807"/>
            </a:xfrm>
            <a:prstGeom prst="rect">
              <a:avLst/>
            </a:prstGeom>
          </p:spPr>
        </p:pic>
      </p:grp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9218755" y="1481545"/>
            <a:ext cx="2590386" cy="4540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1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</a:t>
            </a:r>
            <a:r>
              <a:rPr lang="nb-NO"/>
              <a:t>Å LEGGE TIL TEKST</a:t>
            </a:r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A618E5F5-A404-0E48-ACEE-A29B2ACDD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25" y="6501434"/>
            <a:ext cx="5041572" cy="350523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8">
            <a:extLst>
              <a:ext uri="{FF2B5EF4-FFF2-40B4-BE49-F238E27FC236}">
                <a16:creationId xmlns:a16="http://schemas.microsoft.com/office/drawing/2014/main" id="{71FA575D-1ABD-DC41-BFD6-72D7AC6355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525" y="1481546"/>
            <a:ext cx="8468698" cy="45401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633907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sideteks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-50820"/>
            <a:ext cx="8153058" cy="1473683"/>
            <a:chOff x="0" y="-50820"/>
            <a:chExt cx="8153058" cy="1473683"/>
          </a:xfrm>
        </p:grpSpPr>
        <p:sp>
          <p:nvSpPr>
            <p:cNvPr id="4" name="Rektangel 3"/>
            <p:cNvSpPr/>
            <p:nvPr/>
          </p:nvSpPr>
          <p:spPr>
            <a:xfrm>
              <a:off x="0" y="0"/>
              <a:ext cx="7336221" cy="8723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246241">
              <a:off x="6532764" y="-50820"/>
              <a:ext cx="1620294" cy="1473683"/>
            </a:xfrm>
            <a:prstGeom prst="rect">
              <a:avLst/>
            </a:prstGeom>
          </p:spPr>
        </p:pic>
      </p:grp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8"/>
          <p:cNvSpPr>
            <a:spLocks noGrp="1"/>
          </p:cNvSpPr>
          <p:nvPr>
            <p:ph type="body" sz="quarter" idx="12"/>
          </p:nvPr>
        </p:nvSpPr>
        <p:spPr>
          <a:xfrm>
            <a:off x="644525" y="6501434"/>
            <a:ext cx="5041572" cy="350523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11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644525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</a:t>
            </a:r>
            <a:r>
              <a:rPr lang="nb-NO"/>
              <a:t>Å LEGGE TIL TEKST</a:t>
            </a:r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829C70BC-2FF1-E047-AD4A-7E5C98BE4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8755" y="1481545"/>
            <a:ext cx="2590386" cy="4540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innhold 8">
            <a:extLst>
              <a:ext uri="{FF2B5EF4-FFF2-40B4-BE49-F238E27FC236}">
                <a16:creationId xmlns:a16="http://schemas.microsoft.com/office/drawing/2014/main" id="{BCAA7110-604F-9C45-BA39-9CBF579018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525" y="1481546"/>
            <a:ext cx="8468698" cy="45401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543239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sideteks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7336221" cy="8723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306" y="0"/>
            <a:ext cx="1388230" cy="125073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sp>
        <p:nvSpPr>
          <p:cNvPr id="8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644525" y="96248"/>
            <a:ext cx="5645150" cy="679861"/>
          </a:xfrm>
        </p:spPr>
        <p:txBody>
          <a:bodyPr anchor="ctr">
            <a:normAutofit/>
          </a:bodyPr>
          <a:lstStyle>
            <a:lvl1pPr marL="0" indent="0">
              <a:buFont typeface="Arial" charset="0"/>
              <a:buNone/>
              <a:defRPr sz="1800" b="1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 lvl="0"/>
            <a:r>
              <a:rPr lang="nb-NO" dirty="0"/>
              <a:t>KLIKK FOR </a:t>
            </a:r>
            <a:r>
              <a:rPr lang="nb-NO"/>
              <a:t>Å LEGGE TIL TEKST</a:t>
            </a:r>
            <a:endParaRPr lang="nb-NO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7F3F8C82-9DF9-0C43-9745-8C3772AD51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525" y="6501434"/>
            <a:ext cx="5041572" cy="350523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101073E4-0225-AD42-8CFB-95F11EA76E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18755" y="1481545"/>
            <a:ext cx="2590386" cy="454011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8">
            <a:extLst>
              <a:ext uri="{FF2B5EF4-FFF2-40B4-BE49-F238E27FC236}">
                <a16:creationId xmlns:a16="http://schemas.microsoft.com/office/drawing/2014/main" id="{FEBF8F9C-4F74-4844-BF4A-F7F017CE2A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525" y="1481546"/>
            <a:ext cx="8468698" cy="45401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415810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61849" y="3626068"/>
            <a:ext cx="6894786" cy="139787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1849" y="5023945"/>
            <a:ext cx="6894786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22844" b="-1"/>
          <a:stretch/>
        </p:blipFill>
        <p:spPr>
          <a:xfrm rot="5400000">
            <a:off x="6846946" y="901100"/>
            <a:ext cx="6246154" cy="44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1675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AB1F532-885A-544A-867E-5AAD92C4C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7E56A5-92A5-1840-9D06-6B1031737C66}"/>
              </a:ext>
            </a:extLst>
          </p:cNvPr>
          <p:cNvSpPr/>
          <p:nvPr/>
        </p:nvSpPr>
        <p:spPr>
          <a:xfrm>
            <a:off x="6096000" y="0"/>
            <a:ext cx="6096000" cy="68739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ED1094-AF8F-8545-B2A5-DAF6D4C7849E}"/>
              </a:ext>
            </a:extLst>
          </p:cNvPr>
          <p:cNvSpPr/>
          <p:nvPr/>
        </p:nvSpPr>
        <p:spPr>
          <a:xfrm>
            <a:off x="0" y="-21099"/>
            <a:ext cx="6096000" cy="68739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5D4AD316-D974-F845-9957-7344EA7978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860" y="2245978"/>
            <a:ext cx="4569994" cy="3513138"/>
          </a:xfrm>
        </p:spPr>
        <p:txBody>
          <a:bodyPr/>
          <a:lstStyle>
            <a:lvl1pPr marL="11113" indent="0">
              <a:buFont typeface="Arial" panose="020B0604020202020204" pitchFamily="34" charset="0"/>
              <a:buNone/>
              <a:tabLst/>
              <a:defRPr>
                <a:solidFill>
                  <a:schemeClr val="accent6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drivere/ positivt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5F5DE821-6023-D343-A267-FB41D83C8C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2066" y="2245978"/>
            <a:ext cx="4569994" cy="3513138"/>
          </a:xfrm>
        </p:spPr>
        <p:txBody>
          <a:bodyPr/>
          <a:lstStyle>
            <a:lvl1pPr marL="11113" indent="0">
              <a:buFont typeface="Arial" panose="020B0604020202020204" pitchFamily="34" charset="0"/>
              <a:buNone/>
              <a:tabLst/>
              <a:defRPr>
                <a:solidFill>
                  <a:schemeClr val="accent6"/>
                </a:solidFill>
              </a:defRPr>
            </a:lvl1pPr>
            <a:lvl2pPr marL="457200" indent="0"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nb-NO" dirty="0"/>
              <a:t>Skriv inn barrierer/ negativt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7B657D-991F-4441-B8A8-0796B8D6C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860" y="365126"/>
            <a:ext cx="10744200" cy="10012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overskrift (hvis det trengs, kan også utelates)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9A5DB8CA-7ED7-1C4C-9FDC-A5E716EBE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60" y="1587500"/>
            <a:ext cx="4570443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positivt (</a:t>
            </a:r>
            <a:r>
              <a:rPr lang="nb-NO" dirty="0" err="1"/>
              <a:t>f.eks</a:t>
            </a:r>
            <a:r>
              <a:rPr lang="nb-NO" dirty="0"/>
              <a:t> Drivere)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974DA5ED-53D6-DD4D-8C6D-8003C64909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2065" y="1587500"/>
            <a:ext cx="4570443" cy="65881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Tittel negativt (</a:t>
            </a:r>
            <a:r>
              <a:rPr lang="nb-NO" dirty="0" err="1"/>
              <a:t>f.eks</a:t>
            </a:r>
            <a:r>
              <a:rPr lang="nb-NO" dirty="0"/>
              <a:t> Barrierer)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A9753D0-098C-1641-9CF2-3AA51C35F09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9" y="6028267"/>
            <a:ext cx="880643" cy="85559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89BCCB9-6F83-0C41-89B1-67491EBB66A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56" y="6028267"/>
            <a:ext cx="880643" cy="85559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D373493E-F023-A142-81C2-63E37157E7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42423" y="6028267"/>
            <a:ext cx="880643" cy="85559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64E286B2-D48F-4940-BFCC-47FAE2E89CF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35090" y="6028267"/>
            <a:ext cx="880643" cy="85559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ADA99801-1D36-3544-8CA2-EFF59CEF2D8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57" y="6028267"/>
            <a:ext cx="880643" cy="85559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421E8FDF-F50A-9F4F-B66E-DB3E625FE7D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24" y="6028267"/>
            <a:ext cx="880643" cy="855595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25621AD-CB84-D74B-842C-C21C8CE49DE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13091" y="6028267"/>
            <a:ext cx="880643" cy="85559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956B5EE-A6CE-F144-880D-98B418DA5B8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605758" y="6028267"/>
            <a:ext cx="880643" cy="85559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64CF30D0-68A5-E34C-ACF2-A5B0533B53B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688557" y="6028266"/>
            <a:ext cx="880643" cy="855595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2608E747-5FF2-5840-A845-F6D4FAEA3F0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281224" y="6028266"/>
            <a:ext cx="880643" cy="85559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136B48A4-DD67-6341-AD10-DF64D75C07D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873891" y="6028266"/>
            <a:ext cx="880643" cy="855595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112C0520-053C-C64A-8242-E234137100B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8466558" y="6028266"/>
            <a:ext cx="880643" cy="85559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389AAD9-629F-B848-966A-3C2C7A6EB5D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059225" y="6028266"/>
            <a:ext cx="880643" cy="855595"/>
          </a:xfrm>
          <a:prstGeom prst="rect">
            <a:avLst/>
          </a:prstGeom>
        </p:spPr>
      </p:pic>
      <p:pic>
        <p:nvPicPr>
          <p:cNvPr id="28" name="Bilde 27">
            <a:extLst>
              <a:ext uri="{FF2B5EF4-FFF2-40B4-BE49-F238E27FC236}">
                <a16:creationId xmlns:a16="http://schemas.microsoft.com/office/drawing/2014/main" id="{13B5A34A-D04C-5747-B0CD-4F6943A55A2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9651892" y="6028266"/>
            <a:ext cx="880643" cy="855595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399434B6-C3E4-3F49-BFCF-F2D5464AD6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244559" y="6028266"/>
            <a:ext cx="880643" cy="855595"/>
          </a:xfrm>
          <a:prstGeom prst="rect">
            <a:avLst/>
          </a:prstGeom>
        </p:spPr>
      </p:pic>
      <p:pic>
        <p:nvPicPr>
          <p:cNvPr id="30" name="Bilde 29">
            <a:extLst>
              <a:ext uri="{FF2B5EF4-FFF2-40B4-BE49-F238E27FC236}">
                <a16:creationId xmlns:a16="http://schemas.microsoft.com/office/drawing/2014/main" id="{9E4D0E8A-2113-5C45-922D-DD45DCFBDE9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0837226" y="6028266"/>
            <a:ext cx="880643" cy="855595"/>
          </a:xfrm>
          <a:prstGeom prst="rect">
            <a:avLst/>
          </a:prstGeom>
        </p:spPr>
      </p:pic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8819014-BA9F-CD41-AFDF-00C1B126A60A}"/>
              </a:ext>
            </a:extLst>
          </p:cNvPr>
          <p:cNvSpPr txBox="1"/>
          <p:nvPr/>
        </p:nvSpPr>
        <p:spPr>
          <a:xfrm>
            <a:off x="115192" y="1451701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+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90D95F8-3655-AE44-8560-24E8B2C00568}"/>
              </a:ext>
            </a:extLst>
          </p:cNvPr>
          <p:cNvSpPr txBox="1"/>
          <p:nvPr/>
        </p:nvSpPr>
        <p:spPr>
          <a:xfrm>
            <a:off x="6289398" y="1451700"/>
            <a:ext cx="59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</a:t>
            </a:r>
            <a:endParaRPr lang="nb-NO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485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fografikk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257395"/>
            <a:ext cx="4632538" cy="255693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/>
        </p:nvSpPr>
        <p:spPr>
          <a:xfrm>
            <a:off x="5037665" y="257396"/>
            <a:ext cx="6849533" cy="2556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/>
        </p:nvSpPr>
        <p:spPr>
          <a:xfrm>
            <a:off x="5037666" y="2922059"/>
            <a:ext cx="6849533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896533"/>
          </a:xfrm>
        </p:spPr>
        <p:txBody>
          <a:bodyPr>
            <a:noAutofit/>
          </a:bodyPr>
          <a:lstStyle>
            <a:lvl1pPr marL="0" indent="0" algn="ctr">
              <a:buNone/>
              <a:defRPr sz="13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5113337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6429427" cy="1896533"/>
          </a:xfrm>
        </p:spPr>
        <p:txBody>
          <a:bodyPr>
            <a:noAutofit/>
          </a:bodyPr>
          <a:lstStyle>
            <a:lvl1pPr marL="0" indent="0" algn="ctr">
              <a:buNone/>
              <a:defRPr sz="13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5113337"/>
            <a:ext cx="64294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6839" y="437201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0973" y="437201"/>
            <a:ext cx="3415293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405759205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fografikk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/>
        </p:nvSpPr>
        <p:spPr>
          <a:xfrm>
            <a:off x="262467" y="1574269"/>
            <a:ext cx="2802466" cy="2141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/>
        </p:nvSpPr>
        <p:spPr>
          <a:xfrm>
            <a:off x="3201937" y="1566860"/>
            <a:ext cx="2802466" cy="2141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/>
        </p:nvSpPr>
        <p:spPr>
          <a:xfrm>
            <a:off x="6141407" y="155693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/>
        </p:nvSpPr>
        <p:spPr>
          <a:xfrm>
            <a:off x="9080877" y="1552042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11353799" cy="1063404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1" y="1674544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/>
        </p:nvSpPr>
        <p:spPr>
          <a:xfrm>
            <a:off x="262467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/>
        </p:nvSpPr>
        <p:spPr>
          <a:xfrm>
            <a:off x="3201937" y="3816082"/>
            <a:ext cx="2802466" cy="27879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/>
        </p:nvSpPr>
        <p:spPr>
          <a:xfrm>
            <a:off x="6141407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/>
        </p:nvSpPr>
        <p:spPr>
          <a:xfrm>
            <a:off x="9080877" y="3816082"/>
            <a:ext cx="2802466" cy="2787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11" y="3961867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1937" y="1693067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5263" y="1711590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8589" y="1730113"/>
            <a:ext cx="2806322" cy="189653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8081" y="3948241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7551" y="3934615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7021" y="3920989"/>
            <a:ext cx="2806322" cy="25236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17002954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fografikk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/>
        </p:nvSpPr>
        <p:spPr>
          <a:xfrm>
            <a:off x="3361265" y="257175"/>
            <a:ext cx="6256868" cy="2556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/>
        </p:nvSpPr>
        <p:spPr>
          <a:xfrm>
            <a:off x="262467" y="2922059"/>
            <a:ext cx="4632538" cy="3665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6AEBB1F-363E-2C44-8E06-50947B2A753D}"/>
              </a:ext>
            </a:extLst>
          </p:cNvPr>
          <p:cNvSpPr/>
          <p:nvPr/>
        </p:nvSpPr>
        <p:spPr>
          <a:xfrm>
            <a:off x="5037666" y="2922059"/>
            <a:ext cx="4580467" cy="3665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4302" y="3081866"/>
            <a:ext cx="4048868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4302" y="4944003"/>
            <a:ext cx="4048868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1" name="Plassholder for tekst 7">
            <a:extLst>
              <a:ext uri="{FF2B5EF4-FFF2-40B4-BE49-F238E27FC236}">
                <a16:creationId xmlns:a16="http://schemas.microsoft.com/office/drawing/2014/main" id="{4B13D883-C7A6-8B48-BB9C-DF1FEDA5A4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6839" y="3081866"/>
            <a:ext cx="4245027" cy="1676401"/>
          </a:xfrm>
        </p:spPr>
        <p:txBody>
          <a:bodyPr>
            <a:noAutofit/>
          </a:bodyPr>
          <a:lstStyle>
            <a:lvl1pPr marL="0" indent="0" algn="ctr">
              <a:buNone/>
              <a:defRPr sz="115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2400</a:t>
            </a:r>
          </a:p>
        </p:txBody>
      </p:sp>
      <p:sp>
        <p:nvSpPr>
          <p:cNvPr id="12" name="Plassholder for tekst 9">
            <a:extLst>
              <a:ext uri="{FF2B5EF4-FFF2-40B4-BE49-F238E27FC236}">
                <a16:creationId xmlns:a16="http://schemas.microsoft.com/office/drawing/2014/main" id="{BE1BFB47-B2C0-D049-8229-FDA2F80EEB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6839" y="4944003"/>
            <a:ext cx="4245027" cy="125359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8104" y="437200"/>
            <a:ext cx="297502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3132" y="437200"/>
            <a:ext cx="2988735" cy="2264723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E0466D43-FA07-354C-A0D3-D414FFF56B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1938" y="257175"/>
            <a:ext cx="2921529" cy="25574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60A9297-450B-CE42-BBF4-9CC85EF1124D}"/>
              </a:ext>
            </a:extLst>
          </p:cNvPr>
          <p:cNvSpPr/>
          <p:nvPr/>
        </p:nvSpPr>
        <p:spPr>
          <a:xfrm>
            <a:off x="9760794" y="257175"/>
            <a:ext cx="2126405" cy="2556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bilde 6">
            <a:extLst>
              <a:ext uri="{FF2B5EF4-FFF2-40B4-BE49-F238E27FC236}">
                <a16:creationId xmlns:a16="http://schemas.microsoft.com/office/drawing/2014/main" id="{505B2399-6F71-5D40-B553-0174448B1B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60794" y="2922059"/>
            <a:ext cx="2126405" cy="36650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E6E71283-B202-C848-8C04-B9EAE688D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60794" y="325015"/>
            <a:ext cx="2126405" cy="1151467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34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id="{0024228D-8E86-D040-BEBB-76BB5E2DA4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0794" y="1520987"/>
            <a:ext cx="2126405" cy="1293121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30574330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fografikk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/>
        </p:nvSpPr>
        <p:spPr>
          <a:xfrm>
            <a:off x="618064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6" y="257396"/>
            <a:ext cx="8542867" cy="104647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9197B01-DC94-FE45-A4C2-9B461A87E01A}"/>
              </a:ext>
            </a:extLst>
          </p:cNvPr>
          <p:cNvSpPr/>
          <p:nvPr/>
        </p:nvSpPr>
        <p:spPr>
          <a:xfrm>
            <a:off x="8940800" y="257396"/>
            <a:ext cx="2946398" cy="6329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981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6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3" name="Plassholder for tekst 7">
            <a:extLst>
              <a:ext uri="{FF2B5EF4-FFF2-40B4-BE49-F238E27FC236}">
                <a16:creationId xmlns:a16="http://schemas.microsoft.com/office/drawing/2014/main" id="{FEF9242C-1687-2746-BB5D-F27B41536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0800" y="403499"/>
            <a:ext cx="2946398" cy="226472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63D31810-ABD9-F540-A045-CDFC17063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0800" y="2668221"/>
            <a:ext cx="2946398" cy="3784437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2AB978A-0D56-FC41-B69C-938D16B6E099}"/>
              </a:ext>
            </a:extLst>
          </p:cNvPr>
          <p:cNvSpPr/>
          <p:nvPr/>
        </p:nvSpPr>
        <p:spPr>
          <a:xfrm>
            <a:off x="4804830" y="2006597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Plassholder for tekst 7">
            <a:extLst>
              <a:ext uri="{FF2B5EF4-FFF2-40B4-BE49-F238E27FC236}">
                <a16:creationId xmlns:a16="http://schemas.microsoft.com/office/drawing/2014/main" id="{F8EB8195-CE99-6F42-8DD3-5F5CE4F42C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0747" y="2501365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230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36086F1F-B7D1-8A4A-B20F-D3BA336E8B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1162" y="3974036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51125433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fografikks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0009EE1-D011-A542-9B54-4DBA5A31FCA3}"/>
              </a:ext>
            </a:extLst>
          </p:cNvPr>
          <p:cNvSpPr/>
          <p:nvPr/>
        </p:nvSpPr>
        <p:spPr>
          <a:xfrm>
            <a:off x="482597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238B0E8-D92E-A24E-B914-4DBD8914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7" y="347764"/>
            <a:ext cx="11184464" cy="104647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514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929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5F3055A-3F92-634C-8CD1-4363F07FA082}"/>
              </a:ext>
            </a:extLst>
          </p:cNvPr>
          <p:cNvSpPr/>
          <p:nvPr/>
        </p:nvSpPr>
        <p:spPr>
          <a:xfrm>
            <a:off x="4309529" y="1972730"/>
            <a:ext cx="3530600" cy="3530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8" name="Plassholder for tekst 7">
            <a:extLst>
              <a:ext uri="{FF2B5EF4-FFF2-40B4-BE49-F238E27FC236}">
                <a16:creationId xmlns:a16="http://schemas.microsoft.com/office/drawing/2014/main" id="{2B257649-22A3-9E40-9F74-671802383F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5446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id="{B055B7A2-2938-984A-B149-5685776527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5861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8A2C09E-E019-114C-8053-0B2FC693F272}"/>
              </a:ext>
            </a:extLst>
          </p:cNvPr>
          <p:cNvSpPr/>
          <p:nvPr/>
        </p:nvSpPr>
        <p:spPr>
          <a:xfrm>
            <a:off x="8136461" y="1972730"/>
            <a:ext cx="3530600" cy="3530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Plassholder for tekst 7">
            <a:extLst>
              <a:ext uri="{FF2B5EF4-FFF2-40B4-BE49-F238E27FC236}">
                <a16:creationId xmlns:a16="http://schemas.microsoft.com/office/drawing/2014/main" id="{490167A3-DE95-5845-A279-338EFAA213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2378" y="2467498"/>
            <a:ext cx="3238765" cy="1439334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E473410A-5315-3847-8A4E-8C33FFAB1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2793" y="3940169"/>
            <a:ext cx="2946401" cy="112183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</p:spTree>
    <p:extLst>
      <p:ext uri="{BB962C8B-B14F-4D97-AF65-F5344CB8AC3E}">
        <p14:creationId xmlns:p14="http://schemas.microsoft.com/office/powerpoint/2010/main" val="218726528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fografikksid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A788FB4-D1BD-8A48-B90B-D12F27F735FF}"/>
              </a:ext>
            </a:extLst>
          </p:cNvPr>
          <p:cNvSpPr/>
          <p:nvPr/>
        </p:nvSpPr>
        <p:spPr>
          <a:xfrm>
            <a:off x="262467" y="1936309"/>
            <a:ext cx="2802466" cy="2141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0926E9C-79BF-F043-9841-3C92A4CB05A5}"/>
              </a:ext>
            </a:extLst>
          </p:cNvPr>
          <p:cNvSpPr/>
          <p:nvPr/>
        </p:nvSpPr>
        <p:spPr>
          <a:xfrm>
            <a:off x="3201937" y="1928900"/>
            <a:ext cx="2802466" cy="21415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89E0E9B-C362-C549-BBCF-206814D54DBE}"/>
              </a:ext>
            </a:extLst>
          </p:cNvPr>
          <p:cNvSpPr/>
          <p:nvPr/>
        </p:nvSpPr>
        <p:spPr>
          <a:xfrm>
            <a:off x="6141407" y="1918978"/>
            <a:ext cx="2802466" cy="2141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56BE1FA-50C5-A244-80E9-155003786C1F}"/>
              </a:ext>
            </a:extLst>
          </p:cNvPr>
          <p:cNvSpPr/>
          <p:nvPr/>
        </p:nvSpPr>
        <p:spPr>
          <a:xfrm>
            <a:off x="9080877" y="1936310"/>
            <a:ext cx="2802466" cy="21193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0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338D829-407C-134D-82A8-465322D09D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11" y="2259882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0C9D9F4-43A4-CD4A-86AB-2287B98E2C29}"/>
              </a:ext>
            </a:extLst>
          </p:cNvPr>
          <p:cNvSpPr/>
          <p:nvPr/>
        </p:nvSpPr>
        <p:spPr>
          <a:xfrm>
            <a:off x="26246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8D19C894-18A6-6144-8F7E-A0FBBD99F353}"/>
              </a:ext>
            </a:extLst>
          </p:cNvPr>
          <p:cNvSpPr/>
          <p:nvPr/>
        </p:nvSpPr>
        <p:spPr>
          <a:xfrm>
            <a:off x="3201937" y="4146330"/>
            <a:ext cx="2802466" cy="24576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394D17E-A1B7-3A41-96B8-CE98D392327A}"/>
              </a:ext>
            </a:extLst>
          </p:cNvPr>
          <p:cNvSpPr/>
          <p:nvPr/>
        </p:nvSpPr>
        <p:spPr>
          <a:xfrm>
            <a:off x="614140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976BDCF-ADC4-F047-8850-8B1B0EBA6F3E}"/>
              </a:ext>
            </a:extLst>
          </p:cNvPr>
          <p:cNvSpPr/>
          <p:nvPr/>
        </p:nvSpPr>
        <p:spPr>
          <a:xfrm>
            <a:off x="9080877" y="4146330"/>
            <a:ext cx="2802466" cy="245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6ECE9869-1020-7243-8A89-8085C9872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611" y="4260805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2" name="Plassholder for tekst 7">
            <a:extLst>
              <a:ext uri="{FF2B5EF4-FFF2-40B4-BE49-F238E27FC236}">
                <a16:creationId xmlns:a16="http://schemas.microsoft.com/office/drawing/2014/main" id="{375D9E6F-4609-DB4D-8693-8E5E5ED237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1937" y="2278405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240</a:t>
            </a:r>
          </a:p>
        </p:txBody>
      </p:sp>
      <p:sp>
        <p:nvSpPr>
          <p:cNvPr id="23" name="Plassholder for tekst 7">
            <a:extLst>
              <a:ext uri="{FF2B5EF4-FFF2-40B4-BE49-F238E27FC236}">
                <a16:creationId xmlns:a16="http://schemas.microsoft.com/office/drawing/2014/main" id="{E95429FA-708F-A240-821D-BAAD89ED6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5263" y="2296928"/>
            <a:ext cx="2806322" cy="1673235"/>
          </a:xfrm>
        </p:spPr>
        <p:txBody>
          <a:bodyPr anchor="ctr">
            <a:noAutofit/>
          </a:bodyPr>
          <a:lstStyle>
            <a:lvl1pPr marL="0" indent="0" algn="ctr">
              <a:buNone/>
              <a:defRPr sz="8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33%</a:t>
            </a:r>
          </a:p>
        </p:txBody>
      </p:sp>
      <p:sp>
        <p:nvSpPr>
          <p:cNvPr id="24" name="Plassholder for tekst 7">
            <a:extLst>
              <a:ext uri="{FF2B5EF4-FFF2-40B4-BE49-F238E27FC236}">
                <a16:creationId xmlns:a16="http://schemas.microsoft.com/office/drawing/2014/main" id="{34D0403E-888F-DC47-A670-97C4477C24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88589" y="2293223"/>
            <a:ext cx="2806322" cy="1695463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nb-NO" dirty="0"/>
              <a:t>8</a:t>
            </a:r>
          </a:p>
        </p:txBody>
      </p:sp>
      <p:sp>
        <p:nvSpPr>
          <p:cNvPr id="25" name="Plassholder for tekst 9">
            <a:extLst>
              <a:ext uri="{FF2B5EF4-FFF2-40B4-BE49-F238E27FC236}">
                <a16:creationId xmlns:a16="http://schemas.microsoft.com/office/drawing/2014/main" id="{B4E0DA98-BA5E-874F-A6B2-66BB1D2F69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8081" y="4247179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DBEA9A4A-EC07-9743-8F89-D2A03F7B06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7551" y="4233553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90DBD188-EA55-F24A-9F41-175C7116E7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7021" y="4219927"/>
            <a:ext cx="2806322" cy="2224661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Skriv inn tekst/ forklaring</a:t>
            </a:r>
          </a:p>
        </p:txBody>
      </p:sp>
      <p:sp>
        <p:nvSpPr>
          <p:cNvPr id="28" name="Plassholder for bilde 7">
            <a:extLst>
              <a:ext uri="{FF2B5EF4-FFF2-40B4-BE49-F238E27FC236}">
                <a16:creationId xmlns:a16="http://schemas.microsoft.com/office/drawing/2014/main" id="{68986AEF-327D-374C-8BA2-E967BE100B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542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9" name="Plassholder for bilde 7">
            <a:extLst>
              <a:ext uri="{FF2B5EF4-FFF2-40B4-BE49-F238E27FC236}">
                <a16:creationId xmlns:a16="http://schemas.microsoft.com/office/drawing/2014/main" id="{F0C42E31-E649-4F49-9F0C-F621DDBDD6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46975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0" name="Plassholder for bilde 7">
            <a:extLst>
              <a:ext uri="{FF2B5EF4-FFF2-40B4-BE49-F238E27FC236}">
                <a16:creationId xmlns:a16="http://schemas.microsoft.com/office/drawing/2014/main" id="{0AEAED92-6BBC-824C-851D-543251B02C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85408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1" name="Plassholder for bilde 7">
            <a:extLst>
              <a:ext uri="{FF2B5EF4-FFF2-40B4-BE49-F238E27FC236}">
                <a16:creationId xmlns:a16="http://schemas.microsoft.com/office/drawing/2014/main" id="{D3D7483C-02D6-9140-AEA0-03A594D278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23841" y="293979"/>
            <a:ext cx="1908534" cy="190853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309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d ru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972BF681-F619-0D4E-A139-78C598B15EF0}"/>
              </a:ext>
            </a:extLst>
          </p:cNvPr>
          <p:cNvSpPr/>
          <p:nvPr/>
        </p:nvSpPr>
        <p:spPr>
          <a:xfrm>
            <a:off x="11294300" y="5948512"/>
            <a:ext cx="782086" cy="90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7909032-4C37-9C45-A351-EE5D87E45230}"/>
              </a:ext>
            </a:extLst>
          </p:cNvPr>
          <p:cNvSpPr/>
          <p:nvPr/>
        </p:nvSpPr>
        <p:spPr>
          <a:xfrm>
            <a:off x="5234152" y="365125"/>
            <a:ext cx="6621517" cy="6240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400" dirty="0"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E67AF1-EBE7-3646-A708-C102F7B5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4" y="365125"/>
            <a:ext cx="4250266" cy="197167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46E1F12-B4FE-F842-BF49-089FBCD924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</p:spPr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BBD58CAC-7DD0-2747-A15E-5B8BF21531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4934" y="1975480"/>
            <a:ext cx="2971800" cy="2971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1FD741BD-9015-BC46-8406-5795AFCF71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89334" y="1034307"/>
            <a:ext cx="1882346" cy="1882346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C37A2620-3095-1640-9D22-512494B19B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90934" y="3530372"/>
            <a:ext cx="2209800" cy="2209800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3A26A387-A25A-FC47-9D59-1DB5D07278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52013" y="1438681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52E182A-9F41-6647-A06E-15C17948EA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34158" y="4571658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B29DA683-82C5-3042-900B-A0B9A2DCAD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17446" y="3429254"/>
            <a:ext cx="1376854" cy="1376854"/>
          </a:xfrm>
          <a:prstGeom prst="ellipse">
            <a:avLst/>
          </a:prstGeom>
          <a:solidFill>
            <a:schemeClr val="bg1">
              <a:alpha val="78000"/>
            </a:schemeClr>
          </a:solidFill>
          <a:ln w="76200">
            <a:solidFill>
              <a:schemeClr val="accent3"/>
            </a:solidFill>
          </a:ln>
          <a:effectLst>
            <a:softEdge rad="0"/>
          </a:effectLst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BAF95D85-0507-CB47-9496-794E82EDC3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0263" y="2336800"/>
            <a:ext cx="4249737" cy="415925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168877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panel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/>
        </p:nvSpPr>
        <p:spPr>
          <a:xfrm>
            <a:off x="0" y="0"/>
            <a:ext cx="41259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04736" cy="24209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3" y="703263"/>
            <a:ext cx="7259637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D3940224-A7C9-3A43-AFA8-6C153A9679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858360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869262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pan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/>
        </p:nvSpPr>
        <p:spPr>
          <a:xfrm>
            <a:off x="0" y="0"/>
            <a:ext cx="41259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04736" cy="24209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858360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3" y="703263"/>
            <a:ext cx="7259637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39248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Oransj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61849" y="3626068"/>
            <a:ext cx="6894786" cy="139787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1849" y="5023945"/>
            <a:ext cx="6894786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22844" b="-1"/>
          <a:stretch/>
        </p:blipFill>
        <p:spPr>
          <a:xfrm rot="5400000">
            <a:off x="6846946" y="901100"/>
            <a:ext cx="6246154" cy="44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8521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pan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815AC04-283B-E048-BE37-B533815ACF19}"/>
              </a:ext>
            </a:extLst>
          </p:cNvPr>
          <p:cNvSpPr/>
          <p:nvPr/>
        </p:nvSpPr>
        <p:spPr>
          <a:xfrm>
            <a:off x="0" y="0"/>
            <a:ext cx="41259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32E366-1830-C748-98FF-1D794FD4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504736" cy="24209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0513" y="800023"/>
            <a:ext cx="3544229" cy="12964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8DB01B5-3F21-EB46-B6E1-7F589CCF0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513" y="2297113"/>
            <a:ext cx="3544576" cy="3858360"/>
          </a:xfrm>
        </p:spPr>
        <p:txBody>
          <a:bodyPr>
            <a:normAutofit/>
          </a:bodyPr>
          <a:lstStyle>
            <a:lvl1pPr marL="342900" indent="-3429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D4F2380F-AA10-0C44-9EEC-16AE41BF00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4213" y="703263"/>
            <a:ext cx="7259637" cy="5229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Sett inn bilde, diagram, video, tabell </a:t>
            </a:r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490135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er og innhold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8DCAAEE-0A45-0244-B391-744AFF2FC958}"/>
              </a:ext>
            </a:extLst>
          </p:cNvPr>
          <p:cNvSpPr/>
          <p:nvPr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31727" y="365126"/>
            <a:ext cx="5622073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31727" y="1567636"/>
            <a:ext cx="5622073" cy="4609327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/>
        </p:nvSpPr>
        <p:spPr>
          <a:xfrm>
            <a:off x="459059" y="365126"/>
            <a:ext cx="4973444" cy="61302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5F1E114-3523-7F46-973A-0572F73F8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8146" y="648308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4F61E5-ADFC-764C-BDEA-338E2B345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145" y="2450869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401D879-9EFB-194A-8481-991EA27102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8144" y="4253430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F0152E1-A838-3646-BB8D-EB5A0FCA8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45" y="357157"/>
            <a:ext cx="1252369" cy="1210479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55734C3-1487-F444-9DEE-497E18762E75}"/>
              </a:ext>
            </a:extLst>
          </p:cNvPr>
          <p:cNvSpPr txBox="1"/>
          <p:nvPr/>
        </p:nvSpPr>
        <p:spPr>
          <a:xfrm>
            <a:off x="502466" y="-385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0" i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378911573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er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9E2FA8-E22A-B440-97A9-EEEA822FB8E6}"/>
              </a:ext>
            </a:extLst>
          </p:cNvPr>
          <p:cNvSpPr/>
          <p:nvPr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31727" y="365126"/>
            <a:ext cx="5622073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31727" y="1567636"/>
            <a:ext cx="5622073" cy="4609327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/>
        </p:nvSpPr>
        <p:spPr>
          <a:xfrm>
            <a:off x="459059" y="365126"/>
            <a:ext cx="4973444" cy="61302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5F1E114-3523-7F46-973A-0572F73F8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8146" y="648308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4F61E5-ADFC-764C-BDEA-338E2B345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145" y="2450869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401D879-9EFB-194A-8481-991EA27102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8144" y="4253430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2D7432C-1C47-7949-8DAC-7103F8ABF8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45" y="357157"/>
            <a:ext cx="1252369" cy="1210479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24EBCF5-B8FD-7740-81EB-AC6A03989E30}"/>
              </a:ext>
            </a:extLst>
          </p:cNvPr>
          <p:cNvSpPr txBox="1"/>
          <p:nvPr/>
        </p:nvSpPr>
        <p:spPr>
          <a:xfrm>
            <a:off x="502466" y="-385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0" i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189858206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er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578B5742-6080-BC46-92AF-878F4C3234FC}"/>
              </a:ext>
            </a:extLst>
          </p:cNvPr>
          <p:cNvSpPr/>
          <p:nvPr/>
        </p:nvSpPr>
        <p:spPr>
          <a:xfrm>
            <a:off x="0" y="0"/>
            <a:ext cx="780585" cy="1873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31727" y="365126"/>
            <a:ext cx="5622073" cy="100122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31727" y="1567636"/>
            <a:ext cx="5622073" cy="4609327"/>
          </a:xfrm>
        </p:spPr>
        <p:txBody>
          <a:bodyPr>
            <a:normAutofit/>
          </a:bodyPr>
          <a:lstStyle>
            <a:lvl1pPr marL="407988" indent="-396875">
              <a:tabLst/>
              <a:defRPr sz="20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4DAEC0F-C295-404F-B2B4-6B62BC4EF063}"/>
              </a:ext>
            </a:extLst>
          </p:cNvPr>
          <p:cNvSpPr/>
          <p:nvPr/>
        </p:nvSpPr>
        <p:spPr>
          <a:xfrm>
            <a:off x="459059" y="365126"/>
            <a:ext cx="4973444" cy="61302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5F1E114-3523-7F46-973A-0572F73F8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8146" y="648308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F44F61E5-ADFC-764C-BDEA-338E2B3456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8145" y="2450869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1401D879-9EFB-194A-8481-991EA27102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8144" y="4253430"/>
            <a:ext cx="3681761" cy="152618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Klikk for å sette inn sitat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B195185-122F-534A-9A1F-3B7EFDABA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45" y="357157"/>
            <a:ext cx="1252369" cy="1210479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516E46C-9D76-A247-A3C2-6E1A8A4ED9D4}"/>
              </a:ext>
            </a:extLst>
          </p:cNvPr>
          <p:cNvSpPr txBox="1"/>
          <p:nvPr/>
        </p:nvSpPr>
        <p:spPr>
          <a:xfrm>
            <a:off x="502466" y="-385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0" i="1" dirty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«</a:t>
            </a:r>
          </a:p>
        </p:txBody>
      </p:sp>
    </p:spTree>
    <p:extLst>
      <p:ext uri="{BB962C8B-B14F-4D97-AF65-F5344CB8AC3E}">
        <p14:creationId xmlns:p14="http://schemas.microsoft.com/office/powerpoint/2010/main" val="192132380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suell avbrekk bilde med teks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463" y="3336759"/>
            <a:ext cx="7057775" cy="2390274"/>
          </a:xfrm>
          <a:solidFill>
            <a:schemeClr val="accent1">
              <a:alpha val="59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67776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suell avbrekk bilde med tekst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463" y="3336759"/>
            <a:ext cx="7057775" cy="2390274"/>
          </a:xfrm>
          <a:solidFill>
            <a:schemeClr val="accent2">
              <a:alpha val="59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89620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suell avbrekk bilde med teks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463" y="3336759"/>
            <a:ext cx="7057775" cy="2390274"/>
          </a:xfrm>
          <a:solidFill>
            <a:schemeClr val="accent5">
              <a:alpha val="59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782073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suell avbrekk bilde med tekst 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E16B07D-027D-734C-A7A7-394355BC18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011" y="365126"/>
            <a:ext cx="11421227" cy="6130924"/>
          </a:xfrm>
          <a:solidFill>
            <a:schemeClr val="bg1">
              <a:alpha val="4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Legg inn rolig illustrasjonsbilde her (pass på å flytte det bak teksten)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469A962-DA1A-DF45-AE9E-BC388A71F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8463" y="3336759"/>
            <a:ext cx="7057775" cy="2390274"/>
          </a:xfrm>
          <a:solidFill>
            <a:schemeClr val="accent3">
              <a:alpha val="59000"/>
            </a:schemeClr>
          </a:solidFill>
        </p:spPr>
        <p:txBody>
          <a:bodyPr lIns="180000" rIns="180000" anchor="ctr"/>
          <a:lstStyle>
            <a:lvl1pPr>
              <a:defRPr b="0">
                <a:solidFill>
                  <a:schemeClr val="accent6"/>
                </a:solidFill>
              </a:defRPr>
            </a:lvl1pPr>
          </a:lstStyle>
          <a:p>
            <a:r>
              <a:rPr lang="nb-NO" dirty="0"/>
              <a:t>Klikk for å legge til tekst (kommentar, analyse, oppsummering)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55609A0-B200-4748-8F44-8A75FC4E97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3665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47570"/>
            <a:ext cx="10515600" cy="1001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819F5AA-D3A4-8149-9F42-68686FF11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48790"/>
            <a:ext cx="10515600" cy="408051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85FFBEB-E859-664C-B7B0-CB745127E4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59005" cy="78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04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47570"/>
            <a:ext cx="10515600" cy="1001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FDAA7AE-923C-8142-A0F4-C5E32827F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22860"/>
            <a:ext cx="1156079" cy="834390"/>
          </a:xfrm>
          <a:prstGeom prst="rect">
            <a:avLst/>
          </a:prstGeom>
        </p:spPr>
      </p:pic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315E4780-5DFB-4144-BE1E-56225D5231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48790"/>
            <a:ext cx="10515600" cy="408051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487582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61849" y="3626068"/>
            <a:ext cx="6894786" cy="139787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1849" y="5023945"/>
            <a:ext cx="6894786" cy="8333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22844" b="-1"/>
          <a:stretch/>
        </p:blipFill>
        <p:spPr>
          <a:xfrm rot="5400000">
            <a:off x="6846946" y="901100"/>
            <a:ext cx="6246154" cy="44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3249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764"/>
            <a:ext cx="10515600" cy="1001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E8F8D5E-B656-934B-A895-2C93BE0F64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8199" cy="814039"/>
          </a:xfrm>
          <a:prstGeom prst="rect">
            <a:avLst/>
          </a:prstGeom>
        </p:spPr>
      </p:pic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A42FF8D9-DC98-6D46-9853-5AF0E23718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48790"/>
            <a:ext cx="10515600" cy="408051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134853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med ramme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47570"/>
            <a:ext cx="10515600" cy="1001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5D209A-4428-8B48-976D-6EC6DC4E6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322" cy="1059366"/>
          </a:xfrm>
          <a:prstGeom prst="rect">
            <a:avLst/>
          </a:prstGeom>
        </p:spPr>
      </p:pic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4E28EB0B-7542-8947-BB71-55146227FC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48790"/>
            <a:ext cx="10515600" cy="408051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191134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med ramme oransje">
    <p:bg>
      <p:bgPr>
        <a:solidFill>
          <a:srgbClr val="F26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47570"/>
            <a:ext cx="10515600" cy="1001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5D209A-4428-8B48-976D-6EC6DC4E6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322" cy="1059366"/>
          </a:xfrm>
          <a:prstGeom prst="rect">
            <a:avLst/>
          </a:prstGeom>
        </p:spPr>
      </p:pic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19B2A667-37C3-D346-9F8B-301F3F8411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48790"/>
            <a:ext cx="10515600" cy="408051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8741459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med ramme mørke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47570"/>
            <a:ext cx="10515600" cy="100122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5D209A-4428-8B48-976D-6EC6DC4E65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322" cy="1059366"/>
          </a:xfrm>
          <a:prstGeom prst="rect">
            <a:avLst/>
          </a:prstGeom>
        </p:spPr>
      </p:pic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A3AECB62-4CDF-5641-99BF-3BADB63DA6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748790"/>
            <a:ext cx="10515600" cy="4080510"/>
          </a:xfrm>
        </p:spPr>
        <p:txBody>
          <a:bodyPr/>
          <a:lstStyle>
            <a:lvl1pPr marL="407988" indent="-396875">
              <a:tabLst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9455010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 side - 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58097-A2BC-414D-A78A-ED87600F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934" y="4348975"/>
            <a:ext cx="1380866" cy="187340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A69DE51-0791-D342-BA26-0CF50B500701}"/>
              </a:ext>
            </a:extLst>
          </p:cNvPr>
          <p:cNvSpPr txBox="1"/>
          <p:nvPr/>
        </p:nvSpPr>
        <p:spPr>
          <a:xfrm>
            <a:off x="1083954" y="5822269"/>
            <a:ext cx="221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www.opinion.no</a:t>
            </a:r>
            <a:endParaRPr lang="nb-NO" sz="2000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C3CC218-B390-9043-A383-445DDCDEE975}"/>
              </a:ext>
            </a:extLst>
          </p:cNvPr>
          <p:cNvSpPr txBox="1"/>
          <p:nvPr/>
        </p:nvSpPr>
        <p:spPr>
          <a:xfrm>
            <a:off x="3911316" y="5822269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hei@opinion.no</a:t>
            </a:r>
            <a:endParaRPr lang="nb-NO" sz="2000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6CB2B5-6664-CB4B-9611-54572CBFBA62}"/>
              </a:ext>
            </a:extLst>
          </p:cNvPr>
          <p:cNvSpPr txBox="1"/>
          <p:nvPr/>
        </p:nvSpPr>
        <p:spPr>
          <a:xfrm>
            <a:off x="6626468" y="5822269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@</a:t>
            </a:r>
            <a:r>
              <a:rPr lang="nb-NO" sz="2000" dirty="0" err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opinionoslo</a:t>
            </a:r>
            <a:endParaRPr lang="nb-NO" sz="2000" dirty="0">
              <a:solidFill>
                <a:schemeClr val="bg1"/>
              </a:solidFill>
              <a:latin typeface="Century Gothic" panose="020B0502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B8E0E7-90B8-4847-B98D-8C7A05921BB9}"/>
              </a:ext>
            </a:extLst>
          </p:cNvPr>
          <p:cNvSpPr txBox="1"/>
          <p:nvPr/>
        </p:nvSpPr>
        <p:spPr>
          <a:xfrm>
            <a:off x="8490271" y="473582"/>
            <a:ext cx="3122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Opinion AS  |  Vulkan 16  |  0178 OSLO 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E8F524F3-72B0-734E-B8E2-EC2738D4047F}"/>
              </a:ext>
            </a:extLst>
          </p:cNvPr>
          <p:cNvCxnSpPr/>
          <p:nvPr/>
        </p:nvCxnSpPr>
        <p:spPr>
          <a:xfrm>
            <a:off x="3613736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857D098-7E54-774E-B37D-87A15AE5EA43}"/>
              </a:ext>
            </a:extLst>
          </p:cNvPr>
          <p:cNvCxnSpPr/>
          <p:nvPr/>
        </p:nvCxnSpPr>
        <p:spPr>
          <a:xfrm>
            <a:off x="6319764" y="5822269"/>
            <a:ext cx="0" cy="400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34106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sje tom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D3DB899-5BD6-894E-9F85-9BB2F0ACB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75772"/>
            <a:ext cx="3724374" cy="384628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255A19B-FEA7-2248-9BE0-9031404A4C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4DCD4B8-F722-9143-8966-F169B96736D0}"/>
              </a:ext>
            </a:extLst>
          </p:cNvPr>
          <p:cNvSpPr txBox="1">
            <a:spLocks/>
          </p:cNvSpPr>
          <p:nvPr/>
        </p:nvSpPr>
        <p:spPr>
          <a:xfrm>
            <a:off x="3772624" y="3189066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246388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sje tom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370CD3-C0C6-A443-8C26-13EB4DD56F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934317" y="343350"/>
            <a:ext cx="4005946" cy="387079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4995906-4EC4-8D43-B1C9-4139D0067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437E8733-0DFC-C341-9BDF-A96794F970EF}"/>
              </a:ext>
            </a:extLst>
          </p:cNvPr>
          <p:cNvSpPr txBox="1">
            <a:spLocks/>
          </p:cNvSpPr>
          <p:nvPr/>
        </p:nvSpPr>
        <p:spPr>
          <a:xfrm>
            <a:off x="1131024" y="3409203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82675673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sje tom 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D14DC52-C22F-4F43-9F7C-2A76D1B769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14" y="2358823"/>
            <a:ext cx="3201990" cy="4209141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FE39440-E871-1948-83CA-5ED7B15A7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CC9A80FF-1226-D544-9A8B-56F0946010D7}"/>
              </a:ext>
            </a:extLst>
          </p:cNvPr>
          <p:cNvSpPr txBox="1">
            <a:spLocks/>
          </p:cNvSpPr>
          <p:nvPr/>
        </p:nvSpPr>
        <p:spPr>
          <a:xfrm>
            <a:off x="3772625" y="974765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0246393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sje tom 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24E1-61E1-374E-8ECC-4FC61A73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995C21-C1E0-DA4E-8059-B767A6754C91}"/>
              </a:ext>
            </a:extLst>
          </p:cNvPr>
          <p:cNvSpPr/>
          <p:nvPr/>
        </p:nvSpPr>
        <p:spPr>
          <a:xfrm>
            <a:off x="319314" y="275772"/>
            <a:ext cx="11553371" cy="6292192"/>
          </a:xfrm>
          <a:prstGeom prst="rect">
            <a:avLst/>
          </a:prstGeom>
          <a:solidFill>
            <a:srgbClr val="F2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8AA0ACA-5189-E049-963B-1C66552F9E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FA0839F3-EE1C-6F44-86C1-28C93C5057A8}"/>
              </a:ext>
            </a:extLst>
          </p:cNvPr>
          <p:cNvSpPr txBox="1">
            <a:spLocks/>
          </p:cNvSpPr>
          <p:nvPr/>
        </p:nvSpPr>
        <p:spPr>
          <a:xfrm>
            <a:off x="838200" y="974765"/>
            <a:ext cx="8100060" cy="961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7567286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100060" cy="96186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6CE9B7D-EDDF-3E4F-8F38-D4FC844979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73573">
            <a:off x="8774244" y="-874625"/>
            <a:ext cx="4130635" cy="34807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8DE3961-6858-9345-93E5-6F91D2C20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17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- Sett inn bil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8E762C7D-8782-044D-B40D-9FC1BE1BD4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6097BB51-412C-894A-9385-416F103C8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849" y="3626068"/>
            <a:ext cx="6894786" cy="1397877"/>
          </a:xfrm>
          <a:noFill/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nb-NO" dirty="0"/>
              <a:t>SKRIV INN TITTEL (BRUK KUN STORE BOKSTAVER)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B2606950-4CCD-2347-AB78-087519FC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849" y="5023945"/>
            <a:ext cx="6894786" cy="424732"/>
          </a:xfrm>
          <a:noFill/>
        </p:spPr>
        <p:txBody>
          <a:bodyPr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27457A1-11E8-134B-8899-25348F915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51" y="472967"/>
            <a:ext cx="964573" cy="130853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13FE237-ECFA-B34E-821B-7B84DFC9B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22844" b="-1"/>
          <a:stretch/>
        </p:blipFill>
        <p:spPr>
          <a:xfrm rot="5400000">
            <a:off x="6846946" y="901100"/>
            <a:ext cx="6246154" cy="44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89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2590" cy="96186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7B1CD45-7D4B-CC45-818A-D8EA2EB93D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49400"/>
            <a:ext cx="10502590" cy="462915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5359DD-2214-EA42-B5C0-393382073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9508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m side med 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58" y="2606521"/>
            <a:ext cx="10402229" cy="961869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503266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om side med tittel gr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912" y="2807243"/>
            <a:ext cx="8084633" cy="2255411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9A25E90-A795-F241-A08D-EF562CF76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724374" cy="38462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52A739A-ED97-7F4A-AC08-4C23DEA116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1657" y="5965903"/>
            <a:ext cx="443736" cy="4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073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om grå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80444F7C-BACB-FD46-A269-5774E46C7A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229380124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om grønn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C290F80F-D328-0646-9F03-3A1A381E8D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53651456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om rød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EC880750-B43F-FB49-B382-09D52AAE4B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107790531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tom blå/g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7AC4E6-FCB9-8644-953C-3FEA693F4398}"/>
              </a:ext>
            </a:extLst>
          </p:cNvPr>
          <p:cNvSpPr/>
          <p:nvPr/>
        </p:nvSpPr>
        <p:spPr>
          <a:xfrm>
            <a:off x="423746" y="365126"/>
            <a:ext cx="4861932" cy="61360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938" y="599301"/>
            <a:ext cx="4157547" cy="204353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40FADFA8-AB7C-334C-8A40-228B01B662B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6288" y="2809875"/>
            <a:ext cx="4157662" cy="321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tekst eller innhold</a:t>
            </a:r>
          </a:p>
        </p:txBody>
      </p:sp>
    </p:spTree>
    <p:extLst>
      <p:ext uri="{BB962C8B-B14F-4D97-AF65-F5344CB8AC3E}">
        <p14:creationId xmlns:p14="http://schemas.microsoft.com/office/powerpoint/2010/main" val="42520848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ramm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376456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15412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ramme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527309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199" y="1642680"/>
            <a:ext cx="10515600" cy="4372358"/>
          </a:xfrm>
        </p:spPr>
        <p:txBody>
          <a:bodyPr>
            <a:normAutofit/>
          </a:bodyPr>
          <a:lstStyle>
            <a:lvl1pPr marL="407988" indent="-396875">
              <a:tabLst/>
              <a:defRPr sz="24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775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ramme 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96C9BF-4391-BB4C-9F36-199050B86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/>
          <a:lstStyle/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4FEE9574-9622-D047-89BD-520D50555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005" y="364468"/>
            <a:ext cx="11329987" cy="613092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5664475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med bil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32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8943" y="620713"/>
            <a:ext cx="6524786" cy="587467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128476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med liggende bilde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9932"/>
            <a:ext cx="10785529" cy="158538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199" y="2366682"/>
            <a:ext cx="10785530" cy="41287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4110285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med fire bilder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32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8943" y="620713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17059" y="619932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3A00AE6-18F6-DB4E-88AB-5805B4CB5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8943" y="3643705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B6A73B9A-2141-C148-B78B-F959C76DEE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7059" y="3642924"/>
            <a:ext cx="3316637" cy="28509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2912960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med to bilder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32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98943" y="620713"/>
            <a:ext cx="3316637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17059" y="619932"/>
            <a:ext cx="3316637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3199370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bilder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0434" y="620713"/>
            <a:ext cx="6233315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60920" y="619932"/>
            <a:ext cx="4572776" cy="587546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9082439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68" y="631840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6819253" cy="587467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9496430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liggende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445" y="4643718"/>
            <a:ext cx="11112287" cy="186358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11112287" cy="388559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7706479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re bilder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68" y="631840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29561" y="631840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3A00AE6-18F6-DB4E-88AB-5805B4CB5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1445" y="3655613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B6A73B9A-2141-C148-B78B-F959C76DEE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29561" y="3654832"/>
            <a:ext cx="3316637" cy="28509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3528969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bilder med tittel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B028E-9071-8847-B287-11AC268B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468" y="631840"/>
            <a:ext cx="4059264" cy="587546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3316637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29561" y="631840"/>
            <a:ext cx="3316637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462097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019431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C138405-14CC-CB43-ACDF-C2046B710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82E96AB8-EB3B-0E44-9EFF-86C9EC6433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1445" y="632621"/>
            <a:ext cx="5283565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6A7BABBF-AB83-5A4E-A3A0-0275503B912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2230" y="631060"/>
            <a:ext cx="5257799" cy="5874679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5782204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Innhold med ramm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30B946-FCE3-9240-B680-DD1CA29DD5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8706" cy="8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839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nhold med ramme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DC199D9-D06B-F449-A4B0-08C1EF9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22860"/>
            <a:ext cx="1156079" cy="8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4240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Innhold med ramme 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871AD5F-8093-5E4E-85C0-95750823F1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8199" cy="8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387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Innhold med ramme rø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8C1937-A7DB-024F-BADA-39C20AC9520C}"/>
              </a:ext>
            </a:extLst>
          </p:cNvPr>
          <p:cNvSpPr/>
          <p:nvPr/>
        </p:nvSpPr>
        <p:spPr>
          <a:xfrm>
            <a:off x="205740" y="194310"/>
            <a:ext cx="11750040" cy="6423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772C2ED-39C4-B244-8858-53BCA0AA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223770"/>
            <a:ext cx="10515600" cy="100122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A2FB529-DF7D-E94E-B00D-020E7FDA6A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2322" cy="10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127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image" Target="../media/image31.png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65329"/>
            <a:ext cx="10515600" cy="4611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1808" y="6534854"/>
            <a:ext cx="688383" cy="323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191352-50B0-4172-8D8D-52D40970977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EBEDB9-6D23-2149-9EBD-42A01368E208}"/>
              </a:ext>
            </a:extLst>
          </p:cNvPr>
          <p:cNvPicPr>
            <a:picLocks noChangeAspect="1"/>
          </p:cNvPicPr>
          <p:nvPr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4639453-21CD-F44C-86EC-5F4F5693877F}"/>
              </a:ext>
            </a:extLst>
          </p:cNvPr>
          <p:cNvPicPr>
            <a:picLocks noChangeAspect="1"/>
          </p:cNvPicPr>
          <p:nvPr/>
        </p:nvPicPr>
        <p:blipFill rotWithShape="1">
          <a:blip r:embed="rId67"/>
          <a:srcRect r="20898"/>
          <a:stretch/>
        </p:blipFill>
        <p:spPr>
          <a:xfrm rot="10800000">
            <a:off x="-1" y="-43738"/>
            <a:ext cx="633135" cy="9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1950" indent="-47466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8"/>
        </a:buBlip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VISUELL PRESENTASJON MALSIDER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8558" y="6229513"/>
            <a:ext cx="449983" cy="44998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3133"/>
            <a:ext cx="910434" cy="1408386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902538" y="6495393"/>
            <a:ext cx="386923" cy="3785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2A7D75EB-BD23-FF4F-80AE-955DA86030A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8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SzPct val="85000"/>
        <a:buFontTx/>
        <a:buBlip>
          <a:blip r:embed="rId34"/>
        </a:buBlip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100000"/>
        <a:buFont typeface="Courier New" charset="0"/>
        <a:buChar char="o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chart" Target="../charts/chart1.xml"/><Relationship Id="rId10" Type="http://schemas.openxmlformats.org/officeDocument/2006/relationships/image" Target="../media/image44.sv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/>
              <a:t>Undersøkelse om vold mot barn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Gjennomført for Redd Barna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07402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5C81F-B25A-4603-A8AB-89353751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82 prosent oppgir at de kjenner til skolens rutiner for hvordan de skal gå frem dersom de er bekymret for at et barn er utsatt for omsorgssvikt, vold eller overgrep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DBDD505D-6877-4D38-B791-80B695739807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025501371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F79E3F-9ABD-4D3E-AD05-5273E1E224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/>
              <a:t>Kjenner du til skolens rutiner for hvordan du skal gå fram, dersom du er bekymret for at et barn er utsatt for omsorgssvikt, vold eller overgrep?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8C77458-9CFA-47AB-A438-9E775765A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16688903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23CF30-B226-422C-BAFD-F5B2D4920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8874"/>
          </a:xfrm>
        </p:spPr>
        <p:txBody>
          <a:bodyPr>
            <a:normAutofit fontScale="90000"/>
          </a:bodyPr>
          <a:lstStyle/>
          <a:p>
            <a:r>
              <a:rPr lang="nb-NO" dirty="0"/>
              <a:t>35 prosent svarer at de ikke vet om skolen deres har en handlings- eller beredskapsplan for forebygging og avdekking av vold og seksuelle overgrep 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D79B66F9-8EE0-4F82-B995-23D2F1B99D8A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262149522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7767DB-5773-4932-A7BB-EA1FC5A28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dirty="0"/>
              <a:t>Har din skole en handlings- eller beredskapsplan for forebygging og avdekking av vold og seksuelle overgrep?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48992CD-CAE5-4194-827C-7F20FBE6A8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42678434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430E2E-126F-495F-A729-4166E75F4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33 prosent av de spurte har vurdert å sende eller sendt bekymringsmelding til barnevernet, politi eller øvrig hjelpeapparat i år (2020)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7A6825E4-B1F9-4DAA-84D3-37A9FC7433C0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518344599"/>
              </p:ext>
            </p:extLst>
          </p:nvPr>
        </p:nvGraphicFramePr>
        <p:xfrm>
          <a:off x="812800" y="1921933"/>
          <a:ext cx="10515600" cy="396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64E3FF5-7BFD-4F98-884C-6D5D9F9F8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dirty="0"/>
              <a:t>Har du vurdert å sende eller sendt bekymringsmelding til barnevernet, politi eller øvrig hjelpeapparat i år (2020)?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299DFEF-74E3-44BE-AAF8-88949D151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10706159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3951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Redd Barna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Monica Sydgård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Kartlegge skolenes oppfølging av barn utsatt for omsorgssvikt, vold og overgrep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UKE 24 og 25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Kvantitativ undersøkelse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nb-NO" dirty="0"/>
              <a:t>Lærere i Norge </a:t>
            </a:r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nb-NO" dirty="0"/>
              <a:t>401 respondenter</a:t>
            </a:r>
          </a:p>
        </p:txBody>
      </p:sp>
    </p:spTree>
    <p:extLst>
      <p:ext uri="{BB962C8B-B14F-4D97-AF65-F5344CB8AC3E}">
        <p14:creationId xmlns:p14="http://schemas.microsoft.com/office/powerpoint/2010/main" val="13205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E14EB41-3B13-49D8-B0C4-66BE042B5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0" t="5957" r="1981" b="1928"/>
          <a:stretch/>
        </p:blipFill>
        <p:spPr>
          <a:xfrm>
            <a:off x="4866589" y="1762934"/>
            <a:ext cx="3266863" cy="382462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ED91988-157C-4A5B-922E-C1019834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deltagerne i undersøkelsen</a:t>
            </a:r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D20551C-08ED-4110-A690-02331C6A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D75EB-BD23-FF4F-80AE-955DA86030AC}" type="slidenum">
              <a:rPr lang="nb-NO" smtClean="0"/>
              <a:t>3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890B073-D168-47EB-B506-970EB67D29A5}"/>
              </a:ext>
            </a:extLst>
          </p:cNvPr>
          <p:cNvSpPr txBox="1"/>
          <p:nvPr/>
        </p:nvSpPr>
        <p:spPr>
          <a:xfrm>
            <a:off x="1236269" y="2375124"/>
            <a:ext cx="1077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cs typeface="Arial"/>
              </a:rPr>
              <a:t>33 % </a:t>
            </a:r>
            <a:r>
              <a:rPr lang="nb-NO" sz="1000" b="1" dirty="0">
                <a:cs typeface="Arial"/>
              </a:rPr>
              <a:t>menn</a:t>
            </a:r>
            <a:endParaRPr lang="nb-NO" sz="3200" b="1" dirty="0">
              <a:cs typeface="Arial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FDE1A1B-3B7A-408B-B87D-A26CA3B261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53" y="1594146"/>
            <a:ext cx="736707" cy="73670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CC96094-6810-4B75-82C2-7ED4ED955E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47" y="1600704"/>
            <a:ext cx="736707" cy="73670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7080B968-80C5-4B2F-A8F3-5732F2F70041}"/>
              </a:ext>
            </a:extLst>
          </p:cNvPr>
          <p:cNvSpPr txBox="1"/>
          <p:nvPr/>
        </p:nvSpPr>
        <p:spPr>
          <a:xfrm>
            <a:off x="2391039" y="2375124"/>
            <a:ext cx="1169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cs typeface="Arial"/>
              </a:rPr>
              <a:t>67 % </a:t>
            </a:r>
            <a:r>
              <a:rPr lang="nb-NO" sz="1000" b="1" dirty="0">
                <a:cs typeface="Arial"/>
              </a:rPr>
              <a:t>kvinner</a:t>
            </a:r>
            <a:endParaRPr lang="nb-NO" sz="3200" b="1" dirty="0">
              <a:cs typeface="Arial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11EDEC6-59F8-4685-BE80-843AAC396E15}"/>
              </a:ext>
            </a:extLst>
          </p:cNvPr>
          <p:cNvSpPr txBox="1"/>
          <p:nvPr/>
        </p:nvSpPr>
        <p:spPr>
          <a:xfrm>
            <a:off x="1623046" y="266583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cs typeface="Arial"/>
              </a:rPr>
              <a:t>n= 132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1009184-4F30-453D-9305-2744B6E43D62}"/>
              </a:ext>
            </a:extLst>
          </p:cNvPr>
          <p:cNvSpPr txBox="1"/>
          <p:nvPr/>
        </p:nvSpPr>
        <p:spPr>
          <a:xfrm>
            <a:off x="2538756" y="266583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cs typeface="Arial"/>
              </a:rPr>
              <a:t>n= 269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E5D595A-5984-4ADB-9517-C95DB7C2979B}"/>
              </a:ext>
            </a:extLst>
          </p:cNvPr>
          <p:cNvSpPr/>
          <p:nvPr/>
        </p:nvSpPr>
        <p:spPr>
          <a:xfrm>
            <a:off x="1149763" y="4570327"/>
            <a:ext cx="1795641" cy="13935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cs typeface="Arial"/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A66A959A-6709-406D-A6B7-B172BFF55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07256"/>
              </p:ext>
            </p:extLst>
          </p:nvPr>
        </p:nvGraphicFramePr>
        <p:xfrm>
          <a:off x="1272872" y="4690184"/>
          <a:ext cx="1567012" cy="106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06">
                  <a:extLst>
                    <a:ext uri="{9D8B030D-6E8A-4147-A177-3AD203B41FA5}">
                      <a16:colId xmlns:a16="http://schemas.microsoft.com/office/drawing/2014/main" val="1081633371"/>
                    </a:ext>
                  </a:extLst>
                </a:gridCol>
                <a:gridCol w="783506">
                  <a:extLst>
                    <a:ext uri="{9D8B030D-6E8A-4147-A177-3AD203B41FA5}">
                      <a16:colId xmlns:a16="http://schemas.microsoft.com/office/drawing/2014/main" val="454288507"/>
                    </a:ext>
                  </a:extLst>
                </a:gridCol>
              </a:tblGrid>
              <a:tr h="287084"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Alder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Andel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468354"/>
                  </a:ext>
                </a:extLst>
              </a:tr>
              <a:tr h="260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20–39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</a:p>
                  </a:txBody>
                  <a:tcPr marL="6350" marR="6350" marT="635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31239"/>
                  </a:ext>
                </a:extLst>
              </a:tr>
              <a:tr h="260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40–59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50 %</a:t>
                      </a:r>
                    </a:p>
                  </a:txBody>
                  <a:tcPr marL="6350" marR="6350" marT="635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215782"/>
                  </a:ext>
                </a:extLst>
              </a:tr>
              <a:tr h="260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60–70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år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17 %</a:t>
                      </a:r>
                    </a:p>
                  </a:txBody>
                  <a:tcPr marL="6350" marR="6350" marT="635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052252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E0CB29BC-70E7-4DF8-9FA9-08CA8FA54517}"/>
              </a:ext>
            </a:extLst>
          </p:cNvPr>
          <p:cNvSpPr/>
          <p:nvPr/>
        </p:nvSpPr>
        <p:spPr>
          <a:xfrm>
            <a:off x="5259055" y="1989393"/>
            <a:ext cx="1773141" cy="3246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Nord- Norge: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10 %</a:t>
            </a:r>
            <a:endParaRPr lang="en-US" sz="1100" dirty="0" err="1">
              <a:solidFill>
                <a:schemeClr val="tx1"/>
              </a:solidFill>
              <a:cs typeface="Arial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4522EE-4707-45A6-B611-ACC3B489391B}"/>
              </a:ext>
            </a:extLst>
          </p:cNvPr>
          <p:cNvSpPr/>
          <p:nvPr/>
        </p:nvSpPr>
        <p:spPr>
          <a:xfrm>
            <a:off x="5875289" y="3647403"/>
            <a:ext cx="1773141" cy="3246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Midt - Norge: 20 %</a:t>
            </a:r>
            <a:endParaRPr lang="en-US" sz="1100" dirty="0" err="1">
              <a:solidFill>
                <a:schemeClr val="tx1"/>
              </a:solidFill>
              <a:cs typeface="Arial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390A17D-8B1D-4358-81E9-AA8E21C1C7A0}"/>
              </a:ext>
            </a:extLst>
          </p:cNvPr>
          <p:cNvSpPr/>
          <p:nvPr/>
        </p:nvSpPr>
        <p:spPr>
          <a:xfrm>
            <a:off x="5281679" y="5255474"/>
            <a:ext cx="1773141" cy="3246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Østlandet: 28 %</a:t>
            </a:r>
            <a:endParaRPr lang="en-US" sz="1100" dirty="0" err="1">
              <a:solidFill>
                <a:schemeClr val="tx1"/>
              </a:solidFill>
              <a:cs typeface="Arial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6A2C204-074A-4170-8C35-74BFDE5E1EA3}"/>
              </a:ext>
            </a:extLst>
          </p:cNvPr>
          <p:cNvSpPr/>
          <p:nvPr/>
        </p:nvSpPr>
        <p:spPr>
          <a:xfrm>
            <a:off x="4015576" y="4608315"/>
            <a:ext cx="1047193" cy="52061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Vestlandet: </a:t>
            </a:r>
          </a:p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18 %</a:t>
            </a:r>
            <a:endParaRPr lang="en-US" sz="1100" dirty="0" err="1">
              <a:solidFill>
                <a:schemeClr val="tx1"/>
              </a:solidFill>
              <a:cs typeface="Arial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9D1214C-A066-4C45-BC97-FF94FF76A50B}"/>
              </a:ext>
            </a:extLst>
          </p:cNvPr>
          <p:cNvSpPr/>
          <p:nvPr/>
        </p:nvSpPr>
        <p:spPr>
          <a:xfrm>
            <a:off x="8141818" y="1673513"/>
            <a:ext cx="3035808" cy="2558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>
              <a:cs typeface="Arial"/>
            </a:endParaRPr>
          </a:p>
        </p:txBody>
      </p:sp>
      <p:graphicFrame>
        <p:nvGraphicFramePr>
          <p:cNvPr id="25" name="Plassholder for innhold 10">
            <a:extLst>
              <a:ext uri="{FF2B5EF4-FFF2-40B4-BE49-F238E27FC236}">
                <a16:creationId xmlns:a16="http://schemas.microsoft.com/office/drawing/2014/main" id="{0CEEE8D0-5C12-4324-9A01-8EFD4E9A87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27980"/>
              </p:ext>
            </p:extLst>
          </p:nvPr>
        </p:nvGraphicFramePr>
        <p:xfrm>
          <a:off x="7317431" y="3061879"/>
          <a:ext cx="3918613" cy="237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D2D73A1-9B96-4469-BC8B-02B6CAF54872}"/>
              </a:ext>
            </a:extLst>
          </p:cNvPr>
          <p:cNvSpPr txBox="1"/>
          <p:nvPr/>
        </p:nvSpPr>
        <p:spPr>
          <a:xfrm>
            <a:off x="8925515" y="2782754"/>
            <a:ext cx="150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dirty="0">
                <a:cs typeface="Arial"/>
              </a:rPr>
              <a:t>Undervisningstrinn</a:t>
            </a:r>
            <a:endParaRPr lang="nb-NO" sz="4000" b="1" dirty="0">
              <a:cs typeface="Arial"/>
            </a:endParaRP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82809202-756E-414A-810D-1C656F8EBCF4}"/>
              </a:ext>
            </a:extLst>
          </p:cNvPr>
          <p:cNvGrpSpPr/>
          <p:nvPr/>
        </p:nvGrpSpPr>
        <p:grpSpPr>
          <a:xfrm>
            <a:off x="1055813" y="3417339"/>
            <a:ext cx="1859258" cy="1051594"/>
            <a:chOff x="2449806" y="4482625"/>
            <a:chExt cx="3328689" cy="2012767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B319CF7B-686E-4547-95F1-4DF8B0E81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8045"/>
            <a:stretch/>
          </p:blipFill>
          <p:spPr>
            <a:xfrm>
              <a:off x="2449806" y="5605271"/>
              <a:ext cx="3328689" cy="890121"/>
            </a:xfrm>
            <a:prstGeom prst="rect">
              <a:avLst/>
            </a:prstGeom>
          </p:spPr>
        </p:pic>
        <p:pic>
          <p:nvPicPr>
            <p:cNvPr id="27" name="Bilde 26">
              <a:extLst>
                <a:ext uri="{FF2B5EF4-FFF2-40B4-BE49-F238E27FC236}">
                  <a16:creationId xmlns:a16="http://schemas.microsoft.com/office/drawing/2014/main" id="{11CE0B34-5AAF-49AE-8E84-6B9CAAC87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968" t="3259" r="45946" b="29358"/>
            <a:stretch/>
          </p:blipFill>
          <p:spPr>
            <a:xfrm>
              <a:off x="4335941" y="4575363"/>
              <a:ext cx="970314" cy="1162011"/>
            </a:xfrm>
            <a:prstGeom prst="rect">
              <a:avLst/>
            </a:prstGeom>
          </p:spPr>
        </p:pic>
        <p:grpSp>
          <p:nvGrpSpPr>
            <p:cNvPr id="28" name="Gruppe 27">
              <a:extLst>
                <a:ext uri="{FF2B5EF4-FFF2-40B4-BE49-F238E27FC236}">
                  <a16:creationId xmlns:a16="http://schemas.microsoft.com/office/drawing/2014/main" id="{D89FEC27-A77F-4381-8033-FEE33ACB1AFA}"/>
                </a:ext>
              </a:extLst>
            </p:cNvPr>
            <p:cNvGrpSpPr/>
            <p:nvPr/>
          </p:nvGrpSpPr>
          <p:grpSpPr>
            <a:xfrm>
              <a:off x="2479388" y="4482625"/>
              <a:ext cx="1783830" cy="1254750"/>
              <a:chOff x="7330397" y="1693705"/>
              <a:chExt cx="1783830" cy="1254750"/>
            </a:xfrm>
          </p:grpSpPr>
          <p:pic>
            <p:nvPicPr>
              <p:cNvPr id="29" name="Grafikk 28" descr="Forelder og baby">
                <a:extLst>
                  <a:ext uri="{FF2B5EF4-FFF2-40B4-BE49-F238E27FC236}">
                    <a16:creationId xmlns:a16="http://schemas.microsoft.com/office/drawing/2014/main" id="{987B563E-40FF-4AA0-A10E-DEA46054D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079979" y="1786444"/>
                <a:ext cx="1034248" cy="1034248"/>
              </a:xfrm>
              <a:prstGeom prst="rect">
                <a:avLst/>
              </a:prstGeom>
            </p:spPr>
          </p:pic>
          <p:pic>
            <p:nvPicPr>
              <p:cNvPr id="30" name="Grafikk 29" descr="Forelder med barn">
                <a:extLst>
                  <a:ext uri="{FF2B5EF4-FFF2-40B4-BE49-F238E27FC236}">
                    <a16:creationId xmlns:a16="http://schemas.microsoft.com/office/drawing/2014/main" id="{9C887949-A360-4BE6-8D2E-32FB79F6C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330397" y="1693705"/>
                <a:ext cx="1254750" cy="1254750"/>
              </a:xfrm>
              <a:prstGeom prst="rect">
                <a:avLst/>
              </a:prstGeom>
            </p:spPr>
          </p:pic>
        </p:grpSp>
      </p:grpSp>
      <p:sp>
        <p:nvSpPr>
          <p:cNvPr id="31" name="Rektangel 30">
            <a:extLst>
              <a:ext uri="{FF2B5EF4-FFF2-40B4-BE49-F238E27FC236}">
                <a16:creationId xmlns:a16="http://schemas.microsoft.com/office/drawing/2014/main" id="{3C674B92-BCE9-4138-8F9C-0E5F40B1E051}"/>
              </a:ext>
            </a:extLst>
          </p:cNvPr>
          <p:cNvSpPr/>
          <p:nvPr/>
        </p:nvSpPr>
        <p:spPr>
          <a:xfrm>
            <a:off x="5425987" y="4865708"/>
            <a:ext cx="1773141" cy="3246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Oslo: 11 %</a:t>
            </a:r>
            <a:endParaRPr lang="en-US" sz="1100" dirty="0" err="1">
              <a:solidFill>
                <a:schemeClr val="tx1"/>
              </a:solidFill>
              <a:cs typeface="Arial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B1A27285-0770-4F9A-A566-FB03BED2C4B7}"/>
              </a:ext>
            </a:extLst>
          </p:cNvPr>
          <p:cNvSpPr/>
          <p:nvPr/>
        </p:nvSpPr>
        <p:spPr>
          <a:xfrm>
            <a:off x="4154189" y="5495539"/>
            <a:ext cx="1773141" cy="3246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>
                <a:solidFill>
                  <a:schemeClr val="tx1"/>
                </a:solidFill>
                <a:cs typeface="Arial"/>
              </a:rPr>
              <a:t>Sørlandet: 13 %</a:t>
            </a:r>
            <a:endParaRPr lang="en-US" sz="1100" dirty="0" err="1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1943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B27B77-58B9-4B6E-82C4-881D9386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fleste lærerne har snakket med elevene om hvordan de har hatt det under korona-tiden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0064E779-6EDB-42C9-8394-AD5C85D373A7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300914318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FDF4550-E1C8-4975-930E-E3A435171A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/>
              <a:t>Har du brukt tid til å snakke med elevene dine om hvordan de har hatt det under korona-tiden?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65215A-B4ED-4D4E-9E24-5146ACEA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39329763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7A0C8D-D8E4-4F7A-BC07-60C598E9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36 prosent av de spurte har vært mer bekymret enn vanlig for at enkelt elever ikke har hatt det trygt hjemme under koronakrisen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6C52EDA4-F2A0-43C8-9B0E-DC069C150338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719922792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1B317A-2319-4A18-90C6-3F29F91CD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nb-NO"/>
              <a:t>Har du under koronakrisen vært mer eller mindre bekymret enn vanlig for at enkelte elever ikke har det trygt hjemme (utsatt for omsorgssvikt, vold eller overgrep)?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D88B925-2057-446F-A94B-2AFA7B7B1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253654646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A0E2EB-B6BB-431A-8FCB-8DF02572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58 prosent av de spurte oppgir at ledelsen tilrettelegger for at det kan settes av ressurser og tid til ivaretakelse av barn som kan ha det vanskelig hjemme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472FDAB4-C653-4ED0-8482-A1E1DB607BCB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921838924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0E7127-6B27-433C-BDAA-235D472C2B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/>
              <a:t>Tilrettelegger ledelsen på skolen din for at det kan settes av ressurser og tid til ivaretakelse av barn som kan ha det vanskelig hjemme?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0B020F3-FCA5-4AC5-9802-701247882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16748835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818693-1C83-4864-A206-6C44C864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34 prosent oppgir at de har fått god oppæring og veiledning for å vite hva de skal gjøre om de er bekymret for at elever opplever omsorgssvikt, vold eller overgrep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58EF9984-064C-4407-BAB8-83AADE6ADAB7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508655368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4113447-896F-4681-8FD6-A276BE540E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nb-NO" dirty="0"/>
              <a:t>Har du fått den oppæringen og veiledningen du trenger for å vite hva du skal gjøre om du er bekymret for at en elev opplever omsorgssvikt, vold eller overgrep?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169217A-4EDD-4802-AE73-5590D11DB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33481798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E88876-DCBA-4864-8578-504E3940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53 prosent av de spurte har gitt elevene informasjon om hva de skal gjøre hvis de er utsatt for vold, omsorgssvikt eller overgrep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0CE0ABA6-5D1B-406C-A02F-EAEBE839F2B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4107520438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651A80-ED68-4C8C-B4FD-90B1E129CE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 dirty="0"/>
              <a:t>Har elevene fått informasjon om hva de skal gjøre hvis de er utsatt for vold, omsorgssvikt eller overgrep?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15C9D81-3ABF-4DE3-B0A6-4065D8B78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14249445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5E6E49-7849-442B-B0BE-0BF9C3D0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5874"/>
          </a:xfrm>
        </p:spPr>
        <p:txBody>
          <a:bodyPr>
            <a:normAutofit/>
          </a:bodyPr>
          <a:lstStyle/>
          <a:p>
            <a:r>
              <a:rPr lang="nb-NO" dirty="0"/>
              <a:t>51 prosent av de spurte oppgir at de ikke har den veiledningen og undervisningsopplegget de trenger for å undervise barn og unge om vold og seksuelle overgrep </a:t>
            </a:r>
          </a:p>
        </p:txBody>
      </p:sp>
      <p:graphicFrame>
        <p:nvGraphicFramePr>
          <p:cNvPr id="6" name="Plassholder for diagram 5">
            <a:extLst>
              <a:ext uri="{FF2B5EF4-FFF2-40B4-BE49-F238E27FC236}">
                <a16:creationId xmlns:a16="http://schemas.microsoft.com/office/drawing/2014/main" id="{9A844841-7F25-485C-AA84-30596594185A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084123206"/>
              </p:ext>
            </p:extLst>
          </p:nvPr>
        </p:nvGraphicFramePr>
        <p:xfrm>
          <a:off x="838200" y="1485900"/>
          <a:ext cx="10515600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C555C77-B2E5-49CE-B5F2-BC028177F0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nb-NO"/>
              <a:t>Har du den veiledningen og undervisningsopplegget du trenger for å...?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2720D2E-2E2F-4518-B191-2D5DC127F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401</a:t>
            </a:r>
          </a:p>
        </p:txBody>
      </p:sp>
    </p:spTree>
    <p:extLst>
      <p:ext uri="{BB962C8B-B14F-4D97-AF65-F5344CB8AC3E}">
        <p14:creationId xmlns:p14="http://schemas.microsoft.com/office/powerpoint/2010/main" val="4905103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pinion mal 2019">
  <a:themeElements>
    <a:clrScheme name="Egendefinert 1">
      <a:dk1>
        <a:srgbClr val="515350"/>
      </a:dk1>
      <a:lt1>
        <a:srgbClr val="FFFFFF"/>
      </a:lt1>
      <a:dk2>
        <a:srgbClr val="F26649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E2224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inion mal 2019" id="{36D5BED5-1695-4F50-AB58-19992B7F1B3C}" vid="{6BB67A62-9F48-4547-A1C7-14E1148771FD}"/>
    </a:ext>
  </a:extLst>
</a:theme>
</file>

<file path=ppt/theme/theme2.xml><?xml version="1.0" encoding="utf-8"?>
<a:theme xmlns:a="http://schemas.openxmlformats.org/drawingml/2006/main" name="1_Hovedmal - Opinion">
  <a:themeElements>
    <a:clrScheme name="Opinion fargepalett">
      <a:dk1>
        <a:srgbClr val="302026"/>
      </a:dk1>
      <a:lt1>
        <a:srgbClr val="FFFFFF"/>
      </a:lt1>
      <a:dk2>
        <a:srgbClr val="44546A"/>
      </a:dk2>
      <a:lt2>
        <a:srgbClr val="E7E6E6"/>
      </a:lt2>
      <a:accent1>
        <a:srgbClr val="71C3B3"/>
      </a:accent1>
      <a:accent2>
        <a:srgbClr val="1C7CA1"/>
      </a:accent2>
      <a:accent3>
        <a:srgbClr val="FCF7BA"/>
      </a:accent3>
      <a:accent4>
        <a:srgbClr val="FCE164"/>
      </a:accent4>
      <a:accent5>
        <a:srgbClr val="F15F5B"/>
      </a:accent5>
      <a:accent6>
        <a:srgbClr val="515350"/>
      </a:accent6>
      <a:hlink>
        <a:srgbClr val="F26649"/>
      </a:hlink>
      <a:folHlink>
        <a:srgbClr val="F2664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mtClean="0">
            <a:latin typeface="Arial" charset="0"/>
            <a:ea typeface="Arial" charset="0"/>
            <a:cs typeface="Arial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solidFill>
              <a:schemeClr val="accent6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3" id="{91D71EC3-624A-3B40-A825-DF5EFD43717E}" vid="{2DA3BF46-7099-6041-A690-8701519B4E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Opinion mal 2019</Template>
  <TotalTime>148</TotalTime>
  <Words>533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Century Schoolbook</vt:lpstr>
      <vt:lpstr>Courier New</vt:lpstr>
      <vt:lpstr>Opinion mal 2019</vt:lpstr>
      <vt:lpstr>1_Hovedmal - Opinion</vt:lpstr>
      <vt:lpstr>Undersøkelse om vold mot barn</vt:lpstr>
      <vt:lpstr>PowerPoint Presentation</vt:lpstr>
      <vt:lpstr>Om deltagerne i undersøkelsen</vt:lpstr>
      <vt:lpstr>De fleste lærerne har snakket med elevene om hvordan de har hatt det under korona-tiden</vt:lpstr>
      <vt:lpstr>36 prosent av de spurte har vært mer bekymret enn vanlig for at enkelt elever ikke har hatt det trygt hjemme under koronakrisen</vt:lpstr>
      <vt:lpstr>58 prosent av de spurte oppgir at ledelsen tilrettelegger for at det kan settes av ressurser og tid til ivaretakelse av barn som kan ha det vanskelig hjemme</vt:lpstr>
      <vt:lpstr>34 prosent oppgir at de har fått god oppæring og veiledning for å vite hva de skal gjøre om de er bekymret for at elever opplever omsorgssvikt, vold eller overgrep</vt:lpstr>
      <vt:lpstr>53 prosent av de spurte har gitt elevene informasjon om hva de skal gjøre hvis de er utsatt for vold, omsorgssvikt eller overgrep </vt:lpstr>
      <vt:lpstr>51 prosent av de spurte oppgir at de ikke har den veiledningen og undervisningsopplegget de trenger for å undervise barn og unge om vold og seksuelle overgrep </vt:lpstr>
      <vt:lpstr>82 prosent oppgir at de kjenner til skolens rutiner for hvordan de skal gå frem dersom de er bekymret for at et barn er utsatt for omsorgssvikt, vold eller overgrep</vt:lpstr>
      <vt:lpstr>35 prosent svarer at de ikke vet om skolen deres har en handlings- eller beredskapsplan for forebygging og avdekking av vold og seksuelle overgrep </vt:lpstr>
      <vt:lpstr>33 prosent av de spurte har vurdert å sende eller sendt bekymringsmelding til barnevernet, politi eller øvrig hjelpeapparat i år (2020)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Jostein</dc:creator>
  <cp:lastModifiedBy>Merethe Lønstad</cp:lastModifiedBy>
  <cp:revision>26</cp:revision>
  <dcterms:created xsi:type="dcterms:W3CDTF">2019-04-29T12:10:00Z</dcterms:created>
  <dcterms:modified xsi:type="dcterms:W3CDTF">2022-10-07T13:03:41Z</dcterms:modified>
</cp:coreProperties>
</file>